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29"/>
  </p:notesMasterIdLst>
  <p:sldIdLst>
    <p:sldId id="337" r:id="rId2"/>
    <p:sldId id="338" r:id="rId3"/>
    <p:sldId id="286" r:id="rId4"/>
    <p:sldId id="258" r:id="rId5"/>
    <p:sldId id="333" r:id="rId6"/>
    <p:sldId id="292" r:id="rId7"/>
    <p:sldId id="335" r:id="rId8"/>
    <p:sldId id="291" r:id="rId9"/>
    <p:sldId id="348" r:id="rId10"/>
    <p:sldId id="293" r:id="rId11"/>
    <p:sldId id="320" r:id="rId12"/>
    <p:sldId id="350" r:id="rId13"/>
    <p:sldId id="294" r:id="rId14"/>
    <p:sldId id="351" r:id="rId15"/>
    <p:sldId id="262" r:id="rId16"/>
    <p:sldId id="321" r:id="rId17"/>
    <p:sldId id="322" r:id="rId18"/>
    <p:sldId id="339" r:id="rId19"/>
    <p:sldId id="349" r:id="rId20"/>
    <p:sldId id="306" r:id="rId21"/>
    <p:sldId id="347" r:id="rId22"/>
    <p:sldId id="346" r:id="rId23"/>
    <p:sldId id="345" r:id="rId24"/>
    <p:sldId id="352" r:id="rId25"/>
    <p:sldId id="354" r:id="rId26"/>
    <p:sldId id="342" r:id="rId27"/>
    <p:sldId id="343" r:id="rId2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EE5"/>
    <a:srgbClr val="002060"/>
    <a:srgbClr val="FFAB7C"/>
    <a:srgbClr val="99B7FF"/>
    <a:srgbClr val="FAA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" userId="f2c5d9e3-e1cd-491b-8eea-425a4d9cf1c2" providerId="ADAL" clId="{75ACCD48-5A7D-4F6D-B076-8B0EBC4AA11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10/04/2024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19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7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37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31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327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7164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3513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1981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CD65-FE58-43A3-8507-5DFF9100A667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1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7CC7-8A7D-46A0-B510-47543E3C9399}" type="datetime1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3EE4-6587-481D-86AB-65BEED34CC62}" type="datetime1">
              <a:rPr lang="pt-BR" smtClean="0"/>
              <a:t>10/04/2024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10/04/2024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1091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8581-0DEC-48C1-9AB5-46FCE33EEF22}" type="datetime1">
              <a:rPr lang="pt-BR" smtClean="0"/>
              <a:t>10/04/2024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FC93-306C-446D-B353-FF99881D985D}" type="datetime1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62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F086-1808-4EE7-BE73-8DCD87353C35}" type="datetime1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5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DD6B-3C09-4E49-B260-DFDA32243E45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CD6D291-BA6D-43D9-A875-8B1E1CD2C69D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856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Banco de Dados 2</a:t>
            </a:r>
            <a:br>
              <a:rPr lang="en-US" sz="4000" dirty="0"/>
            </a:br>
            <a:r>
              <a:rPr lang="en-US" sz="4000" dirty="0" err="1"/>
              <a:t>Controle</a:t>
            </a:r>
            <a:r>
              <a:rPr lang="en-US" sz="4000" dirty="0"/>
              <a:t> de </a:t>
            </a:r>
            <a:r>
              <a:rPr lang="en-US" sz="4000" dirty="0" err="1"/>
              <a:t>Acesso</a:t>
            </a:r>
            <a:endParaRPr lang="en-US" sz="40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Prof: Roberto Harkovsky, MSc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A0200A9-CB03-4EF2-9D99-353BA7EB6B77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Imagem 1" descr="Barbican/Blueprints/create-secret-store - OpenStack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3" r="1" b="1553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399021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7783" y="1706356"/>
            <a:ext cx="10515600" cy="3579752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 err="1"/>
              <a:t>logins</a:t>
            </a:r>
            <a:r>
              <a:rPr lang="pt-BR" dirty="0"/>
              <a:t> fornecem um mecanismo para os usuários se </a:t>
            </a:r>
            <a:r>
              <a:rPr lang="pt-BR" dirty="0">
                <a:solidFill>
                  <a:srgbClr val="C00000"/>
                </a:solidFill>
              </a:rPr>
              <a:t>conectarem à ao SQL Server em nível do servidor</a:t>
            </a:r>
            <a:r>
              <a:rPr lang="pt-BR" dirty="0"/>
              <a:t>. </a:t>
            </a:r>
          </a:p>
          <a:p>
            <a:r>
              <a:rPr lang="pt-BR" dirty="0"/>
              <a:t>Um </a:t>
            </a:r>
            <a:r>
              <a:rPr lang="pt-BR" dirty="0" err="1">
                <a:solidFill>
                  <a:srgbClr val="C00000"/>
                </a:solidFill>
              </a:rPr>
              <a:t>login</a:t>
            </a:r>
            <a:r>
              <a:rPr lang="pt-BR" dirty="0"/>
              <a:t> serve como ponto de entrada inicial do usuário no sistema.</a:t>
            </a:r>
          </a:p>
          <a:p>
            <a:r>
              <a:rPr lang="pt-BR" dirty="0"/>
              <a:t>Geralmente, o primeiro passo para fornecer acesso aos usuários é </a:t>
            </a:r>
            <a:r>
              <a:rPr lang="pt-BR" dirty="0">
                <a:solidFill>
                  <a:srgbClr val="C00000"/>
                </a:solidFill>
              </a:rPr>
              <a:t>configurar os </a:t>
            </a:r>
            <a:r>
              <a:rPr lang="pt-BR" dirty="0" err="1">
                <a:solidFill>
                  <a:srgbClr val="C00000"/>
                </a:solidFill>
              </a:rPr>
              <a:t>logins</a:t>
            </a:r>
            <a:r>
              <a:rPr lang="pt-BR" dirty="0">
                <a:solidFill>
                  <a:srgbClr val="C00000"/>
                </a:solidFill>
              </a:rPr>
              <a:t> necessários </a:t>
            </a:r>
            <a:r>
              <a:rPr lang="pt-BR" dirty="0"/>
              <a:t>para que eles possam fazer as conexões iniciais com o servidor. </a:t>
            </a:r>
          </a:p>
          <a:p>
            <a:r>
              <a:rPr lang="pt-BR" dirty="0"/>
              <a:t>O SGBD suporta alguns tipos de </a:t>
            </a:r>
            <a:r>
              <a:rPr lang="pt-BR" dirty="0" err="1"/>
              <a:t>logins</a:t>
            </a:r>
            <a:r>
              <a:rPr lang="pt-BR" dirty="0"/>
              <a:t> como Windows e SQL Server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2639616" y="5099103"/>
            <a:ext cx="7128792" cy="722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LOGIN </a:t>
            </a:r>
            <a:r>
              <a:rPr lang="en-US" dirty="0" err="1">
                <a:solidFill>
                  <a:schemeClr val="tx1"/>
                </a:solidFill>
              </a:rPr>
              <a:t>login_name</a:t>
            </a:r>
            <a:r>
              <a:rPr lang="en-US" dirty="0">
                <a:solidFill>
                  <a:schemeClr val="tx1"/>
                </a:solidFill>
              </a:rPr>
              <a:t> { WITH &lt;option_list1&gt; | FROM &lt;sources&gt; }  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3111584" y="475202"/>
            <a:ext cx="927016" cy="1051033"/>
            <a:chOff x="578420" y="3926023"/>
            <a:chExt cx="1177669" cy="1335218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420" y="3926023"/>
              <a:ext cx="1165941" cy="1165941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891993" y="492268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C00000"/>
                  </a:solidFill>
                  <a:latin typeface="Arial Narrow" panose="020B0606020202030204" pitchFamily="34" charset="0"/>
                </a:rPr>
                <a:t>Login</a:t>
              </a:r>
              <a:endParaRPr lang="pt-BR" sz="16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Logins - Formato geral 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6331" y="1700808"/>
            <a:ext cx="10515600" cy="33315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</a:rPr>
              <a:t>CREATE LOGIN </a:t>
            </a:r>
            <a:r>
              <a:rPr lang="pt-BR" sz="2000" dirty="0" err="1"/>
              <a:t>login_name</a:t>
            </a:r>
            <a:r>
              <a:rPr lang="pt-BR" sz="2000" dirty="0"/>
              <a:t> { WITH &lt;option_list1&gt; | FROM &lt;</a:t>
            </a:r>
            <a:r>
              <a:rPr lang="pt-BR" sz="2000" dirty="0" err="1"/>
              <a:t>sources</a:t>
            </a:r>
            <a:r>
              <a:rPr lang="pt-BR" sz="2000" dirty="0"/>
              <a:t>&gt; }</a:t>
            </a:r>
          </a:p>
          <a:p>
            <a:pPr marL="0" indent="0">
              <a:buNone/>
            </a:pPr>
            <a:r>
              <a:rPr lang="pt-BR" sz="2000" dirty="0"/>
              <a:t>&lt;option_list1&gt; ::=</a:t>
            </a:r>
          </a:p>
          <a:p>
            <a:pPr marL="0" indent="0">
              <a:buNone/>
            </a:pPr>
            <a:r>
              <a:rPr lang="pt-BR" sz="2000" dirty="0"/>
              <a:t>    PASSWORD = { '</a:t>
            </a:r>
            <a:r>
              <a:rPr lang="pt-BR" sz="2000" dirty="0" err="1"/>
              <a:t>password</a:t>
            </a:r>
            <a:r>
              <a:rPr lang="pt-BR" sz="2000" dirty="0"/>
              <a:t>' | </a:t>
            </a:r>
            <a:r>
              <a:rPr lang="pt-BR" sz="2000" dirty="0" err="1"/>
              <a:t>hashed_password</a:t>
            </a:r>
            <a:r>
              <a:rPr lang="pt-BR" sz="2000" dirty="0"/>
              <a:t> HASHED } [ MUST_CHANGE ]</a:t>
            </a:r>
          </a:p>
          <a:p>
            <a:pPr marL="0" indent="0">
              <a:buNone/>
            </a:pPr>
            <a:r>
              <a:rPr lang="pt-BR" sz="2000" dirty="0"/>
              <a:t>    [ , &lt;option_list2&gt; [ ,... ] ]</a:t>
            </a:r>
          </a:p>
          <a:p>
            <a:pPr marL="0" indent="0">
              <a:buNone/>
            </a:pPr>
            <a:r>
              <a:rPr lang="pt-BR" sz="2000" dirty="0"/>
              <a:t>&lt;option_list2&gt; ::=</a:t>
            </a:r>
          </a:p>
          <a:p>
            <a:pPr marL="0" indent="0">
              <a:buNone/>
            </a:pPr>
            <a:r>
              <a:rPr lang="pt-BR" sz="2000" dirty="0"/>
              <a:t>    SID = </a:t>
            </a:r>
            <a:r>
              <a:rPr lang="pt-BR" sz="2000" dirty="0" err="1"/>
              <a:t>sid</a:t>
            </a:r>
            <a:r>
              <a:rPr lang="pt-BR" sz="2000" dirty="0"/>
              <a:t>     | DEFAULT_DATABASE = </a:t>
            </a:r>
            <a:r>
              <a:rPr lang="pt-BR" sz="2000" dirty="0" err="1"/>
              <a:t>database</a:t>
            </a:r>
            <a:r>
              <a:rPr lang="pt-BR" sz="2000" dirty="0"/>
              <a:t> | DEFAULT_LANGUAGE = </a:t>
            </a:r>
            <a:r>
              <a:rPr lang="pt-BR" sz="2000" dirty="0" err="1"/>
              <a:t>language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| CHECK_EXPIRATION = { ON | OFF} | CHECK_POLICY = { ON | OFF}</a:t>
            </a:r>
          </a:p>
          <a:p>
            <a:pPr marL="0" indent="0">
              <a:buNone/>
            </a:pPr>
            <a:r>
              <a:rPr lang="pt-BR" sz="2000" dirty="0"/>
              <a:t>    | CREDENTIAL = </a:t>
            </a:r>
            <a:r>
              <a:rPr lang="pt-BR" sz="2000" dirty="0" err="1"/>
              <a:t>credential_name</a:t>
            </a:r>
            <a:r>
              <a:rPr lang="pt-BR" sz="2000" dirty="0"/>
              <a:t> &lt;</a:t>
            </a:r>
            <a:r>
              <a:rPr lang="pt-BR" sz="2000" dirty="0" err="1"/>
              <a:t>sources</a:t>
            </a:r>
            <a:r>
              <a:rPr lang="pt-BR" sz="2000" dirty="0"/>
              <a:t>&gt; ::= WINDOWS [ WITH &lt;</a:t>
            </a:r>
            <a:r>
              <a:rPr lang="pt-BR" sz="2000" dirty="0" err="1"/>
              <a:t>windows_options</a:t>
            </a:r>
            <a:r>
              <a:rPr lang="pt-BR" sz="2000" dirty="0"/>
              <a:t>&gt; [ ,... ] ]</a:t>
            </a:r>
          </a:p>
          <a:p>
            <a:pPr marL="0" indent="0">
              <a:buNone/>
            </a:pPr>
            <a:r>
              <a:rPr lang="pt-BR" sz="2000" dirty="0"/>
              <a:t>    | CERTIFICATE </a:t>
            </a:r>
            <a:r>
              <a:rPr lang="pt-BR" sz="2000" dirty="0" err="1"/>
              <a:t>certname</a:t>
            </a:r>
            <a:r>
              <a:rPr lang="pt-BR" sz="2000" dirty="0"/>
              <a:t> | ASYMMETRIC KEY </a:t>
            </a:r>
            <a:r>
              <a:rPr lang="pt-BR" sz="2000" dirty="0" err="1"/>
              <a:t>asym_key_name</a:t>
            </a:r>
            <a:r>
              <a:rPr lang="pt-BR" sz="2000" dirty="0"/>
              <a:t>&lt;</a:t>
            </a:r>
            <a:r>
              <a:rPr lang="pt-BR" sz="2000" dirty="0" err="1"/>
              <a:t>windows_options</a:t>
            </a:r>
            <a:r>
              <a:rPr lang="pt-BR" sz="2000" dirty="0"/>
              <a:t>&gt; ::=</a:t>
            </a:r>
          </a:p>
          <a:p>
            <a:pPr marL="0" indent="0">
              <a:buNone/>
            </a:pPr>
            <a:r>
              <a:rPr lang="pt-BR" sz="2000" dirty="0"/>
              <a:t>    DEFAULT_DATABASE = </a:t>
            </a:r>
            <a:r>
              <a:rPr lang="pt-BR" sz="2000" dirty="0" err="1"/>
              <a:t>database</a:t>
            </a:r>
            <a:r>
              <a:rPr lang="pt-BR" sz="2000" dirty="0"/>
              <a:t> | DEFAULT_LANGUAGE = </a:t>
            </a:r>
            <a:r>
              <a:rPr lang="pt-BR" sz="2000" dirty="0" err="1"/>
              <a:t>language</a:t>
            </a:r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A28D9C9-A0B2-4A1B-AC79-0F8C3DC61827}"/>
              </a:ext>
            </a:extLst>
          </p:cNvPr>
          <p:cNvGrpSpPr/>
          <p:nvPr/>
        </p:nvGrpSpPr>
        <p:grpSpPr>
          <a:xfrm>
            <a:off x="10992544" y="776126"/>
            <a:ext cx="927016" cy="1051033"/>
            <a:chOff x="578420" y="3926023"/>
            <a:chExt cx="1177669" cy="133521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11EBD05-4665-46F9-A112-5D78A8C5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420" y="3926023"/>
              <a:ext cx="1165941" cy="1165941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1D32598-1ABC-4957-A06D-5C6CBF3421A4}"/>
                </a:ext>
              </a:extLst>
            </p:cNvPr>
            <p:cNvSpPr txBox="1"/>
            <p:nvPr/>
          </p:nvSpPr>
          <p:spPr>
            <a:xfrm>
              <a:off x="891993" y="492268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C00000"/>
                  </a:solidFill>
                  <a:latin typeface="Arial Narrow" panose="020B0606020202030204" pitchFamily="34" charset="0"/>
                </a:rPr>
                <a:t>Login</a:t>
              </a:r>
              <a:endParaRPr lang="pt-BR" sz="16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58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055440" y="1988840"/>
            <a:ext cx="9289032" cy="4524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Ex1: Criando Login no SQL  com </a:t>
            </a:r>
            <a:r>
              <a:rPr lang="pt-BR" sz="1600" dirty="0" err="1">
                <a:latin typeface="Menlo" charset="0"/>
                <a:ea typeface="Menlo" charset="0"/>
                <a:cs typeface="Menlo" charset="0"/>
              </a:rPr>
              <a:t>usuári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do próprio SQL Server</a:t>
            </a:r>
          </a:p>
          <a:p>
            <a:pPr>
              <a:buNone/>
            </a:pP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>
              <a:buNone/>
            </a:pP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LOGIN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bob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WITH PASSWORD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= '123456‘;</a:t>
            </a:r>
          </a:p>
          <a:p>
            <a:pPr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endParaRPr lang="pt-BR" sz="1600" dirty="0"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Ex2: Criando Login no SQL  com usuário do Windows </a:t>
            </a:r>
          </a:p>
          <a:p>
            <a:pPr>
              <a:buNone/>
            </a:pPr>
            <a:endParaRPr lang="pt-BR" sz="1600" dirty="0"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LOGIN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SENACRJ\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alunox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FROM WINDOWS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Ex3: Criando Login no SQL  com usuário do próprio SQL Server, estabelecendo o </a:t>
            </a:r>
            <a:r>
              <a:rPr lang="pt-BR" sz="1600" dirty="0" err="1">
                <a:latin typeface="Menlo" charset="0"/>
                <a:ea typeface="Menlo" charset="0"/>
                <a:cs typeface="Menlo" charset="0"/>
              </a:rPr>
              <a:t>Database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1600" dirty="0" err="1">
                <a:latin typeface="Menlo" charset="0"/>
                <a:ea typeface="Menlo" charset="0"/>
                <a:cs typeface="Menlo" charset="0"/>
              </a:rPr>
              <a:t>defaut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para este logins </a:t>
            </a:r>
          </a:p>
          <a:p>
            <a:pPr>
              <a:buNone/>
            </a:pPr>
            <a:endParaRPr lang="pt-BR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LOGIN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bob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WITH PASSWORD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= '123456‘,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DEFAULT_DATABASE=</a:t>
            </a:r>
            <a:r>
              <a:rPr lang="pt-B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SENAC</a:t>
            </a:r>
          </a:p>
          <a:p>
            <a:pPr>
              <a:buNone/>
            </a:pP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Ex4: Criando Login no SQL  com usuário do próprio SQL Server, estabelecendo o </a:t>
            </a:r>
            <a:r>
              <a:rPr lang="pt-BR" sz="1600" dirty="0" err="1">
                <a:latin typeface="Menlo" charset="0"/>
                <a:ea typeface="Menlo" charset="0"/>
                <a:cs typeface="Menlo" charset="0"/>
              </a:rPr>
              <a:t>Database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1600" dirty="0" err="1">
                <a:latin typeface="Menlo" charset="0"/>
                <a:ea typeface="Menlo" charset="0"/>
                <a:cs typeface="Menlo" charset="0"/>
              </a:rPr>
              <a:t>defaut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para este logins e desconsiderando a política de senhas </a:t>
            </a:r>
          </a:p>
          <a:p>
            <a:pPr>
              <a:buNone/>
            </a:pPr>
            <a:endParaRPr lang="pt-BR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LOGIN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bob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WITH PASSWORD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= '123456‘,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DEFAULT_DATABASE=</a:t>
            </a:r>
            <a:r>
              <a:rPr lang="pt-B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SENAC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CHECK_POLICY=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OFF</a:t>
            </a:r>
            <a:endParaRPr lang="pt-BR" sz="1600" dirty="0"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endParaRPr lang="pt-BR" sz="16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A28D9C9-A0B2-4A1B-AC79-0F8C3DC61827}"/>
              </a:ext>
            </a:extLst>
          </p:cNvPr>
          <p:cNvGrpSpPr/>
          <p:nvPr/>
        </p:nvGrpSpPr>
        <p:grpSpPr>
          <a:xfrm>
            <a:off x="4295800" y="502389"/>
            <a:ext cx="927016" cy="1051033"/>
            <a:chOff x="578420" y="3926023"/>
            <a:chExt cx="1177669" cy="133521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11EBD05-4665-46F9-A112-5D78A8C5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420" y="3926023"/>
              <a:ext cx="1165941" cy="1165941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1D32598-1ABC-4957-A06D-5C6CBF3421A4}"/>
                </a:ext>
              </a:extLst>
            </p:cNvPr>
            <p:cNvSpPr txBox="1"/>
            <p:nvPr/>
          </p:nvSpPr>
          <p:spPr>
            <a:xfrm>
              <a:off x="891993" y="492268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C00000"/>
                  </a:solidFill>
                  <a:latin typeface="Arial Narrow" panose="020B0606020202030204" pitchFamily="34" charset="0"/>
                </a:rPr>
                <a:t>Login</a:t>
              </a:r>
              <a:endParaRPr lang="pt-BR" sz="16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14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se ter acesso aos </a:t>
            </a:r>
            <a:r>
              <a:rPr lang="pt-BR" dirty="0" err="1"/>
              <a:t>Databases</a:t>
            </a:r>
            <a:r>
              <a:rPr lang="pt-BR" dirty="0"/>
              <a:t> é necessário é necessário criar </a:t>
            </a:r>
            <a:r>
              <a:rPr lang="pt-BR" dirty="0">
                <a:solidFill>
                  <a:srgbClr val="C00000"/>
                </a:solidFill>
              </a:rPr>
              <a:t>usuários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nestes </a:t>
            </a:r>
            <a:r>
              <a:rPr lang="pt-BR" dirty="0" err="1">
                <a:solidFill>
                  <a:srgbClr val="C00000"/>
                </a:solidFill>
              </a:rPr>
              <a:t>DBs</a:t>
            </a:r>
            <a:r>
              <a:rPr lang="pt-BR" dirty="0">
                <a:solidFill>
                  <a:srgbClr val="C00000"/>
                </a:solidFill>
              </a:rPr>
              <a:t> </a:t>
            </a:r>
          </a:p>
          <a:p>
            <a:r>
              <a:rPr lang="pt-BR" dirty="0"/>
              <a:t>E para se ter acesso a estes </a:t>
            </a:r>
            <a:r>
              <a:rPr lang="pt-BR" dirty="0">
                <a:solidFill>
                  <a:srgbClr val="C00000"/>
                </a:solidFill>
              </a:rPr>
              <a:t>usuários</a:t>
            </a:r>
            <a:r>
              <a:rPr lang="pt-BR" dirty="0"/>
              <a:t> é necessário </a:t>
            </a:r>
            <a:r>
              <a:rPr lang="pt-BR" dirty="0">
                <a:solidFill>
                  <a:srgbClr val="C00000"/>
                </a:solidFill>
              </a:rPr>
              <a:t>associá-los </a:t>
            </a:r>
            <a:r>
              <a:rPr lang="pt-BR" dirty="0"/>
              <a:t>à algum </a:t>
            </a:r>
            <a:r>
              <a:rPr lang="pt-BR" dirty="0">
                <a:solidFill>
                  <a:srgbClr val="C00000"/>
                </a:solidFill>
              </a:rPr>
              <a:t>“Login” </a:t>
            </a:r>
            <a:r>
              <a:rPr lang="pt-BR" dirty="0"/>
              <a:t>do servidor </a:t>
            </a:r>
          </a:p>
          <a:p>
            <a:r>
              <a:rPr lang="pt-BR" dirty="0"/>
              <a:t>É possível mapear um “Login” para usuários em vários </a:t>
            </a:r>
            <a:r>
              <a:rPr lang="pt-BR" dirty="0" err="1"/>
              <a:t>BDs</a:t>
            </a:r>
            <a:r>
              <a:rPr lang="pt-BR" dirty="0"/>
              <a:t>; </a:t>
            </a:r>
          </a:p>
          <a:p>
            <a:r>
              <a:rPr lang="pt-BR" dirty="0"/>
              <a:t>No entanto, um “Login” pode ser mapeado para </a:t>
            </a:r>
            <a:r>
              <a:rPr lang="pt-BR" dirty="0">
                <a:solidFill>
                  <a:srgbClr val="C00000"/>
                </a:solidFill>
              </a:rPr>
              <a:t>apenas um usuário em um </a:t>
            </a:r>
            <a:r>
              <a:rPr lang="pt-BR" dirty="0" err="1">
                <a:solidFill>
                  <a:srgbClr val="C00000"/>
                </a:solidFill>
              </a:rPr>
              <a:t>BDs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a qualquer momento.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 dirty="0"/>
          </a:p>
        </p:txBody>
      </p:sp>
      <p:grpSp>
        <p:nvGrpSpPr>
          <p:cNvPr id="6" name="Agrupar 5"/>
          <p:cNvGrpSpPr/>
          <p:nvPr/>
        </p:nvGrpSpPr>
        <p:grpSpPr>
          <a:xfrm>
            <a:off x="3694546" y="550603"/>
            <a:ext cx="688108" cy="954605"/>
            <a:chOff x="9768408" y="4486267"/>
            <a:chExt cx="874163" cy="1212717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408" y="4486267"/>
              <a:ext cx="874163" cy="874163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9800674" y="5360430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Usuário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51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Usuários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419636" y="1844040"/>
            <a:ext cx="9352728" cy="309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CREATE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user_name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 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[ { {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|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}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  {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LOGIN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login_name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     |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CERTIFICATE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cert_name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     |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ASYMMETRIC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KEY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asym_key_name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    }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    |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WITHOUT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LOGIN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]     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[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WITH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DEFAULT_SCHEMA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schema_name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]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8CDF0B9-46A0-4E0E-A689-B76024D73FB1}"/>
              </a:ext>
            </a:extLst>
          </p:cNvPr>
          <p:cNvGrpSpPr/>
          <p:nvPr/>
        </p:nvGrpSpPr>
        <p:grpSpPr>
          <a:xfrm>
            <a:off x="5663952" y="349285"/>
            <a:ext cx="688108" cy="954605"/>
            <a:chOff x="9768408" y="4486267"/>
            <a:chExt cx="874163" cy="121271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68757EA-4BE3-4554-9CA0-530E1CF2D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408" y="4486267"/>
              <a:ext cx="874163" cy="874163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09287F3-B604-4C2B-8C48-69B2A4DBE3A6}"/>
                </a:ext>
              </a:extLst>
            </p:cNvPr>
            <p:cNvSpPr txBox="1"/>
            <p:nvPr/>
          </p:nvSpPr>
          <p:spPr>
            <a:xfrm>
              <a:off x="9800674" y="5360430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Usuário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D30CFB-D02C-48C8-BEF1-4E5387C182E1}"/>
              </a:ext>
            </a:extLst>
          </p:cNvPr>
          <p:cNvSpPr txBox="1"/>
          <p:nvPr/>
        </p:nvSpPr>
        <p:spPr>
          <a:xfrm>
            <a:off x="1435970" y="5279035"/>
            <a:ext cx="93527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2000" dirty="0"/>
              <a:t>DROP USER </a:t>
            </a:r>
            <a:r>
              <a:rPr lang="pt-BR" sz="2000" dirty="0" err="1">
                <a:solidFill>
                  <a:schemeClr val="tx1"/>
                </a:solidFill>
              </a:rPr>
              <a:t>user_name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63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Usuários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1055440" y="1690688"/>
            <a:ext cx="8568952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Ex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– Criando usuário e associando a um Login</a:t>
            </a:r>
          </a:p>
          <a:p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CREATE LOGIN 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WITH PASSWORD = 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‘12345’; </a:t>
            </a:r>
          </a:p>
          <a:p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CREATE USER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FOR LOGIN 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; </a:t>
            </a:r>
          </a:p>
          <a:p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Ex2- Apagando um </a:t>
            </a:r>
            <a:r>
              <a:rPr lang="pt-B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usuáro</a:t>
            </a:r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DROP USER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sz="2000" b="1" dirty="0">
              <a:solidFill>
                <a:srgbClr val="0070C0"/>
              </a:solidFill>
            </a:endParaRPr>
          </a:p>
          <a:p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8CDF0B9-46A0-4E0E-A689-B76024D73FB1}"/>
              </a:ext>
            </a:extLst>
          </p:cNvPr>
          <p:cNvGrpSpPr/>
          <p:nvPr/>
        </p:nvGrpSpPr>
        <p:grpSpPr>
          <a:xfrm>
            <a:off x="5663952" y="349285"/>
            <a:ext cx="688108" cy="954605"/>
            <a:chOff x="9768408" y="4486267"/>
            <a:chExt cx="874163" cy="121271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68757EA-4BE3-4554-9CA0-530E1CF2D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408" y="4486267"/>
              <a:ext cx="874163" cy="874163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09287F3-B604-4C2B-8C48-69B2A4DBE3A6}"/>
                </a:ext>
              </a:extLst>
            </p:cNvPr>
            <p:cNvSpPr txBox="1"/>
            <p:nvPr/>
          </p:nvSpPr>
          <p:spPr>
            <a:xfrm>
              <a:off x="9800674" y="5360430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Usuário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Entidades reservadas</a:t>
            </a:r>
            <a:br>
              <a:rPr lang="pt-BR" dirty="0"/>
            </a:br>
            <a:r>
              <a:rPr lang="pt-BR" b="1" dirty="0">
                <a:solidFill>
                  <a:srgbClr val="C00000"/>
                </a:solidFill>
              </a:rPr>
              <a:t>Login “</a:t>
            </a:r>
            <a:r>
              <a:rPr lang="pt-BR" b="1" dirty="0" err="1">
                <a:solidFill>
                  <a:srgbClr val="C00000"/>
                </a:solidFill>
              </a:rPr>
              <a:t>sa</a:t>
            </a:r>
            <a:r>
              <a:rPr lang="pt-BR" b="1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346032" cy="4195663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login “</a:t>
            </a:r>
            <a:r>
              <a:rPr lang="pt-BR" dirty="0" err="1">
                <a:solidFill>
                  <a:srgbClr val="C00000"/>
                </a:solidFill>
              </a:rPr>
              <a:t>sa</a:t>
            </a:r>
            <a:r>
              <a:rPr lang="pt-BR" dirty="0">
                <a:solidFill>
                  <a:srgbClr val="C00000"/>
                </a:solidFill>
              </a:rPr>
              <a:t>” </a:t>
            </a:r>
            <a:r>
              <a:rPr lang="pt-BR" dirty="0"/>
              <a:t>do SQL Server é uma entidade de segurança no nível do servidor. </a:t>
            </a:r>
          </a:p>
          <a:p>
            <a:r>
              <a:rPr lang="pt-BR" dirty="0"/>
              <a:t>Por padrão, ele é </a:t>
            </a:r>
            <a:r>
              <a:rPr lang="pt-BR" dirty="0">
                <a:solidFill>
                  <a:srgbClr val="C00000"/>
                </a:solidFill>
              </a:rPr>
              <a:t>criado</a:t>
            </a:r>
            <a:r>
              <a:rPr lang="pt-BR" dirty="0"/>
              <a:t> quando uma </a:t>
            </a:r>
            <a:r>
              <a:rPr lang="pt-BR" dirty="0">
                <a:solidFill>
                  <a:srgbClr val="C00000"/>
                </a:solidFill>
              </a:rPr>
              <a:t>instância</a:t>
            </a:r>
            <a:r>
              <a:rPr lang="pt-BR" dirty="0"/>
              <a:t> é </a:t>
            </a:r>
            <a:r>
              <a:rPr lang="pt-BR" dirty="0">
                <a:solidFill>
                  <a:srgbClr val="C00000"/>
                </a:solidFill>
              </a:rPr>
              <a:t>instalada</a:t>
            </a:r>
            <a:r>
              <a:rPr lang="pt-BR" dirty="0"/>
              <a:t>. </a:t>
            </a:r>
          </a:p>
          <a:p>
            <a:r>
              <a:rPr lang="pt-BR" dirty="0"/>
              <a:t>O login “</a:t>
            </a:r>
            <a:r>
              <a:rPr lang="pt-BR" dirty="0" err="1"/>
              <a:t>sa</a:t>
            </a:r>
            <a:r>
              <a:rPr lang="pt-BR" dirty="0"/>
              <a:t>” </a:t>
            </a:r>
            <a:r>
              <a:rPr lang="pt-BR" dirty="0">
                <a:solidFill>
                  <a:srgbClr val="C00000"/>
                </a:solidFill>
              </a:rPr>
              <a:t>tem todas as permissões </a:t>
            </a:r>
            <a:r>
              <a:rPr lang="pt-BR" dirty="0"/>
              <a:t>no </a:t>
            </a:r>
            <a:r>
              <a:rPr lang="pt-BR" dirty="0">
                <a:solidFill>
                  <a:srgbClr val="C00000"/>
                </a:solidFill>
              </a:rPr>
              <a:t>servidor</a:t>
            </a:r>
            <a:r>
              <a:rPr lang="pt-BR" dirty="0"/>
              <a:t> e não pode ser limitado. </a:t>
            </a:r>
          </a:p>
          <a:p>
            <a:r>
              <a:rPr lang="pt-BR" dirty="0"/>
              <a:t>O login “</a:t>
            </a:r>
            <a:r>
              <a:rPr lang="pt-BR" dirty="0" err="1"/>
              <a:t>sa</a:t>
            </a:r>
            <a:r>
              <a:rPr lang="pt-BR" dirty="0"/>
              <a:t>” não pode ser descartado, mas pode ser desabilitado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C43779-AAA8-4881-AC30-E727F163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791" y="1690688"/>
            <a:ext cx="3466825" cy="4618632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2C5861-AE13-48D5-841E-B2397484656D}"/>
              </a:ext>
            </a:extLst>
          </p:cNvPr>
          <p:cNvSpPr/>
          <p:nvPr/>
        </p:nvSpPr>
        <p:spPr>
          <a:xfrm>
            <a:off x="8904312" y="4797152"/>
            <a:ext cx="648072" cy="2160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6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reservadas </a:t>
            </a:r>
            <a:br>
              <a:rPr lang="pt-BR" dirty="0"/>
            </a:br>
            <a:r>
              <a:rPr lang="pt-BR" dirty="0"/>
              <a:t>Usuário “</a:t>
            </a:r>
            <a:r>
              <a:rPr lang="pt-BR" dirty="0" err="1"/>
              <a:t>dbo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3475584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usuário do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>
                <a:solidFill>
                  <a:srgbClr val="C00000"/>
                </a:solidFill>
              </a:rPr>
              <a:t> é </a:t>
            </a:r>
            <a:r>
              <a:rPr lang="pt-BR" dirty="0"/>
              <a:t>uma </a:t>
            </a:r>
            <a:r>
              <a:rPr lang="pt-BR" dirty="0">
                <a:solidFill>
                  <a:srgbClr val="C00000"/>
                </a:solidFill>
              </a:rPr>
              <a:t>entidade</a:t>
            </a:r>
            <a:r>
              <a:rPr lang="pt-BR" dirty="0"/>
              <a:t> especial de </a:t>
            </a:r>
            <a:r>
              <a:rPr lang="pt-BR" dirty="0">
                <a:solidFill>
                  <a:srgbClr val="C00000"/>
                </a:solidFill>
              </a:rPr>
              <a:t>usuário</a:t>
            </a:r>
            <a:r>
              <a:rPr lang="pt-BR" dirty="0"/>
              <a:t> em cada banco de dados da instancia do SGBD. </a:t>
            </a:r>
          </a:p>
          <a:p>
            <a:r>
              <a:rPr lang="pt-BR" dirty="0"/>
              <a:t>Todos os </a:t>
            </a:r>
            <a:r>
              <a:rPr lang="pt-BR" dirty="0">
                <a:solidFill>
                  <a:srgbClr val="C00000"/>
                </a:solidFill>
              </a:rPr>
              <a:t>administradores</a:t>
            </a:r>
            <a:r>
              <a:rPr lang="pt-BR" dirty="0"/>
              <a:t> do SQL Server, o </a:t>
            </a:r>
            <a:r>
              <a:rPr lang="pt-BR" dirty="0">
                <a:solidFill>
                  <a:srgbClr val="C00000"/>
                </a:solidFill>
              </a:rPr>
              <a:t>login </a:t>
            </a:r>
            <a:r>
              <a:rPr lang="pt-BR" dirty="0" err="1">
                <a:solidFill>
                  <a:srgbClr val="C00000"/>
                </a:solidFill>
              </a:rPr>
              <a:t>sa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e os </a:t>
            </a:r>
            <a:r>
              <a:rPr lang="pt-BR" dirty="0">
                <a:solidFill>
                  <a:srgbClr val="C00000"/>
                </a:solidFill>
              </a:rPr>
              <a:t>proprietários</a:t>
            </a:r>
            <a:r>
              <a:rPr lang="pt-BR" dirty="0"/>
              <a:t> do banco de dados acessam os </a:t>
            </a:r>
            <a:r>
              <a:rPr lang="pt-BR" dirty="0" err="1"/>
              <a:t>Databases</a:t>
            </a:r>
            <a:r>
              <a:rPr lang="pt-BR" dirty="0"/>
              <a:t> como o </a:t>
            </a:r>
            <a:r>
              <a:rPr lang="pt-BR" dirty="0">
                <a:solidFill>
                  <a:srgbClr val="C00000"/>
                </a:solidFill>
              </a:rPr>
              <a:t>usuário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/>
              <a:t>. 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usuário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tem </a:t>
            </a:r>
            <a:r>
              <a:rPr lang="pt-BR" dirty="0">
                <a:solidFill>
                  <a:srgbClr val="C00000"/>
                </a:solidFill>
              </a:rPr>
              <a:t>todas as permissões </a:t>
            </a:r>
            <a:r>
              <a:rPr lang="pt-BR" dirty="0"/>
              <a:t>no banco de dados e não pode ser limitado ou descartado.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6D1EAB-D627-46CF-8BFF-5A5155BB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703932"/>
            <a:ext cx="2895600" cy="4352925"/>
          </a:xfrm>
          <a:prstGeom prst="rect">
            <a:avLst/>
          </a:prstGeom>
        </p:spPr>
      </p:pic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0EDEFDD5-BB65-4F5A-9EE3-D805399FFE65}"/>
              </a:ext>
            </a:extLst>
          </p:cNvPr>
          <p:cNvSpPr/>
          <p:nvPr/>
        </p:nvSpPr>
        <p:spPr>
          <a:xfrm>
            <a:off x="9840416" y="4581128"/>
            <a:ext cx="576064" cy="4320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839A78-622D-4021-BDF6-C550D5D3CEE5}"/>
              </a:ext>
            </a:extLst>
          </p:cNvPr>
          <p:cNvSpPr txBox="1"/>
          <p:nvPr/>
        </p:nvSpPr>
        <p:spPr>
          <a:xfrm>
            <a:off x="1055440" y="5668036"/>
            <a:ext cx="489654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C00000"/>
                </a:solidFill>
              </a:rPr>
              <a:t>dbo</a:t>
            </a:r>
            <a:r>
              <a:rPr lang="pt-BR" dirty="0"/>
              <a:t> representa o proprietário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26271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 (Criando Entidades)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1844824"/>
            <a:ext cx="10870232" cy="451152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Criar o </a:t>
            </a:r>
            <a:r>
              <a:rPr lang="pt-BR" dirty="0" err="1"/>
              <a:t>login</a:t>
            </a:r>
            <a:r>
              <a:rPr lang="pt-BR" dirty="0"/>
              <a:t> “</a:t>
            </a:r>
            <a:r>
              <a:rPr lang="pt-BR" b="1" dirty="0" err="1"/>
              <a:t>alunolg</a:t>
            </a:r>
            <a:r>
              <a:rPr lang="pt-BR" dirty="0"/>
              <a:t>” (senha 12345) no servidor (desconsidere a politica de senhas do servidor)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Entre com o login “</a:t>
            </a:r>
            <a:r>
              <a:rPr lang="pt-BR" b="1" dirty="0" err="1"/>
              <a:t>alunolg</a:t>
            </a:r>
            <a:r>
              <a:rPr lang="pt-BR" dirty="0"/>
              <a:t>” e tente acessar um </a:t>
            </a:r>
            <a:r>
              <a:rPr lang="pt-BR" dirty="0" err="1"/>
              <a:t>Database</a:t>
            </a:r>
            <a:r>
              <a:rPr lang="pt-BR" dirty="0"/>
              <a:t> existente no seu SGBD. O que aconteceu?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Apague  o </a:t>
            </a:r>
            <a:r>
              <a:rPr lang="pt-BR" dirty="0" err="1"/>
              <a:t>login</a:t>
            </a:r>
            <a:r>
              <a:rPr lang="pt-BR" dirty="0"/>
              <a:t> “</a:t>
            </a:r>
            <a:r>
              <a:rPr lang="pt-BR" b="1" dirty="0" err="1"/>
              <a:t>alunolg</a:t>
            </a:r>
            <a:r>
              <a:rPr lang="pt-BR" dirty="0"/>
              <a:t>”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Recriar o login “</a:t>
            </a:r>
            <a:r>
              <a:rPr lang="pt-BR" b="1" dirty="0" err="1"/>
              <a:t>alunolg</a:t>
            </a:r>
            <a:r>
              <a:rPr lang="pt-BR" dirty="0"/>
              <a:t>” (senha 12345) no servidor (desconsidere a politica de senhas do servidor) e o associe ao </a:t>
            </a:r>
            <a:r>
              <a:rPr lang="pt-BR" dirty="0" err="1"/>
              <a:t>Database</a:t>
            </a:r>
            <a:r>
              <a:rPr lang="pt-BR" dirty="0"/>
              <a:t> existente no seu SGBD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o usuário “</a:t>
            </a:r>
            <a:r>
              <a:rPr lang="pt-BR" b="1" dirty="0"/>
              <a:t>aluno1</a:t>
            </a:r>
            <a:r>
              <a:rPr lang="pt-BR" dirty="0"/>
              <a:t>” no </a:t>
            </a:r>
            <a:r>
              <a:rPr lang="pt-BR" dirty="0" err="1"/>
              <a:t>Database</a:t>
            </a:r>
            <a:r>
              <a:rPr lang="pt-BR" dirty="0"/>
              <a:t> escolhido, associando o mesmo ao login “</a:t>
            </a:r>
            <a:r>
              <a:rPr lang="pt-BR" b="1" dirty="0" err="1"/>
              <a:t>alunolg</a:t>
            </a:r>
            <a:r>
              <a:rPr lang="pt-BR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Entre com o login “</a:t>
            </a:r>
            <a:r>
              <a:rPr lang="pt-BR" b="1" dirty="0" err="1"/>
              <a:t>alunolg</a:t>
            </a:r>
            <a:r>
              <a:rPr lang="pt-BR" dirty="0"/>
              <a:t>” e tente o acesso no </a:t>
            </a:r>
            <a:r>
              <a:rPr lang="pt-BR" dirty="0" err="1"/>
              <a:t>Database</a:t>
            </a:r>
            <a:r>
              <a:rPr lang="pt-BR" dirty="0"/>
              <a:t> escolhido. O que aconteceu?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56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78DA78-0041-4F77-A7F5-B97452DB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PROTEGÍVEIS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D2B6363-7D30-4D1E-A5FF-A136175B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528794"/>
            <a:ext cx="6847062" cy="3885708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F6ABB3-954D-4757-A6A9-272AA6E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1A358-AF3E-41BD-AA7F-A01EF34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en-US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9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t-BR" sz="2000"/>
              <a:t>Elmasri; Navathe,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034" r="142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EB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Schemas</a:t>
            </a:r>
            <a:r>
              <a:rPr lang="pt-BR" dirty="0"/>
              <a:t> (ou Esquemas)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90048" cy="4351338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 err="1">
                <a:solidFill>
                  <a:srgbClr val="C00000"/>
                </a:solidFill>
              </a:rPr>
              <a:t>Schemas</a:t>
            </a:r>
            <a:r>
              <a:rPr lang="pt-BR" dirty="0"/>
              <a:t> são </a:t>
            </a:r>
            <a:r>
              <a:rPr lang="pt-BR" dirty="0">
                <a:solidFill>
                  <a:srgbClr val="C00000"/>
                </a:solidFill>
              </a:rPr>
              <a:t>coleções de objetos </a:t>
            </a:r>
            <a:r>
              <a:rPr lang="pt-BR" dirty="0"/>
              <a:t>em um determinado </a:t>
            </a:r>
            <a:r>
              <a:rPr lang="pt-BR" dirty="0" err="1"/>
              <a:t>database</a:t>
            </a:r>
            <a:r>
              <a:rPr lang="pt-BR" dirty="0"/>
              <a:t> (banco de dados), </a:t>
            </a:r>
          </a:p>
          <a:p>
            <a:r>
              <a:rPr lang="pt-BR" dirty="0" err="1">
                <a:solidFill>
                  <a:srgbClr val="C00000"/>
                </a:solidFill>
              </a:rPr>
              <a:t>Schemas</a:t>
            </a:r>
            <a:r>
              <a:rPr lang="pt-BR" dirty="0"/>
              <a:t> servem tanto para </a:t>
            </a:r>
            <a:r>
              <a:rPr lang="pt-BR" dirty="0">
                <a:solidFill>
                  <a:srgbClr val="C00000"/>
                </a:solidFill>
              </a:rPr>
              <a:t>agrupar objetos </a:t>
            </a:r>
            <a:r>
              <a:rPr lang="pt-BR" dirty="0"/>
              <a:t>no nível de aplicação como também para simples divisões departamentais. </a:t>
            </a:r>
          </a:p>
          <a:p>
            <a:r>
              <a:rPr lang="pt-BR" dirty="0" err="1">
                <a:solidFill>
                  <a:srgbClr val="C00000"/>
                </a:solidFill>
              </a:rPr>
              <a:t>Schemas</a:t>
            </a:r>
            <a:r>
              <a:rPr lang="pt-BR" dirty="0"/>
              <a:t> são bastante utilizados em </a:t>
            </a:r>
            <a:r>
              <a:rPr lang="pt-BR" dirty="0" err="1"/>
              <a:t>SGBDs</a:t>
            </a:r>
            <a:endParaRPr lang="pt-BR" dirty="0"/>
          </a:p>
          <a:p>
            <a:r>
              <a:rPr lang="pt-BR" dirty="0"/>
              <a:t>Existe um </a:t>
            </a:r>
            <a:r>
              <a:rPr lang="pt-BR" dirty="0">
                <a:solidFill>
                  <a:srgbClr val="C00000"/>
                </a:solidFill>
              </a:rPr>
              <a:t>esquema padrão</a:t>
            </a:r>
            <a:r>
              <a:rPr lang="pt-BR" dirty="0"/>
              <a:t> do </a:t>
            </a:r>
            <a:r>
              <a:rPr lang="pt-BR" dirty="0" err="1"/>
              <a:t>Database</a:t>
            </a:r>
            <a:r>
              <a:rPr lang="pt-BR" dirty="0"/>
              <a:t> chamado </a:t>
            </a:r>
            <a:r>
              <a:rPr lang="pt-BR" dirty="0" err="1">
                <a:solidFill>
                  <a:srgbClr val="C00000"/>
                </a:solidFill>
              </a:rPr>
              <a:t>Schema</a:t>
            </a:r>
            <a:r>
              <a:rPr lang="pt-BR" dirty="0">
                <a:solidFill>
                  <a:srgbClr val="C00000"/>
                </a:solidFill>
              </a:rPr>
              <a:t> “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>
                <a:solidFill>
                  <a:srgbClr val="C00000"/>
                </a:solidFill>
              </a:rPr>
              <a:t>”. </a:t>
            </a:r>
            <a:r>
              <a:rPr lang="pt-BR" dirty="0"/>
              <a:t>Qualquer objeto (</a:t>
            </a:r>
            <a:r>
              <a:rPr lang="pt-BR" dirty="0">
                <a:solidFill>
                  <a:srgbClr val="C00000"/>
                </a:solidFill>
              </a:rPr>
              <a:t>tabela, </a:t>
            </a:r>
            <a:r>
              <a:rPr lang="pt-BR" dirty="0" err="1">
                <a:solidFill>
                  <a:srgbClr val="C00000"/>
                </a:solidFill>
              </a:rPr>
              <a:t>View</a:t>
            </a:r>
            <a:r>
              <a:rPr lang="pt-BR" dirty="0">
                <a:solidFill>
                  <a:srgbClr val="C00000"/>
                </a:solidFill>
              </a:rPr>
              <a:t>, ...) </a:t>
            </a:r>
            <a:r>
              <a:rPr lang="pt-BR" dirty="0"/>
              <a:t>será </a:t>
            </a:r>
            <a:r>
              <a:rPr lang="pt-BR" dirty="0">
                <a:solidFill>
                  <a:srgbClr val="C00000"/>
                </a:solidFill>
              </a:rPr>
              <a:t>criado</a:t>
            </a:r>
            <a:r>
              <a:rPr lang="pt-BR" dirty="0"/>
              <a:t> neste </a:t>
            </a:r>
            <a:r>
              <a:rPr lang="pt-BR" dirty="0" err="1">
                <a:solidFill>
                  <a:srgbClr val="C00000"/>
                </a:solidFill>
              </a:rPr>
              <a:t>schema</a:t>
            </a:r>
            <a:r>
              <a:rPr lang="pt-BR" dirty="0"/>
              <a:t> caso não seja explicitamente definido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196752"/>
            <a:ext cx="3404796" cy="4752528"/>
          </a:xfrm>
          <a:prstGeom prst="rect">
            <a:avLst/>
          </a:prstGeom>
        </p:spPr>
      </p:pic>
      <p:sp>
        <p:nvSpPr>
          <p:cNvPr id="7" name="Retângulo Arredondado 6"/>
          <p:cNvSpPr/>
          <p:nvPr/>
        </p:nvSpPr>
        <p:spPr>
          <a:xfrm>
            <a:off x="9840416" y="3485494"/>
            <a:ext cx="288032" cy="174370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/>
          <p:cNvGrpSpPr/>
          <p:nvPr/>
        </p:nvGrpSpPr>
        <p:grpSpPr>
          <a:xfrm>
            <a:off x="6960096" y="553745"/>
            <a:ext cx="1108668" cy="948321"/>
            <a:chOff x="7204243" y="3629475"/>
            <a:chExt cx="1628061" cy="1383701"/>
          </a:xfrm>
        </p:grpSpPr>
        <p:sp>
          <p:nvSpPr>
            <p:cNvPr id="9" name="Retângulo Arredondado 8"/>
            <p:cNvSpPr/>
            <p:nvPr/>
          </p:nvSpPr>
          <p:spPr>
            <a:xfrm>
              <a:off x="7204243" y="3629475"/>
              <a:ext cx="1628061" cy="1383701"/>
            </a:xfrm>
            <a:prstGeom prst="roundRect">
              <a:avLst/>
            </a:prstGeom>
            <a:solidFill>
              <a:srgbClr val="FFAB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526173" y="3789040"/>
              <a:ext cx="1071563" cy="1071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72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Especial</a:t>
            </a:r>
            <a:br>
              <a:rPr lang="pt-BR" dirty="0"/>
            </a:br>
            <a:r>
              <a:rPr lang="pt-BR" dirty="0"/>
              <a:t>Esquema “</a:t>
            </a:r>
            <a:r>
              <a:rPr lang="pt-BR" dirty="0" err="1"/>
              <a:t>dbo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7772400" cy="4667251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esquema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é o </a:t>
            </a:r>
            <a:r>
              <a:rPr lang="pt-BR" dirty="0">
                <a:solidFill>
                  <a:srgbClr val="C00000"/>
                </a:solidFill>
              </a:rPr>
              <a:t>esquema padrão </a:t>
            </a:r>
            <a:r>
              <a:rPr lang="pt-BR" dirty="0"/>
              <a:t>para </a:t>
            </a:r>
            <a:r>
              <a:rPr lang="pt-BR" dirty="0">
                <a:solidFill>
                  <a:srgbClr val="C00000"/>
                </a:solidFill>
              </a:rPr>
              <a:t>todos os usuários</a:t>
            </a:r>
            <a:r>
              <a:rPr lang="pt-BR" dirty="0"/>
              <a:t>, a menos que algum outro esquema seja especificado. </a:t>
            </a:r>
          </a:p>
          <a:p>
            <a:r>
              <a:rPr lang="pt-BR" dirty="0"/>
              <a:t>O esquema </a:t>
            </a:r>
            <a:r>
              <a:rPr lang="pt-BR" dirty="0" err="1"/>
              <a:t>dbo</a:t>
            </a:r>
            <a:r>
              <a:rPr lang="pt-BR" dirty="0"/>
              <a:t> não pode ser descartado.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usuário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é o proprietário do </a:t>
            </a:r>
            <a:r>
              <a:rPr lang="pt-BR" dirty="0">
                <a:solidFill>
                  <a:srgbClr val="C00000"/>
                </a:solidFill>
              </a:rPr>
              <a:t>esquema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379ABB-D8C2-40C5-9C86-BE3AECC1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196752"/>
            <a:ext cx="3404796" cy="4752528"/>
          </a:xfrm>
          <a:prstGeom prst="rect">
            <a:avLst/>
          </a:prstGeom>
        </p:spPr>
      </p:pic>
      <p:sp>
        <p:nvSpPr>
          <p:cNvPr id="9" name="Retângulo Arredondado 6">
            <a:extLst>
              <a:ext uri="{FF2B5EF4-FFF2-40B4-BE49-F238E27FC236}">
                <a16:creationId xmlns:a16="http://schemas.microsoft.com/office/drawing/2014/main" id="{479F6ABE-B1CC-47E6-9B47-2398BA25CCD9}"/>
              </a:ext>
            </a:extLst>
          </p:cNvPr>
          <p:cNvSpPr/>
          <p:nvPr/>
        </p:nvSpPr>
        <p:spPr>
          <a:xfrm>
            <a:off x="9840416" y="3485494"/>
            <a:ext cx="288032" cy="174370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86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</a:t>
            </a:r>
            <a:r>
              <a:rPr lang="pt-BR" dirty="0" err="1"/>
              <a:t>Schemas</a:t>
            </a:r>
            <a:r>
              <a:rPr lang="pt-BR" dirty="0"/>
              <a:t> (ou Esquemas)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1384" y="1825625"/>
            <a:ext cx="6048672" cy="428277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SCHEMA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schema_name_clause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[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schema_element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 [ ...n ] ]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schema_name_clause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 ::=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{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schema_name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| AUTHORIZATION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owner_name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schema_name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AUTHORIZATION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owner_name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}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schema_element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 ::= 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{ 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table_definition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view_definition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grant_statement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revoke_statement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deny_statement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88088" y="1852751"/>
            <a:ext cx="489654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Argumentos:</a:t>
            </a:r>
          </a:p>
          <a:p>
            <a:r>
              <a:rPr lang="pt-BR" dirty="0">
                <a:solidFill>
                  <a:schemeClr val="tx1"/>
                </a:solidFill>
              </a:rPr>
              <a:t>AUTHORIZATION </a:t>
            </a:r>
            <a:r>
              <a:rPr lang="pt-BR" dirty="0" err="1">
                <a:solidFill>
                  <a:schemeClr val="tx1"/>
                </a:solidFill>
              </a:rPr>
              <a:t>owner_name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Especifica o nome da entidade de segurança no nível </a:t>
            </a:r>
            <a:r>
              <a:rPr lang="pt-BR" dirty="0" err="1">
                <a:solidFill>
                  <a:schemeClr val="tx1"/>
                </a:solidFill>
              </a:rPr>
              <a:t>database</a:t>
            </a:r>
            <a:r>
              <a:rPr lang="pt-BR" dirty="0">
                <a:solidFill>
                  <a:schemeClr val="tx1"/>
                </a:solidFill>
              </a:rPr>
              <a:t> que possuirá o esquema.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6D7EC5-5C98-4EE5-BBEC-31D2089BA491}"/>
              </a:ext>
            </a:extLst>
          </p:cNvPr>
          <p:cNvSpPr txBox="1"/>
          <p:nvPr/>
        </p:nvSpPr>
        <p:spPr>
          <a:xfrm>
            <a:off x="6888088" y="3804921"/>
            <a:ext cx="4896544" cy="715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As definições de tabela e </a:t>
            </a:r>
            <a:r>
              <a:rPr lang="pt-BR" dirty="0" err="1">
                <a:solidFill>
                  <a:schemeClr val="tx1"/>
                </a:solidFill>
              </a:rPr>
              <a:t>view</a:t>
            </a:r>
            <a:r>
              <a:rPr lang="pt-BR" dirty="0">
                <a:solidFill>
                  <a:schemeClr val="tx1"/>
                </a:solidFill>
              </a:rPr>
              <a:t> obedecem ao formato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C78DB6-AA0C-4D6B-B15C-EAFEDC3D7848}"/>
              </a:ext>
            </a:extLst>
          </p:cNvPr>
          <p:cNvSpPr txBox="1"/>
          <p:nvPr/>
        </p:nvSpPr>
        <p:spPr>
          <a:xfrm>
            <a:off x="6878615" y="4730135"/>
            <a:ext cx="4896544" cy="715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Os comandos de Grant/</a:t>
            </a:r>
            <a:r>
              <a:rPr lang="pt-BR" dirty="0" err="1">
                <a:solidFill>
                  <a:schemeClr val="tx1"/>
                </a:solidFill>
              </a:rPr>
              <a:t>Revoke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deny</a:t>
            </a:r>
            <a:r>
              <a:rPr lang="pt-BR" dirty="0">
                <a:solidFill>
                  <a:schemeClr val="tx1"/>
                </a:solidFill>
              </a:rPr>
              <a:t> controlam o acesso e serão estudados mais a frente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493154-B757-4ADB-8E3B-666A8BBC167A}"/>
              </a:ext>
            </a:extLst>
          </p:cNvPr>
          <p:cNvSpPr/>
          <p:nvPr/>
        </p:nvSpPr>
        <p:spPr>
          <a:xfrm>
            <a:off x="983432" y="5157192"/>
            <a:ext cx="3055168" cy="288032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C8411C1-B90E-40DD-A703-86D506042FE4}"/>
              </a:ext>
            </a:extLst>
          </p:cNvPr>
          <p:cNvSpPr/>
          <p:nvPr/>
        </p:nvSpPr>
        <p:spPr>
          <a:xfrm>
            <a:off x="983432" y="5549161"/>
            <a:ext cx="5040560" cy="288032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5E7F686E-9CE9-4DC1-8B14-DB8B21594E95}"/>
              </a:ext>
            </a:extLst>
          </p:cNvPr>
          <p:cNvSpPr/>
          <p:nvPr/>
        </p:nvSpPr>
        <p:spPr>
          <a:xfrm rot="4392413">
            <a:off x="5326310" y="3500810"/>
            <a:ext cx="278327" cy="258711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639F2CA8-8914-4D74-8048-81B19FB25D54}"/>
              </a:ext>
            </a:extLst>
          </p:cNvPr>
          <p:cNvSpPr/>
          <p:nvPr/>
        </p:nvSpPr>
        <p:spPr>
          <a:xfrm rot="4208263">
            <a:off x="6297213" y="5058042"/>
            <a:ext cx="278327" cy="69682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34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Schemas</a:t>
            </a:r>
            <a:r>
              <a:rPr lang="pt-BR" dirty="0"/>
              <a:t> (ou Esquemas)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03341" y="2060848"/>
            <a:ext cx="9794304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Ex1: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um </a:t>
            </a:r>
            <a:r>
              <a:rPr lang="en-US" sz="2000" dirty="0" err="1">
                <a:solidFill>
                  <a:schemeClr val="tx1"/>
                </a:solidFill>
              </a:rPr>
              <a:t>esquema</a:t>
            </a:r>
            <a:r>
              <a:rPr lang="en-US" sz="2000" dirty="0">
                <a:solidFill>
                  <a:schemeClr val="tx1"/>
                </a:solidFill>
              </a:rPr>
              <a:t> simples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CREATE SCHEMA 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dirty="0">
                <a:solidFill>
                  <a:schemeClr val="tx1"/>
                </a:solidFill>
              </a:rPr>
              <a:t>;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GO</a:t>
            </a:r>
            <a:r>
              <a:rPr lang="en-US" sz="2000" dirty="0">
                <a:solidFill>
                  <a:schemeClr val="tx1"/>
                </a:solidFill>
              </a:rPr>
              <a:t>;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Ex2: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tabela</a:t>
            </a:r>
            <a:r>
              <a:rPr lang="en-US" sz="2000" dirty="0">
                <a:solidFill>
                  <a:schemeClr val="tx1"/>
                </a:solidFill>
              </a:rPr>
              <a:t> “</a:t>
            </a:r>
            <a:r>
              <a:rPr lang="en-US" sz="2000" dirty="0" err="1">
                <a:solidFill>
                  <a:schemeClr val="tx1"/>
                </a:solidFill>
              </a:rPr>
              <a:t>Regiao</a:t>
            </a:r>
            <a:r>
              <a:rPr lang="en-US" sz="2000" dirty="0">
                <a:solidFill>
                  <a:schemeClr val="tx1"/>
                </a:solidFill>
              </a:rPr>
              <a:t>” no </a:t>
            </a:r>
            <a:r>
              <a:rPr lang="en-US" sz="2000" dirty="0" err="1">
                <a:solidFill>
                  <a:schemeClr val="tx1"/>
                </a:solidFill>
              </a:rPr>
              <a:t>esquema</a:t>
            </a:r>
            <a:r>
              <a:rPr lang="en-US" sz="2000" dirty="0">
                <a:solidFill>
                  <a:schemeClr val="tx1"/>
                </a:solidFill>
              </a:rPr>
              <a:t> “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CREATE TABLE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Vendas.Regiao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Regiao_id</a:t>
            </a:r>
            <a:r>
              <a:rPr lang="en-US" sz="2000" dirty="0">
                <a:solidFill>
                  <a:schemeClr val="tx1"/>
                </a:solidFill>
              </a:rPr>
              <a:t> int NOT NULL,  </a:t>
            </a:r>
            <a:r>
              <a:rPr lang="en-US" sz="2000" dirty="0" err="1">
                <a:solidFill>
                  <a:schemeClr val="tx1"/>
                </a:solidFill>
              </a:rPr>
              <a:t>Regiao_Nome</a:t>
            </a:r>
            <a:r>
              <a:rPr lang="en-US" sz="2000" dirty="0">
                <a:solidFill>
                  <a:schemeClr val="tx1"/>
                </a:solidFill>
              </a:rPr>
              <a:t> char(5) NOT NULL) ;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Ex1: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um </a:t>
            </a:r>
            <a:r>
              <a:rPr lang="en-US" sz="2000" dirty="0" err="1">
                <a:solidFill>
                  <a:schemeClr val="tx1"/>
                </a:solidFill>
              </a:rPr>
              <a:t>esquema</a:t>
            </a:r>
            <a:r>
              <a:rPr lang="en-US" sz="2000" dirty="0">
                <a:solidFill>
                  <a:schemeClr val="tx1"/>
                </a:solidFill>
              </a:rPr>
              <a:t> simples com </a:t>
            </a:r>
            <a:r>
              <a:rPr lang="en-US" sz="2000" dirty="0" err="1">
                <a:solidFill>
                  <a:schemeClr val="tx1"/>
                </a:solidFill>
              </a:rPr>
              <a:t>propriedade</a:t>
            </a:r>
            <a:r>
              <a:rPr lang="en-US" sz="2000" dirty="0">
                <a:solidFill>
                  <a:schemeClr val="tx1"/>
                </a:solidFill>
              </a:rPr>
              <a:t> dada a </a:t>
            </a:r>
            <a:r>
              <a:rPr lang="en-US" sz="2000" dirty="0" err="1">
                <a:solidFill>
                  <a:schemeClr val="tx1"/>
                </a:solidFill>
              </a:rPr>
              <a:t>usuário</a:t>
            </a:r>
            <a:r>
              <a:rPr lang="en-US" sz="2000" dirty="0">
                <a:solidFill>
                  <a:schemeClr val="tx1"/>
                </a:solidFill>
              </a:rPr>
              <a:t> “Bruna”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CREATE SCHEMA 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dirty="0">
                <a:solidFill>
                  <a:schemeClr val="tx1"/>
                </a:solidFill>
              </a:rPr>
              <a:t> AUTHORIZATION Bruna; 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05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3700"/>
              <a:t>Exemplos na base Hospital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9E445-C425-4535-9E04-1231E391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dirty="0"/>
              <a:t>Suponha nossa base seja uma rede de hospitais e congregue 2 hospitais (HOSP1 e HOSP2) </a:t>
            </a:r>
          </a:p>
          <a:p>
            <a:r>
              <a:rPr lang="pt-BR" dirty="0"/>
              <a:t>Considere que tenhamos médicos, ambulatórios e consultas por hospital e as demais tabelas sejam gerais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5DC48F7-74CE-488D-A856-7BCA1387D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2" b="658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24</a:t>
            </a:fld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E16DDD9-AF8E-4BB0-86EE-8B63142F11AE}"/>
              </a:ext>
            </a:extLst>
          </p:cNvPr>
          <p:cNvSpPr/>
          <p:nvPr/>
        </p:nvSpPr>
        <p:spPr>
          <a:xfrm>
            <a:off x="8184232" y="2204865"/>
            <a:ext cx="864096" cy="3240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3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na base Hospital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60050F-A2D1-43C1-ACF1-36CF0A97AED6}"/>
              </a:ext>
            </a:extLst>
          </p:cNvPr>
          <p:cNvSpPr txBox="1"/>
          <p:nvPr/>
        </p:nvSpPr>
        <p:spPr>
          <a:xfrm>
            <a:off x="4727848" y="1690688"/>
            <a:ext cx="241848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SCHEMA HOSP1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SCHEMA HOSP2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3D65A-5462-4622-B0CD-5229FC0D2DDA}"/>
              </a:ext>
            </a:extLst>
          </p:cNvPr>
          <p:cNvSpPr txBox="1"/>
          <p:nvPr/>
        </p:nvSpPr>
        <p:spPr>
          <a:xfrm>
            <a:off x="6168008" y="3074908"/>
            <a:ext cx="5976663" cy="31624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sz="1050" b="1" dirty="0" err="1"/>
              <a:t>Create</a:t>
            </a:r>
            <a:r>
              <a:rPr lang="pt-BR" sz="1050" b="1" dirty="0"/>
              <a:t> </a:t>
            </a:r>
            <a:r>
              <a:rPr lang="pt-BR" sz="1050" b="1" dirty="0" err="1"/>
              <a:t>table</a:t>
            </a:r>
            <a:r>
              <a:rPr lang="pt-BR" sz="1050" b="1" dirty="0"/>
              <a:t> </a:t>
            </a:r>
            <a:r>
              <a:rPr lang="pt-BR" sz="1050" b="1" dirty="0">
                <a:solidFill>
                  <a:srgbClr val="C00000"/>
                </a:solidFill>
              </a:rPr>
              <a:t>HOSP2</a:t>
            </a:r>
            <a:r>
              <a:rPr lang="pt-BR" sz="1050" b="1" dirty="0"/>
              <a:t>.Ambulatorio(</a:t>
            </a:r>
          </a:p>
          <a:p>
            <a:r>
              <a:rPr lang="pt-BR" sz="1050" dirty="0" err="1"/>
              <a:t>nroa</a:t>
            </a:r>
            <a:r>
              <a:rPr lang="pt-BR" sz="1050" dirty="0"/>
              <a:t> </a:t>
            </a:r>
            <a:r>
              <a:rPr lang="pt-BR" sz="1050" dirty="0" err="1"/>
              <a:t>int</a:t>
            </a:r>
            <a:r>
              <a:rPr lang="pt-BR" sz="1050" dirty="0"/>
              <a:t> PRIMARY KEY, </a:t>
            </a:r>
          </a:p>
          <a:p>
            <a:r>
              <a:rPr lang="pt-BR" sz="1050" dirty="0"/>
              <a:t>andar char(2)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, </a:t>
            </a:r>
          </a:p>
          <a:p>
            <a:r>
              <a:rPr lang="pt-BR" sz="1050" dirty="0"/>
              <a:t>capacidade </a:t>
            </a:r>
            <a:r>
              <a:rPr lang="pt-BR" sz="1050" dirty="0" err="1"/>
              <a:t>int</a:t>
            </a:r>
            <a:r>
              <a:rPr lang="pt-BR" sz="1050" dirty="0"/>
              <a:t>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)</a:t>
            </a:r>
          </a:p>
          <a:p>
            <a:endParaRPr lang="pt-BR" sz="1050" dirty="0"/>
          </a:p>
          <a:p>
            <a:r>
              <a:rPr lang="pt-BR" sz="1050" b="1" dirty="0" err="1"/>
              <a:t>Create</a:t>
            </a:r>
            <a:r>
              <a:rPr lang="pt-BR" sz="1050" b="1" dirty="0"/>
              <a:t> </a:t>
            </a:r>
            <a:r>
              <a:rPr lang="pt-BR" sz="1050" b="1" dirty="0" err="1"/>
              <a:t>table</a:t>
            </a:r>
            <a:r>
              <a:rPr lang="pt-BR" sz="1050" b="1" dirty="0"/>
              <a:t>  </a:t>
            </a:r>
            <a:r>
              <a:rPr lang="pt-BR" sz="1050" b="1" dirty="0">
                <a:solidFill>
                  <a:srgbClr val="C00000"/>
                </a:solidFill>
              </a:rPr>
              <a:t>HOSP2</a:t>
            </a:r>
            <a:r>
              <a:rPr lang="pt-BR" sz="1050" b="1" dirty="0"/>
              <a:t>.Medicos (</a:t>
            </a:r>
          </a:p>
          <a:p>
            <a:r>
              <a:rPr lang="pt-BR" sz="1050" dirty="0" err="1"/>
              <a:t>codm</a:t>
            </a:r>
            <a:r>
              <a:rPr lang="pt-BR" sz="1050" dirty="0"/>
              <a:t> </a:t>
            </a:r>
            <a:r>
              <a:rPr lang="pt-BR" sz="1050" dirty="0" err="1"/>
              <a:t>int</a:t>
            </a:r>
            <a:r>
              <a:rPr lang="pt-BR" sz="1050" dirty="0"/>
              <a:t> PRIMARY KEY,</a:t>
            </a:r>
          </a:p>
          <a:p>
            <a:r>
              <a:rPr lang="pt-BR" sz="1050" dirty="0"/>
              <a:t>CPF char(11), </a:t>
            </a:r>
          </a:p>
          <a:p>
            <a:r>
              <a:rPr lang="pt-BR" sz="1050" dirty="0"/>
              <a:t>nome </a:t>
            </a:r>
            <a:r>
              <a:rPr lang="pt-BR" sz="1050" dirty="0" err="1"/>
              <a:t>varchar</a:t>
            </a:r>
            <a:r>
              <a:rPr lang="pt-BR" sz="1050" dirty="0"/>
              <a:t>(40)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, </a:t>
            </a:r>
          </a:p>
          <a:p>
            <a:r>
              <a:rPr lang="pt-BR" sz="1050" dirty="0"/>
              <a:t>idade </a:t>
            </a:r>
            <a:r>
              <a:rPr lang="pt-BR" sz="1050" dirty="0" err="1"/>
              <a:t>int</a:t>
            </a:r>
            <a:r>
              <a:rPr lang="pt-BR" sz="1050" dirty="0"/>
              <a:t>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, </a:t>
            </a:r>
          </a:p>
          <a:p>
            <a:r>
              <a:rPr lang="pt-BR" sz="1050" dirty="0"/>
              <a:t>cidade </a:t>
            </a:r>
            <a:r>
              <a:rPr lang="pt-BR" sz="1050" dirty="0" err="1"/>
              <a:t>varchar</a:t>
            </a:r>
            <a:r>
              <a:rPr lang="pt-BR" sz="1050" dirty="0"/>
              <a:t>(15)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, </a:t>
            </a:r>
          </a:p>
          <a:p>
            <a:r>
              <a:rPr lang="pt-BR" sz="1050" dirty="0"/>
              <a:t>especialidade char(30)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, </a:t>
            </a:r>
          </a:p>
          <a:p>
            <a:r>
              <a:rPr lang="pt-BR" sz="1050" dirty="0" err="1"/>
              <a:t>nroa</a:t>
            </a:r>
            <a:r>
              <a:rPr lang="pt-BR" sz="1050" dirty="0"/>
              <a:t> </a:t>
            </a:r>
            <a:r>
              <a:rPr lang="pt-BR" sz="1050" dirty="0" err="1"/>
              <a:t>int</a:t>
            </a:r>
            <a:r>
              <a:rPr lang="pt-BR" sz="1050" dirty="0"/>
              <a:t> CONSTRAINT  FK_nroa2 REFERENCES </a:t>
            </a:r>
            <a:r>
              <a:rPr lang="pt-BR" sz="1050" dirty="0">
                <a:solidFill>
                  <a:srgbClr val="C00000"/>
                </a:solidFill>
              </a:rPr>
              <a:t>HOSP2</a:t>
            </a:r>
            <a:r>
              <a:rPr lang="pt-BR" sz="1050" dirty="0"/>
              <a:t>.Ambulatorio(</a:t>
            </a:r>
            <a:r>
              <a:rPr lang="pt-BR" sz="1050" dirty="0" err="1"/>
              <a:t>nroa</a:t>
            </a:r>
            <a:r>
              <a:rPr lang="pt-BR" sz="1050" dirty="0"/>
              <a:t>) )</a:t>
            </a:r>
          </a:p>
          <a:p>
            <a:endParaRPr lang="pt-BR" sz="1050" dirty="0"/>
          </a:p>
          <a:p>
            <a:r>
              <a:rPr lang="pt-BR" sz="1050" b="1" dirty="0" err="1"/>
              <a:t>Create</a:t>
            </a:r>
            <a:r>
              <a:rPr lang="pt-BR" sz="1050" b="1" dirty="0"/>
              <a:t> </a:t>
            </a:r>
            <a:r>
              <a:rPr lang="pt-BR" sz="1050" b="1" dirty="0" err="1"/>
              <a:t>table</a:t>
            </a:r>
            <a:r>
              <a:rPr lang="pt-BR" sz="1050" b="1" dirty="0"/>
              <a:t> </a:t>
            </a:r>
            <a:r>
              <a:rPr lang="pt-BR" sz="1050" b="1" dirty="0">
                <a:solidFill>
                  <a:srgbClr val="C00000"/>
                </a:solidFill>
              </a:rPr>
              <a:t>HOSP2</a:t>
            </a:r>
            <a:r>
              <a:rPr lang="pt-BR" sz="1050" b="1" dirty="0"/>
              <a:t>.Consultas (</a:t>
            </a:r>
          </a:p>
          <a:p>
            <a:r>
              <a:rPr lang="pt-BR" sz="1050" dirty="0" err="1"/>
              <a:t>codm</a:t>
            </a:r>
            <a:r>
              <a:rPr lang="pt-BR" sz="1050" dirty="0"/>
              <a:t> </a:t>
            </a:r>
            <a:r>
              <a:rPr lang="pt-BR" sz="1050" dirty="0" err="1"/>
              <a:t>int</a:t>
            </a:r>
            <a:r>
              <a:rPr lang="pt-BR" sz="1050" dirty="0"/>
              <a:t> </a:t>
            </a:r>
            <a:r>
              <a:rPr lang="pt-BR" sz="1050" dirty="0" err="1"/>
              <a:t>Not</a:t>
            </a:r>
            <a:r>
              <a:rPr lang="pt-BR" sz="1050" dirty="0"/>
              <a:t> NULL CONSTRAINT fk_codm2 FOREIGN KEY </a:t>
            </a:r>
            <a:r>
              <a:rPr lang="pt-BR" sz="1050" dirty="0" err="1"/>
              <a:t>references</a:t>
            </a:r>
            <a:r>
              <a:rPr lang="pt-BR" sz="1050" dirty="0"/>
              <a:t> </a:t>
            </a:r>
            <a:r>
              <a:rPr lang="pt-BR" sz="1050" dirty="0">
                <a:solidFill>
                  <a:srgbClr val="C00000"/>
                </a:solidFill>
              </a:rPr>
              <a:t>HOSP2</a:t>
            </a:r>
            <a:r>
              <a:rPr lang="pt-BR" sz="1050" dirty="0"/>
              <a:t>.Medicos(</a:t>
            </a:r>
            <a:r>
              <a:rPr lang="pt-BR" sz="1050" dirty="0" err="1"/>
              <a:t>codm</a:t>
            </a:r>
            <a:r>
              <a:rPr lang="pt-BR" sz="1050" dirty="0"/>
              <a:t>), </a:t>
            </a:r>
          </a:p>
          <a:p>
            <a:r>
              <a:rPr lang="pt-BR" sz="1050" dirty="0" err="1"/>
              <a:t>codp</a:t>
            </a:r>
            <a:r>
              <a:rPr lang="pt-BR" sz="1050" dirty="0"/>
              <a:t> </a:t>
            </a:r>
            <a:r>
              <a:rPr lang="pt-BR" sz="1050" dirty="0" err="1"/>
              <a:t>int</a:t>
            </a:r>
            <a:r>
              <a:rPr lang="pt-BR" sz="1050" dirty="0"/>
              <a:t> NOT NULL CONSTRAINT fk_codp2 FOREIGN KEY </a:t>
            </a:r>
            <a:r>
              <a:rPr lang="pt-BR" sz="1050" dirty="0" err="1"/>
              <a:t>references</a:t>
            </a:r>
            <a:r>
              <a:rPr lang="pt-BR" sz="1050" dirty="0"/>
              <a:t> Pacientes(</a:t>
            </a:r>
            <a:r>
              <a:rPr lang="pt-BR" sz="1050" dirty="0" err="1"/>
              <a:t>codp</a:t>
            </a:r>
            <a:r>
              <a:rPr lang="pt-BR" sz="1050" dirty="0"/>
              <a:t>), </a:t>
            </a:r>
          </a:p>
          <a:p>
            <a:r>
              <a:rPr lang="pt-BR" sz="1050" dirty="0"/>
              <a:t>data date,  </a:t>
            </a:r>
          </a:p>
          <a:p>
            <a:r>
              <a:rPr lang="pt-BR" sz="1050" dirty="0"/>
              <a:t>hora time, 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FF0BD4-2D6B-4571-8855-6FF087F56CFB}"/>
              </a:ext>
            </a:extLst>
          </p:cNvPr>
          <p:cNvSpPr txBox="1"/>
          <p:nvPr/>
        </p:nvSpPr>
        <p:spPr>
          <a:xfrm>
            <a:off x="119336" y="3049685"/>
            <a:ext cx="5976664" cy="31624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HOSP1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.Ambulatorio 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nroa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PRIMARY KEY,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andar char(2)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capacidade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HOSP1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.Medicos 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codm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PRIMARY KEY,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CPF char(11),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nome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(40)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idade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cidade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(15)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especialidade char(30)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nroa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CONSTRAINT  FK_nroa1 REFERENCES </a:t>
            </a:r>
            <a:r>
              <a:rPr lang="pt-BR" sz="10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HOSP1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.Ambulatorio(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nroa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) )</a:t>
            </a:r>
          </a:p>
          <a:p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HOSP1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.Consultas 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codm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NULL CONSTRAINT fk_codm1 FOREIGN KEY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HOSP1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.Medicos(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codm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codp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NOT NULL CONSTRAINT fk_codp1 FOREIGN KEY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Pacientes(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codp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data date, 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hora time,)</a:t>
            </a:r>
          </a:p>
        </p:txBody>
      </p:sp>
    </p:spTree>
    <p:extLst>
      <p:ext uri="{BB962C8B-B14F-4D97-AF65-F5344CB8AC3E}">
        <p14:creationId xmlns:p14="http://schemas.microsoft.com/office/powerpoint/2010/main" val="421782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 (Esquemas)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1844824"/>
            <a:ext cx="10870232" cy="45115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Criar esquema STESTE no </a:t>
            </a:r>
            <a:r>
              <a:rPr lang="pt-BR" dirty="0" err="1"/>
              <a:t>database</a:t>
            </a:r>
            <a:r>
              <a:rPr lang="pt-BR" dirty="0"/>
              <a:t> SENAC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uma tabela XPTO (X </a:t>
            </a:r>
            <a:r>
              <a:rPr lang="pt-BR" dirty="0" err="1"/>
              <a:t>int</a:t>
            </a:r>
            <a:r>
              <a:rPr lang="pt-BR" dirty="0"/>
              <a:t>, Y </a:t>
            </a:r>
            <a:r>
              <a:rPr lang="pt-BR" dirty="0" err="1"/>
              <a:t>int</a:t>
            </a:r>
            <a:r>
              <a:rPr lang="pt-BR" dirty="0"/>
              <a:t>) no esquema STESTE; Criar também o mesmo objeto no esquema default;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uma VIEW VTESTE mostrando nome e especialidade do medico no esquema STESTE; Criar também o mesmo objeto no esquema default;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 procedimento armazenado SPTESTE que escreve “DB ROCKS” no esquema STESTE; Criar também o mesmo objeto no esquema default;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7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Banco de Dados 2</a:t>
            </a:r>
            <a:br>
              <a:rPr lang="en-US" sz="4000"/>
            </a:br>
            <a:r>
              <a:rPr lang="en-US" sz="4000"/>
              <a:t>Controle de acesso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Prof: Roberto Harkovsky, MSc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A0200A9-CB03-4EF2-9D99-353BA7EB6B77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27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2" name="Imagem 1" descr="Barbican/Blueprints/create-secret-store - OpenStack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3" r="1" b="1553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7649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DCL</a:t>
            </a:r>
            <a:br>
              <a:rPr lang="en-US" sz="4000"/>
            </a:br>
            <a:r>
              <a:rPr lang="en-US" sz="4000"/>
              <a:t>Linguagem de Controle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AC0FD6-0B2B-4B3D-A9C1-B92099AB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Introdução</a:t>
            </a:r>
          </a:p>
          <a:p>
            <a:r>
              <a:rPr lang="en-US" sz="2000" dirty="0">
                <a:solidFill>
                  <a:schemeClr val="tx1"/>
                </a:solidFill>
              </a:rPr>
              <a:t>Schemas</a:t>
            </a:r>
          </a:p>
        </p:txBody>
      </p:sp>
      <p:sp>
        <p:nvSpPr>
          <p:cNvPr id="9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8233" r="8237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05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Revendo Conceitos Básicos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dados são modelados em tabelas (relações)</a:t>
            </a:r>
          </a:p>
          <a:p>
            <a:r>
              <a:rPr lang="pt-BR" sz="2400" dirty="0"/>
              <a:t>Cada banco de dados pode conter várias tabelas e suas definições</a:t>
            </a:r>
          </a:p>
          <a:p>
            <a:r>
              <a:rPr lang="pt-BR" sz="2400" dirty="0"/>
              <a:t>Vários </a:t>
            </a:r>
            <a:r>
              <a:rPr lang="pt-BR" sz="2400" dirty="0">
                <a:solidFill>
                  <a:srgbClr val="C00000"/>
                </a:solidFill>
              </a:rPr>
              <a:t>usuários</a:t>
            </a:r>
            <a:r>
              <a:rPr lang="pt-BR" sz="2400" dirty="0"/>
              <a:t> podem utilizar o mesmo SGBD, porém com </a:t>
            </a:r>
            <a:r>
              <a:rPr lang="pt-BR" sz="2400" dirty="0">
                <a:solidFill>
                  <a:srgbClr val="C00000"/>
                </a:solidFill>
              </a:rPr>
              <a:t>diferentes privilégios</a:t>
            </a:r>
            <a:r>
              <a:rPr lang="pt-BR" sz="2400" dirty="0"/>
              <a:t>!</a:t>
            </a:r>
          </a:p>
          <a:p>
            <a:r>
              <a:rPr lang="pt-BR" sz="2400" dirty="0"/>
              <a:t>Como manusear os </a:t>
            </a:r>
            <a:r>
              <a:rPr lang="pt-BR" sz="2400" dirty="0">
                <a:solidFill>
                  <a:srgbClr val="C00000"/>
                </a:solidFill>
              </a:rPr>
              <a:t>privilégios</a:t>
            </a:r>
            <a:r>
              <a:rPr lang="pt-BR" sz="2400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2"/>
              </a:solidFill>
            </a:endParaRPr>
          </a:p>
          <a:p>
            <a:r>
              <a:rPr lang="pt-BR" sz="2400" dirty="0">
                <a:solidFill>
                  <a:srgbClr val="C00000"/>
                </a:solidFill>
              </a:rPr>
              <a:t>Data </a:t>
            </a:r>
            <a:r>
              <a:rPr lang="pt-BR" sz="2400" dirty="0" err="1">
                <a:solidFill>
                  <a:srgbClr val="C00000"/>
                </a:solidFill>
              </a:rPr>
              <a:t>Control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Language</a:t>
            </a:r>
            <a:r>
              <a:rPr lang="pt-BR" sz="2400" dirty="0">
                <a:solidFill>
                  <a:srgbClr val="C00000"/>
                </a:solidFill>
              </a:rPr>
              <a:t> (DCL) </a:t>
            </a:r>
            <a:r>
              <a:rPr lang="pt-BR" sz="2400" dirty="0"/>
              <a:t>é uma linguagem usada para controlar </a:t>
            </a:r>
            <a:r>
              <a:rPr lang="pt-BR" sz="2400" dirty="0">
                <a:solidFill>
                  <a:srgbClr val="C00000"/>
                </a:solidFill>
              </a:rPr>
              <a:t>privilégios</a:t>
            </a:r>
            <a:r>
              <a:rPr lang="pt-BR" sz="2400" dirty="0"/>
              <a:t> no banco de dados. </a:t>
            </a:r>
          </a:p>
          <a:p>
            <a:pPr lvl="1"/>
            <a:r>
              <a:rPr lang="pt-BR" sz="2400" dirty="0"/>
              <a:t>Para realizar qualquer operação no banco de dados, como para a criação de tabelas, sequências ou visões são necessários privilégios. 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2"/>
              </a:solidFill>
            </a:endParaRPr>
          </a:p>
          <a:p>
            <a:endParaRPr lang="pt-BR" sz="2400" dirty="0">
              <a:solidFill>
                <a:schemeClr val="accent2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1DC4E8-39BC-4E26-9D70-F818267C62C8}"/>
              </a:ext>
            </a:extLst>
          </p:cNvPr>
          <p:cNvSpPr txBox="1"/>
          <p:nvPr/>
        </p:nvSpPr>
        <p:spPr>
          <a:xfrm>
            <a:off x="3791744" y="3717032"/>
            <a:ext cx="37871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/>
              <a:t>DCL – </a:t>
            </a:r>
            <a:r>
              <a:rPr lang="en-US" sz="2400" dirty="0"/>
              <a:t>Data Control Language</a:t>
            </a:r>
          </a:p>
        </p:txBody>
      </p:sp>
    </p:spTree>
    <p:extLst>
      <p:ext uri="{BB962C8B-B14F-4D97-AF65-F5344CB8AC3E}">
        <p14:creationId xmlns:p14="http://schemas.microsoft.com/office/powerpoint/2010/main" val="7775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432" cy="1325563"/>
          </a:xfrm>
        </p:spPr>
        <p:txBody>
          <a:bodyPr/>
          <a:lstStyle/>
          <a:p>
            <a:r>
              <a:rPr lang="pt-BR" dirty="0"/>
              <a:t>Segurança no SGBD – Elementos “</a:t>
            </a:r>
            <a:r>
              <a:rPr lang="pt-BR" dirty="0" err="1"/>
              <a:t>Protegíveis</a:t>
            </a:r>
            <a:r>
              <a:rPr lang="pt-BR" dirty="0"/>
              <a:t>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grpSp>
        <p:nvGrpSpPr>
          <p:cNvPr id="14" name="Agrupar 13"/>
          <p:cNvGrpSpPr/>
          <p:nvPr/>
        </p:nvGrpSpPr>
        <p:grpSpPr>
          <a:xfrm>
            <a:off x="9063927" y="2011818"/>
            <a:ext cx="2040551" cy="2425294"/>
            <a:chOff x="9063927" y="1754337"/>
            <a:chExt cx="2040551" cy="2425294"/>
          </a:xfrm>
        </p:grpSpPr>
        <p:grpSp>
          <p:nvGrpSpPr>
            <p:cNvPr id="63" name="Agrupar 62"/>
            <p:cNvGrpSpPr/>
            <p:nvPr/>
          </p:nvGrpSpPr>
          <p:grpSpPr>
            <a:xfrm>
              <a:off x="9063927" y="2068609"/>
              <a:ext cx="2040551" cy="2111022"/>
              <a:chOff x="9048328" y="2042406"/>
              <a:chExt cx="2592288" cy="2681813"/>
            </a:xfrm>
          </p:grpSpPr>
          <p:grpSp>
            <p:nvGrpSpPr>
              <p:cNvPr id="33" name="Agrupar 32"/>
              <p:cNvGrpSpPr/>
              <p:nvPr/>
            </p:nvGrpSpPr>
            <p:grpSpPr>
              <a:xfrm>
                <a:off x="9318227" y="2042406"/>
                <a:ext cx="873957" cy="1442383"/>
                <a:chOff x="9318227" y="2042406"/>
                <a:chExt cx="873957" cy="1442383"/>
              </a:xfrm>
            </p:grpSpPr>
            <p:pic>
              <p:nvPicPr>
                <p:cNvPr id="22" name="Imagem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321829" y="2042406"/>
                  <a:ext cx="867479" cy="867479"/>
                </a:xfrm>
                <a:prstGeom prst="rect">
                  <a:avLst/>
                </a:prstGeom>
              </p:spPr>
            </p:pic>
            <p:sp>
              <p:nvSpPr>
                <p:cNvPr id="29" name="CaixaDeTexto 28"/>
                <p:cNvSpPr txBox="1"/>
                <p:nvPr/>
              </p:nvSpPr>
              <p:spPr>
                <a:xfrm>
                  <a:off x="9318227" y="2900014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Funções</a:t>
                  </a:r>
                </a:p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Roles</a:t>
                  </a:r>
                </a:p>
              </p:txBody>
            </p:sp>
          </p:grpSp>
          <p:grpSp>
            <p:nvGrpSpPr>
              <p:cNvPr id="34" name="Agrupar 33"/>
              <p:cNvGrpSpPr/>
              <p:nvPr/>
            </p:nvGrpSpPr>
            <p:grpSpPr>
              <a:xfrm>
                <a:off x="9982200" y="3511502"/>
                <a:ext cx="874163" cy="1212717"/>
                <a:chOff x="9768408" y="4486267"/>
                <a:chExt cx="874163" cy="1212717"/>
              </a:xfrm>
            </p:grpSpPr>
            <p:pic>
              <p:nvPicPr>
                <p:cNvPr id="23" name="Imagem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68408" y="4486267"/>
                  <a:ext cx="874163" cy="874163"/>
                </a:xfrm>
                <a:prstGeom prst="rect">
                  <a:avLst/>
                </a:prstGeom>
              </p:spPr>
            </p:pic>
            <p:sp>
              <p:nvSpPr>
                <p:cNvPr id="30" name="CaixaDeTexto 29"/>
                <p:cNvSpPr txBox="1"/>
                <p:nvPr/>
              </p:nvSpPr>
              <p:spPr>
                <a:xfrm>
                  <a:off x="9800674" y="5360430"/>
                  <a:ext cx="8098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Usuário</a:t>
                  </a:r>
                </a:p>
              </p:txBody>
            </p:sp>
          </p:grpSp>
          <p:grpSp>
            <p:nvGrpSpPr>
              <p:cNvPr id="35" name="Agrupar 34"/>
              <p:cNvGrpSpPr/>
              <p:nvPr/>
            </p:nvGrpSpPr>
            <p:grpSpPr>
              <a:xfrm>
                <a:off x="10347952" y="2095426"/>
                <a:ext cx="1177669" cy="1335218"/>
                <a:chOff x="578420" y="3926023"/>
                <a:chExt cx="1177669" cy="1335218"/>
              </a:xfrm>
            </p:grpSpPr>
            <p:pic>
              <p:nvPicPr>
                <p:cNvPr id="31" name="Imagem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8420" y="3926023"/>
                  <a:ext cx="1165941" cy="1165941"/>
                </a:xfrm>
                <a:prstGeom prst="rect">
                  <a:avLst/>
                </a:prstGeom>
              </p:spPr>
            </p:pic>
            <p:sp>
              <p:nvSpPr>
                <p:cNvPr id="32" name="CaixaDeTexto 31"/>
                <p:cNvSpPr txBox="1"/>
                <p:nvPr/>
              </p:nvSpPr>
              <p:spPr>
                <a:xfrm>
                  <a:off x="891993" y="4922687"/>
                  <a:ext cx="8640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 err="1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Login</a:t>
                  </a:r>
                  <a:endParaRPr lang="pt-BR" sz="1600" b="1" dirty="0">
                    <a:solidFill>
                      <a:srgbClr val="C00000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39" name="Retângulo Arredondado 38"/>
              <p:cNvSpPr/>
              <p:nvPr/>
            </p:nvSpPr>
            <p:spPr>
              <a:xfrm>
                <a:off x="9048328" y="2042406"/>
                <a:ext cx="2592288" cy="2681813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CaixaDeTexto 39"/>
            <p:cNvSpPr txBox="1"/>
            <p:nvPr/>
          </p:nvSpPr>
          <p:spPr>
            <a:xfrm>
              <a:off x="9347608" y="1754337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Entidades</a:t>
              </a: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9120336" y="4437931"/>
            <a:ext cx="2010183" cy="2283544"/>
            <a:chOff x="9414409" y="4437931"/>
            <a:chExt cx="2010183" cy="2283544"/>
          </a:xfrm>
        </p:grpSpPr>
        <p:grpSp>
          <p:nvGrpSpPr>
            <p:cNvPr id="9" name="Agrupar 8"/>
            <p:cNvGrpSpPr/>
            <p:nvPr/>
          </p:nvGrpSpPr>
          <p:grpSpPr>
            <a:xfrm>
              <a:off x="9414409" y="4819041"/>
              <a:ext cx="2010183" cy="1902434"/>
              <a:chOff x="9414409" y="4819041"/>
              <a:chExt cx="2010183" cy="1902434"/>
            </a:xfrm>
          </p:grpSpPr>
          <p:pic>
            <p:nvPicPr>
              <p:cNvPr id="66" name="Imagem 6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5296" y="5800495"/>
                <a:ext cx="727421" cy="727421"/>
              </a:xfrm>
              <a:prstGeom prst="rect">
                <a:avLst/>
              </a:prstGeom>
            </p:spPr>
          </p:pic>
          <p:pic>
            <p:nvPicPr>
              <p:cNvPr id="68" name="Imagem 6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00576" y="5724783"/>
                <a:ext cx="880849" cy="880849"/>
              </a:xfrm>
              <a:prstGeom prst="rect">
                <a:avLst/>
              </a:prstGeom>
            </p:spPr>
          </p:pic>
          <p:pic>
            <p:nvPicPr>
              <p:cNvPr id="2050" name="Picture 2" descr="Search data premium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2063" y="5097935"/>
                <a:ext cx="720702" cy="720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tângulo Arredondado 2"/>
              <p:cNvSpPr/>
              <p:nvPr/>
            </p:nvSpPr>
            <p:spPr>
              <a:xfrm>
                <a:off x="9414409" y="4819041"/>
                <a:ext cx="2010183" cy="190243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9" name="CaixaDeTexto 78"/>
            <p:cNvSpPr txBox="1"/>
            <p:nvPr/>
          </p:nvSpPr>
          <p:spPr>
            <a:xfrm>
              <a:off x="9580275" y="4437931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4">
                      <a:lumMod val="75000"/>
                    </a:schemeClr>
                  </a:solidFill>
                  <a:latin typeface="Arial Narrow" panose="020B0606020202030204" pitchFamily="34" charset="0"/>
                </a:rPr>
                <a:t>Permissões</a:t>
              </a:r>
            </a:p>
          </p:txBody>
        </p:sp>
      </p:grpSp>
      <p:sp>
        <p:nvSpPr>
          <p:cNvPr id="84" name="Espaço Reservado para Conteúdo 2"/>
          <p:cNvSpPr txBox="1">
            <a:spLocks/>
          </p:cNvSpPr>
          <p:nvPr/>
        </p:nvSpPr>
        <p:spPr>
          <a:xfrm>
            <a:off x="766800" y="1358440"/>
            <a:ext cx="10658400" cy="91589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Para </a:t>
            </a:r>
            <a:r>
              <a:rPr lang="pt-BR" sz="2400" dirty="0">
                <a:solidFill>
                  <a:srgbClr val="C00000"/>
                </a:solidFill>
              </a:rPr>
              <a:t>proteger efetivamente </a:t>
            </a:r>
            <a:r>
              <a:rPr lang="pt-BR" sz="2400" dirty="0"/>
              <a:t>um servidor SQL, é necessário fornecer aos usuários aprovados o </a:t>
            </a:r>
            <a:r>
              <a:rPr lang="pt-BR" sz="2400" dirty="0">
                <a:solidFill>
                  <a:srgbClr val="C00000"/>
                </a:solidFill>
              </a:rPr>
              <a:t>acesso</a:t>
            </a:r>
            <a:r>
              <a:rPr lang="pt-BR" sz="2400" dirty="0"/>
              <a:t> necessário a </a:t>
            </a:r>
            <a:r>
              <a:rPr lang="pt-BR" sz="2400" dirty="0">
                <a:solidFill>
                  <a:srgbClr val="C00000"/>
                </a:solidFill>
              </a:rPr>
              <a:t>recursos específicos</a:t>
            </a:r>
            <a:r>
              <a:rPr lang="pt-BR" sz="2400" dirty="0"/>
              <a:t>, num processo que envolve </a:t>
            </a:r>
            <a:r>
              <a:rPr lang="pt-BR" sz="2400" dirty="0">
                <a:solidFill>
                  <a:srgbClr val="C00000"/>
                </a:solidFill>
              </a:rPr>
              <a:t>três tipos de componentes</a:t>
            </a:r>
            <a:r>
              <a:rPr lang="pt-BR" sz="2400" dirty="0"/>
              <a:t>: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B27077E-D668-41EA-A869-DCF6F9F10AC0}"/>
              </a:ext>
            </a:extLst>
          </p:cNvPr>
          <p:cNvGrpSpPr/>
          <p:nvPr/>
        </p:nvGrpSpPr>
        <p:grpSpPr>
          <a:xfrm>
            <a:off x="838200" y="2085445"/>
            <a:ext cx="7303058" cy="4275146"/>
            <a:chOff x="838200" y="2085445"/>
            <a:chExt cx="7303058" cy="4275146"/>
          </a:xfrm>
        </p:grpSpPr>
        <p:grpSp>
          <p:nvGrpSpPr>
            <p:cNvPr id="83" name="Agrupar 82"/>
            <p:cNvGrpSpPr/>
            <p:nvPr/>
          </p:nvGrpSpPr>
          <p:grpSpPr>
            <a:xfrm>
              <a:off x="838200" y="2277621"/>
              <a:ext cx="7303058" cy="4082970"/>
              <a:chOff x="838200" y="2277621"/>
              <a:chExt cx="7303058" cy="4082970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838200" y="2616175"/>
                <a:ext cx="730305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flat" cmpd="sng" algn="ctr">
                <a:solidFill>
                  <a:srgbClr val="00206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/>
              <p:cNvGrpSpPr/>
              <p:nvPr/>
            </p:nvGrpSpPr>
            <p:grpSpPr>
              <a:xfrm>
                <a:off x="3431704" y="3140968"/>
                <a:ext cx="3312368" cy="2664296"/>
                <a:chOff x="3431704" y="2708920"/>
                <a:chExt cx="3312368" cy="2664296"/>
              </a:xfrm>
            </p:grpSpPr>
            <p:sp>
              <p:nvSpPr>
                <p:cNvPr id="7" name="Retângulo Arredondado 6"/>
                <p:cNvSpPr/>
                <p:nvPr/>
              </p:nvSpPr>
              <p:spPr>
                <a:xfrm>
                  <a:off x="3431704" y="2708920"/>
                  <a:ext cx="3312368" cy="2664296"/>
                </a:xfrm>
                <a:prstGeom prst="roundRect">
                  <a:avLst/>
                </a:prstGeom>
                <a:solidFill>
                  <a:srgbClr val="99B7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10" name="Imagem 9"/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3675851" y="2793702"/>
                  <a:ext cx="763965" cy="763965"/>
                </a:xfrm>
                <a:prstGeom prst="rect">
                  <a:avLst/>
                </a:prstGeom>
              </p:spPr>
            </p:pic>
          </p:grpSp>
          <p:grpSp>
            <p:nvGrpSpPr>
              <p:cNvPr id="13" name="Agrupar 12"/>
              <p:cNvGrpSpPr/>
              <p:nvPr/>
            </p:nvGrpSpPr>
            <p:grpSpPr>
              <a:xfrm>
                <a:off x="3675851" y="4458831"/>
                <a:ext cx="1292177" cy="1098231"/>
                <a:chOff x="7204243" y="3629475"/>
                <a:chExt cx="1628061" cy="1383701"/>
              </a:xfrm>
            </p:grpSpPr>
            <p:sp>
              <p:nvSpPr>
                <p:cNvPr id="8" name="Retângulo Arredondado 7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12" name="Imagem 11"/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  <p:grpSp>
            <p:nvGrpSpPr>
              <p:cNvPr id="15" name="Agrupar 14"/>
              <p:cNvGrpSpPr/>
              <p:nvPr/>
            </p:nvGrpSpPr>
            <p:grpSpPr>
              <a:xfrm>
                <a:off x="5134453" y="4479167"/>
                <a:ext cx="1292177" cy="1098231"/>
                <a:chOff x="7204243" y="3629475"/>
                <a:chExt cx="1628061" cy="1383701"/>
              </a:xfrm>
            </p:grpSpPr>
            <p:sp>
              <p:nvSpPr>
                <p:cNvPr id="16" name="Retângulo Arredondado 15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17" name="Imagem 16"/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  <p:grpSp>
            <p:nvGrpSpPr>
              <p:cNvPr id="18" name="Agrupar 17"/>
              <p:cNvGrpSpPr/>
              <p:nvPr/>
            </p:nvGrpSpPr>
            <p:grpSpPr>
              <a:xfrm>
                <a:off x="5117115" y="3259840"/>
                <a:ext cx="1292177" cy="1098231"/>
                <a:chOff x="7204243" y="3629475"/>
                <a:chExt cx="1628061" cy="1383701"/>
              </a:xfrm>
            </p:grpSpPr>
            <p:sp>
              <p:nvSpPr>
                <p:cNvPr id="19" name="Retângulo Arredondado 18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0" name="Imagem 19"/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  <p:sp>
            <p:nvSpPr>
              <p:cNvPr id="24" name="CaixaDeTexto 23"/>
              <p:cNvSpPr txBox="1"/>
              <p:nvPr/>
            </p:nvSpPr>
            <p:spPr>
              <a:xfrm>
                <a:off x="3675851" y="2825421"/>
                <a:ext cx="930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 err="1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Database</a:t>
                </a:r>
                <a:endParaRPr lang="pt-BR" sz="1600" b="1" dirty="0">
                  <a:solidFill>
                    <a:srgbClr val="0070C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3774238" y="4181641"/>
                <a:ext cx="8274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Arial Narrow" panose="020B0606020202030204" pitchFamily="34" charset="0"/>
                  </a:rPr>
                  <a:t>Schema</a:t>
                </a:r>
                <a:endParaRPr lang="pt-BR" sz="1600" b="1" dirty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6" name="Retângulo Arredondado 25"/>
              <p:cNvSpPr/>
              <p:nvPr/>
            </p:nvSpPr>
            <p:spPr>
              <a:xfrm>
                <a:off x="5296346" y="3386485"/>
                <a:ext cx="944110" cy="85049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exto Explicativo 1 (Ênfase) 27"/>
              <p:cNvSpPr/>
              <p:nvPr/>
            </p:nvSpPr>
            <p:spPr>
              <a:xfrm>
                <a:off x="6863301" y="3003379"/>
                <a:ext cx="1169649" cy="407070"/>
              </a:xfrm>
              <a:prstGeom prst="accentCallout1">
                <a:avLst>
                  <a:gd name="adj1" fmla="val 84626"/>
                  <a:gd name="adj2" fmla="val 6921"/>
                  <a:gd name="adj3" fmla="val 211313"/>
                  <a:gd name="adj4" fmla="val -5263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err="1">
                    <a:solidFill>
                      <a:schemeClr val="accent6">
                        <a:lumMod val="75000"/>
                      </a:schemeClr>
                    </a:solidFill>
                    <a:latin typeface="Arial Narrow" panose="020B0606020202030204" pitchFamily="34" charset="0"/>
                  </a:rPr>
                  <a:t>Protegíveis</a:t>
                </a:r>
                <a:endParaRPr lang="pt-BR" sz="1600" b="1" dirty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grpSp>
            <p:nvGrpSpPr>
              <p:cNvPr id="51" name="Agrupar 50"/>
              <p:cNvGrpSpPr/>
              <p:nvPr/>
            </p:nvGrpSpPr>
            <p:grpSpPr>
              <a:xfrm>
                <a:off x="1033855" y="4599414"/>
                <a:ext cx="1620382" cy="1303351"/>
                <a:chOff x="1037832" y="4453034"/>
                <a:chExt cx="1620382" cy="1303351"/>
              </a:xfrm>
            </p:grpSpPr>
            <p:grpSp>
              <p:nvGrpSpPr>
                <p:cNvPr id="42" name="Agrupar 41"/>
                <p:cNvGrpSpPr/>
                <p:nvPr/>
              </p:nvGrpSpPr>
              <p:grpSpPr>
                <a:xfrm>
                  <a:off x="1037832" y="4453034"/>
                  <a:ext cx="1620382" cy="1303351"/>
                  <a:chOff x="3431704" y="2708920"/>
                  <a:chExt cx="3312368" cy="2664296"/>
                </a:xfrm>
              </p:grpSpPr>
              <p:sp>
                <p:nvSpPr>
                  <p:cNvPr id="43" name="Retângulo Arredondado 42"/>
                  <p:cNvSpPr/>
                  <p:nvPr/>
                </p:nvSpPr>
                <p:spPr>
                  <a:xfrm>
                    <a:off x="3431704" y="2708920"/>
                    <a:ext cx="3312368" cy="2664296"/>
                  </a:xfrm>
                  <a:prstGeom prst="roundRect">
                    <a:avLst/>
                  </a:prstGeom>
                  <a:solidFill>
                    <a:srgbClr val="99B7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44" name="Imagem 43"/>
                  <p:cNvPicPr>
                    <a:picLocks noChangeAspect="1"/>
                  </p:cNvPicPr>
                  <p:nvPr/>
                </p:nvPicPr>
                <p:blipFill>
                  <a:blip r:embed="rId8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3675851" y="2793702"/>
                    <a:ext cx="763965" cy="7639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1281980" y="4970939"/>
                  <a:ext cx="632122" cy="537245"/>
                  <a:chOff x="7204243" y="3629475"/>
                  <a:chExt cx="1628061" cy="1383701"/>
                </a:xfrm>
              </p:grpSpPr>
              <p:sp>
                <p:nvSpPr>
                  <p:cNvPr id="46" name="Retângulo Arredondado 45"/>
                  <p:cNvSpPr/>
                  <p:nvPr/>
                </p:nvSpPr>
                <p:spPr>
                  <a:xfrm>
                    <a:off x="7204243" y="3629475"/>
                    <a:ext cx="1628061" cy="1383701"/>
                  </a:xfrm>
                  <a:prstGeom prst="roundRect">
                    <a:avLst/>
                  </a:prstGeom>
                  <a:solidFill>
                    <a:srgbClr val="FFAB7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47" name="Imagem 46"/>
                  <p:cNvPicPr>
                    <a:picLocks noChangeAspect="1"/>
                  </p:cNvPicPr>
                  <p:nvPr/>
                </p:nvPicPr>
                <p:blipFill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7526173" y="3789040"/>
                    <a:ext cx="1071563" cy="107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1960500" y="4970938"/>
                  <a:ext cx="632122" cy="537245"/>
                  <a:chOff x="7204243" y="3629475"/>
                  <a:chExt cx="1628061" cy="1383701"/>
                </a:xfrm>
              </p:grpSpPr>
              <p:sp>
                <p:nvSpPr>
                  <p:cNvPr id="49" name="Retângulo Arredondado 48"/>
                  <p:cNvSpPr/>
                  <p:nvPr/>
                </p:nvSpPr>
                <p:spPr>
                  <a:xfrm>
                    <a:off x="7204243" y="3629475"/>
                    <a:ext cx="1628061" cy="1383701"/>
                  </a:xfrm>
                  <a:prstGeom prst="roundRect">
                    <a:avLst/>
                  </a:prstGeom>
                  <a:solidFill>
                    <a:srgbClr val="FFAB7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50" name="Imagem 49"/>
                  <p:cNvPicPr>
                    <a:picLocks noChangeAspect="1"/>
                  </p:cNvPicPr>
                  <p:nvPr/>
                </p:nvPicPr>
                <p:blipFill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7526173" y="3789040"/>
                    <a:ext cx="1071563" cy="107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Agrupar 51"/>
              <p:cNvGrpSpPr/>
              <p:nvPr/>
            </p:nvGrpSpPr>
            <p:grpSpPr>
              <a:xfrm>
                <a:off x="1029003" y="3140968"/>
                <a:ext cx="1620382" cy="1303351"/>
                <a:chOff x="1037832" y="4453034"/>
                <a:chExt cx="1620382" cy="1303351"/>
              </a:xfrm>
            </p:grpSpPr>
            <p:grpSp>
              <p:nvGrpSpPr>
                <p:cNvPr id="53" name="Agrupar 52"/>
                <p:cNvGrpSpPr/>
                <p:nvPr/>
              </p:nvGrpSpPr>
              <p:grpSpPr>
                <a:xfrm>
                  <a:off x="1037832" y="4453034"/>
                  <a:ext cx="1620382" cy="1303351"/>
                  <a:chOff x="3431704" y="2708920"/>
                  <a:chExt cx="3312368" cy="2664296"/>
                </a:xfrm>
              </p:grpSpPr>
              <p:sp>
                <p:nvSpPr>
                  <p:cNvPr id="60" name="Retângulo Arredondado 59"/>
                  <p:cNvSpPr/>
                  <p:nvPr/>
                </p:nvSpPr>
                <p:spPr>
                  <a:xfrm>
                    <a:off x="3431704" y="2708920"/>
                    <a:ext cx="3312368" cy="2664296"/>
                  </a:xfrm>
                  <a:prstGeom prst="roundRect">
                    <a:avLst/>
                  </a:prstGeom>
                  <a:solidFill>
                    <a:srgbClr val="99B7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61" name="Imagem 60"/>
                  <p:cNvPicPr>
                    <a:picLocks noChangeAspect="1"/>
                  </p:cNvPicPr>
                  <p:nvPr/>
                </p:nvPicPr>
                <p:blipFill>
                  <a:blip r:embed="rId8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3675851" y="2793702"/>
                    <a:ext cx="763965" cy="7639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" name="Agrupar 53"/>
                <p:cNvGrpSpPr/>
                <p:nvPr/>
              </p:nvGrpSpPr>
              <p:grpSpPr>
                <a:xfrm>
                  <a:off x="1281980" y="4970939"/>
                  <a:ext cx="632122" cy="537245"/>
                  <a:chOff x="7204243" y="3629475"/>
                  <a:chExt cx="1628061" cy="1383701"/>
                </a:xfrm>
              </p:grpSpPr>
              <p:sp>
                <p:nvSpPr>
                  <p:cNvPr id="58" name="Retângulo Arredondado 57"/>
                  <p:cNvSpPr/>
                  <p:nvPr/>
                </p:nvSpPr>
                <p:spPr>
                  <a:xfrm>
                    <a:off x="7204243" y="3629475"/>
                    <a:ext cx="1628061" cy="1383701"/>
                  </a:xfrm>
                  <a:prstGeom prst="roundRect">
                    <a:avLst/>
                  </a:prstGeom>
                  <a:solidFill>
                    <a:srgbClr val="FFAB7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59" name="Imagem 58"/>
                  <p:cNvPicPr>
                    <a:picLocks noChangeAspect="1"/>
                  </p:cNvPicPr>
                  <p:nvPr/>
                </p:nvPicPr>
                <p:blipFill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7526173" y="3789040"/>
                    <a:ext cx="1071563" cy="107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" name="Agrupar 54"/>
                <p:cNvGrpSpPr/>
                <p:nvPr/>
              </p:nvGrpSpPr>
              <p:grpSpPr>
                <a:xfrm>
                  <a:off x="1960500" y="4970938"/>
                  <a:ext cx="632122" cy="537245"/>
                  <a:chOff x="7204243" y="3629475"/>
                  <a:chExt cx="1628061" cy="1383701"/>
                </a:xfrm>
              </p:grpSpPr>
              <p:sp>
                <p:nvSpPr>
                  <p:cNvPr id="56" name="Retângulo Arredondado 55"/>
                  <p:cNvSpPr/>
                  <p:nvPr/>
                </p:nvSpPr>
                <p:spPr>
                  <a:xfrm>
                    <a:off x="7204243" y="3629475"/>
                    <a:ext cx="1628061" cy="1383701"/>
                  </a:xfrm>
                  <a:prstGeom prst="roundRect">
                    <a:avLst/>
                  </a:prstGeom>
                  <a:solidFill>
                    <a:srgbClr val="FFAB7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57" name="Imagem 56"/>
                  <p:cNvPicPr>
                    <a:picLocks noChangeAspect="1"/>
                  </p:cNvPicPr>
                  <p:nvPr/>
                </p:nvPicPr>
                <p:blipFill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7526173" y="3789040"/>
                    <a:ext cx="1071563" cy="107156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2" name="CaixaDeTexto 61"/>
              <p:cNvSpPr txBox="1"/>
              <p:nvPr/>
            </p:nvSpPr>
            <p:spPr>
              <a:xfrm>
                <a:off x="1213326" y="2277621"/>
                <a:ext cx="671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chemeClr val="accent5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SGBD</a:t>
                </a:r>
              </a:p>
            </p:txBody>
          </p:sp>
          <p:cxnSp>
            <p:nvCxnSpPr>
              <p:cNvPr id="36" name="Conector reto 35"/>
              <p:cNvCxnSpPr>
                <a:endCxn id="28" idx="2"/>
              </p:cNvCxnSpPr>
              <p:nvPr/>
            </p:nvCxnSpPr>
            <p:spPr>
              <a:xfrm>
                <a:off x="4601709" y="3003379"/>
                <a:ext cx="2261592" cy="203535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cxnSp>
          <p:cxnSp>
            <p:nvCxnSpPr>
              <p:cNvPr id="80" name="Conector reto 79"/>
              <p:cNvCxnSpPr>
                <a:stCxn id="62" idx="3"/>
              </p:cNvCxnSpPr>
              <p:nvPr/>
            </p:nvCxnSpPr>
            <p:spPr>
              <a:xfrm>
                <a:off x="1885305" y="2446898"/>
                <a:ext cx="5074791" cy="556481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cxn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4EF80E4-6867-422D-8D71-BEA855D61915}"/>
                </a:ext>
              </a:extLst>
            </p:cNvPr>
            <p:cNvSpPr txBox="1"/>
            <p:nvPr/>
          </p:nvSpPr>
          <p:spPr>
            <a:xfrm>
              <a:off x="6476038" y="2085445"/>
              <a:ext cx="1238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002060"/>
                  </a:solidFill>
                </a:rPr>
                <a:t>Protegíveis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2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8200491" cy="462771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Objetos</a:t>
            </a:r>
            <a:r>
              <a:rPr lang="pt-BR" dirty="0"/>
              <a:t> que podem ser </a:t>
            </a:r>
            <a:r>
              <a:rPr lang="pt-BR" dirty="0">
                <a:solidFill>
                  <a:srgbClr val="C00000"/>
                </a:solidFill>
              </a:rPr>
              <a:t>autenticados</a:t>
            </a:r>
            <a:r>
              <a:rPr lang="pt-BR" dirty="0"/>
              <a:t> para acessar os recursos do servidor SQL.</a:t>
            </a:r>
          </a:p>
          <a:p>
            <a:r>
              <a:rPr lang="pt-BR" dirty="0"/>
              <a:t>Por exemplo, o </a:t>
            </a:r>
            <a:r>
              <a:rPr lang="pt-BR" dirty="0" err="1"/>
              <a:t>login</a:t>
            </a:r>
            <a:r>
              <a:rPr lang="pt-BR" dirty="0"/>
              <a:t> do Windows pode ser configurado como autorizador principal, permitindo que você se conecte a um </a:t>
            </a:r>
            <a:r>
              <a:rPr lang="pt-BR" dirty="0" err="1"/>
              <a:t>Database</a:t>
            </a:r>
            <a:r>
              <a:rPr lang="pt-BR" dirty="0"/>
              <a:t> do SQL Server. </a:t>
            </a:r>
          </a:p>
          <a:p>
            <a:r>
              <a:rPr lang="pt-BR" dirty="0"/>
              <a:t>O SQL Server oferece suporte a </a:t>
            </a:r>
            <a:r>
              <a:rPr lang="pt-BR" dirty="0">
                <a:solidFill>
                  <a:srgbClr val="C00000"/>
                </a:solidFill>
              </a:rPr>
              <a:t>três</a:t>
            </a:r>
            <a:r>
              <a:rPr lang="pt-BR" dirty="0"/>
              <a:t> tipos de entidades</a:t>
            </a:r>
            <a:r>
              <a:rPr lang="pt-BR" b="1" dirty="0"/>
              <a:t>: </a:t>
            </a:r>
            <a:r>
              <a:rPr lang="pt-BR" b="1" dirty="0" err="1">
                <a:solidFill>
                  <a:srgbClr val="C00000"/>
                </a:solidFill>
              </a:rPr>
              <a:t>logins</a:t>
            </a:r>
            <a:r>
              <a:rPr lang="pt-BR" b="1" dirty="0"/>
              <a:t>, </a:t>
            </a:r>
            <a:r>
              <a:rPr lang="pt-BR" b="1" dirty="0">
                <a:solidFill>
                  <a:srgbClr val="C00000"/>
                </a:solidFill>
              </a:rPr>
              <a:t>usuários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rgbClr val="C00000"/>
                </a:solidFill>
              </a:rPr>
              <a:t>funções (roles). </a:t>
            </a:r>
            <a:r>
              <a:rPr lang="pt-BR" dirty="0"/>
              <a:t>Os </a:t>
            </a:r>
            <a:r>
              <a:rPr lang="pt-BR" dirty="0" err="1">
                <a:solidFill>
                  <a:srgbClr val="C00000"/>
                </a:solidFill>
              </a:rPr>
              <a:t>logins</a:t>
            </a:r>
            <a:r>
              <a:rPr lang="pt-BR" dirty="0"/>
              <a:t> existem em nível do servidor, os </a:t>
            </a:r>
            <a:r>
              <a:rPr lang="pt-BR" dirty="0">
                <a:solidFill>
                  <a:srgbClr val="C00000"/>
                </a:solidFill>
              </a:rPr>
              <a:t>usuários</a:t>
            </a:r>
            <a:r>
              <a:rPr lang="pt-BR" dirty="0"/>
              <a:t> existem em nível do </a:t>
            </a:r>
            <a:r>
              <a:rPr lang="pt-BR" dirty="0">
                <a:solidFill>
                  <a:srgbClr val="C00000"/>
                </a:solidFill>
              </a:rPr>
              <a:t>banco de dados </a:t>
            </a:r>
            <a:r>
              <a:rPr lang="pt-BR" dirty="0"/>
              <a:t>e as “</a:t>
            </a:r>
            <a:r>
              <a:rPr lang="pt-BR" dirty="0">
                <a:solidFill>
                  <a:srgbClr val="C00000"/>
                </a:solidFill>
              </a:rPr>
              <a:t>roles”</a:t>
            </a:r>
            <a:r>
              <a:rPr lang="pt-BR" dirty="0"/>
              <a:t> podem existir nos dois níveis.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 dirty="0"/>
          </a:p>
        </p:txBody>
      </p:sp>
      <p:grpSp>
        <p:nvGrpSpPr>
          <p:cNvPr id="6" name="Agrupar 5"/>
          <p:cNvGrpSpPr/>
          <p:nvPr/>
        </p:nvGrpSpPr>
        <p:grpSpPr>
          <a:xfrm>
            <a:off x="9063927" y="1754337"/>
            <a:ext cx="2040551" cy="2425294"/>
            <a:chOff x="9063927" y="1754337"/>
            <a:chExt cx="2040551" cy="2425294"/>
          </a:xfrm>
        </p:grpSpPr>
        <p:grpSp>
          <p:nvGrpSpPr>
            <p:cNvPr id="7" name="Agrupar 6"/>
            <p:cNvGrpSpPr/>
            <p:nvPr/>
          </p:nvGrpSpPr>
          <p:grpSpPr>
            <a:xfrm>
              <a:off x="9063927" y="2068609"/>
              <a:ext cx="2040551" cy="2111022"/>
              <a:chOff x="9048328" y="2042406"/>
              <a:chExt cx="2592288" cy="2681813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9318227" y="2042406"/>
                <a:ext cx="873957" cy="1442383"/>
                <a:chOff x="9318227" y="2042406"/>
                <a:chExt cx="873957" cy="1442383"/>
              </a:xfrm>
            </p:grpSpPr>
            <p:pic>
              <p:nvPicPr>
                <p:cNvPr id="17" name="Imagem 1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321829" y="2042406"/>
                  <a:ext cx="867479" cy="867479"/>
                </a:xfrm>
                <a:prstGeom prst="rect">
                  <a:avLst/>
                </a:prstGeom>
              </p:spPr>
            </p:pic>
            <p:sp>
              <p:nvSpPr>
                <p:cNvPr id="18" name="CaixaDeTexto 17"/>
                <p:cNvSpPr txBox="1"/>
                <p:nvPr/>
              </p:nvSpPr>
              <p:spPr>
                <a:xfrm>
                  <a:off x="9318227" y="2900014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Funções</a:t>
                  </a:r>
                </a:p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Roles</a:t>
                  </a:r>
                </a:p>
              </p:txBody>
            </p:sp>
          </p:grpSp>
          <p:grpSp>
            <p:nvGrpSpPr>
              <p:cNvPr id="10" name="Agrupar 9"/>
              <p:cNvGrpSpPr/>
              <p:nvPr/>
            </p:nvGrpSpPr>
            <p:grpSpPr>
              <a:xfrm>
                <a:off x="9982200" y="3511502"/>
                <a:ext cx="874163" cy="1212717"/>
                <a:chOff x="9768408" y="4486267"/>
                <a:chExt cx="874163" cy="1212717"/>
              </a:xfrm>
            </p:grpSpPr>
            <p:pic>
              <p:nvPicPr>
                <p:cNvPr id="15" name="Imagem 1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68408" y="4486267"/>
                  <a:ext cx="874163" cy="874163"/>
                </a:xfrm>
                <a:prstGeom prst="rect">
                  <a:avLst/>
                </a:prstGeom>
              </p:spPr>
            </p:pic>
            <p:sp>
              <p:nvSpPr>
                <p:cNvPr id="16" name="CaixaDeTexto 15"/>
                <p:cNvSpPr txBox="1"/>
                <p:nvPr/>
              </p:nvSpPr>
              <p:spPr>
                <a:xfrm>
                  <a:off x="9800674" y="5360430"/>
                  <a:ext cx="8098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Usuário</a:t>
                  </a:r>
                </a:p>
              </p:txBody>
            </p:sp>
          </p:grpSp>
          <p:grpSp>
            <p:nvGrpSpPr>
              <p:cNvPr id="11" name="Agrupar 10"/>
              <p:cNvGrpSpPr/>
              <p:nvPr/>
            </p:nvGrpSpPr>
            <p:grpSpPr>
              <a:xfrm>
                <a:off x="10347952" y="2095426"/>
                <a:ext cx="1177669" cy="1335218"/>
                <a:chOff x="578420" y="3926023"/>
                <a:chExt cx="1177669" cy="1335218"/>
              </a:xfrm>
            </p:grpSpPr>
            <p:pic>
              <p:nvPicPr>
                <p:cNvPr id="13" name="Imagem 1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8420" y="3926023"/>
                  <a:ext cx="1165941" cy="1165941"/>
                </a:xfrm>
                <a:prstGeom prst="rect">
                  <a:avLst/>
                </a:prstGeom>
              </p:spPr>
            </p:pic>
            <p:sp>
              <p:nvSpPr>
                <p:cNvPr id="14" name="CaixaDeTexto 13"/>
                <p:cNvSpPr txBox="1"/>
                <p:nvPr/>
              </p:nvSpPr>
              <p:spPr>
                <a:xfrm>
                  <a:off x="891993" y="4922687"/>
                  <a:ext cx="8640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 err="1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Login</a:t>
                  </a:r>
                  <a:endParaRPr lang="pt-BR" sz="1600" b="1" dirty="0">
                    <a:solidFill>
                      <a:srgbClr val="C00000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12" name="Retângulo Arredondado 11"/>
              <p:cNvSpPr/>
              <p:nvPr/>
            </p:nvSpPr>
            <p:spPr>
              <a:xfrm>
                <a:off x="9048328" y="2042406"/>
                <a:ext cx="2592288" cy="2681813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9347608" y="1754337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Entidades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50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Protegíveis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/>
              <a:t>São recursos do servidor SQL Server que podem ser acessados por uma entidade. Alguns exemplos de objetos </a:t>
            </a:r>
            <a:r>
              <a:rPr lang="pt-BR" sz="2800" dirty="0" err="1"/>
              <a:t>protegíveis</a:t>
            </a:r>
            <a:r>
              <a:rPr lang="pt-BR" sz="2800" dirty="0"/>
              <a:t> são: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grpSp>
        <p:nvGrpSpPr>
          <p:cNvPr id="47" name="Agrupar 46"/>
          <p:cNvGrpSpPr/>
          <p:nvPr/>
        </p:nvGrpSpPr>
        <p:grpSpPr>
          <a:xfrm>
            <a:off x="5879976" y="2981798"/>
            <a:ext cx="6265911" cy="3543546"/>
            <a:chOff x="838201" y="1845573"/>
            <a:chExt cx="7303058" cy="4103707"/>
          </a:xfrm>
        </p:grpSpPr>
        <p:sp>
          <p:nvSpPr>
            <p:cNvPr id="7" name="Retângulo Arredondado 6"/>
            <p:cNvSpPr/>
            <p:nvPr/>
          </p:nvSpPr>
          <p:spPr>
            <a:xfrm>
              <a:off x="838201" y="2204864"/>
              <a:ext cx="7303058" cy="37444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flat" cmpd="sng" algn="ctr">
              <a:solidFill>
                <a:srgbClr val="00206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3431704" y="2708920"/>
              <a:ext cx="3312368" cy="2664296"/>
              <a:chOff x="3431704" y="2708920"/>
              <a:chExt cx="3312368" cy="2664296"/>
            </a:xfrm>
          </p:grpSpPr>
          <p:sp>
            <p:nvSpPr>
              <p:cNvPr id="9" name="Retângulo Arredondado 8"/>
              <p:cNvSpPr/>
              <p:nvPr/>
            </p:nvSpPr>
            <p:spPr>
              <a:xfrm>
                <a:off x="3431704" y="2708920"/>
                <a:ext cx="3312368" cy="2664296"/>
              </a:xfrm>
              <a:prstGeom prst="roundRect">
                <a:avLst/>
              </a:prstGeom>
              <a:solidFill>
                <a:srgbClr val="99B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675851" y="2793702"/>
                <a:ext cx="763965" cy="763965"/>
              </a:xfrm>
              <a:prstGeom prst="rect">
                <a:avLst/>
              </a:prstGeom>
            </p:spPr>
          </p:pic>
        </p:grpSp>
        <p:grpSp>
          <p:nvGrpSpPr>
            <p:cNvPr id="11" name="Agrupar 10"/>
            <p:cNvGrpSpPr/>
            <p:nvPr/>
          </p:nvGrpSpPr>
          <p:grpSpPr>
            <a:xfrm>
              <a:off x="3675851" y="4026783"/>
              <a:ext cx="1292177" cy="1098231"/>
              <a:chOff x="7204243" y="3629475"/>
              <a:chExt cx="1628061" cy="1383701"/>
            </a:xfrm>
          </p:grpSpPr>
          <p:sp>
            <p:nvSpPr>
              <p:cNvPr id="12" name="Retângulo Arredondado 11"/>
              <p:cNvSpPr/>
              <p:nvPr/>
            </p:nvSpPr>
            <p:spPr>
              <a:xfrm>
                <a:off x="7204243" y="3629475"/>
                <a:ext cx="1628061" cy="1383701"/>
              </a:xfrm>
              <a:prstGeom prst="roundRect">
                <a:avLst/>
              </a:prstGeom>
              <a:solidFill>
                <a:srgbClr val="FFAB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526173" y="3789040"/>
                <a:ext cx="1071563" cy="1071563"/>
              </a:xfrm>
              <a:prstGeom prst="rect">
                <a:avLst/>
              </a:prstGeom>
            </p:spPr>
          </p:pic>
        </p:grpSp>
        <p:grpSp>
          <p:nvGrpSpPr>
            <p:cNvPr id="14" name="Agrupar 13"/>
            <p:cNvGrpSpPr/>
            <p:nvPr/>
          </p:nvGrpSpPr>
          <p:grpSpPr>
            <a:xfrm>
              <a:off x="5134453" y="4047119"/>
              <a:ext cx="1292177" cy="1098231"/>
              <a:chOff x="7204243" y="3629475"/>
              <a:chExt cx="1628061" cy="1383701"/>
            </a:xfrm>
          </p:grpSpPr>
          <p:sp>
            <p:nvSpPr>
              <p:cNvPr id="15" name="Retângulo Arredondado 14"/>
              <p:cNvSpPr/>
              <p:nvPr/>
            </p:nvSpPr>
            <p:spPr>
              <a:xfrm>
                <a:off x="7204243" y="3629475"/>
                <a:ext cx="1628061" cy="1383701"/>
              </a:xfrm>
              <a:prstGeom prst="roundRect">
                <a:avLst/>
              </a:prstGeom>
              <a:solidFill>
                <a:srgbClr val="FFAB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526173" y="3789040"/>
                <a:ext cx="1071563" cy="1071563"/>
              </a:xfrm>
              <a:prstGeom prst="rect">
                <a:avLst/>
              </a:prstGeom>
            </p:spPr>
          </p:pic>
        </p:grpSp>
        <p:grpSp>
          <p:nvGrpSpPr>
            <p:cNvPr id="17" name="Agrupar 16"/>
            <p:cNvGrpSpPr/>
            <p:nvPr/>
          </p:nvGrpSpPr>
          <p:grpSpPr>
            <a:xfrm>
              <a:off x="5117115" y="2827792"/>
              <a:ext cx="1292177" cy="1098231"/>
              <a:chOff x="7204243" y="3629475"/>
              <a:chExt cx="1628061" cy="1383701"/>
            </a:xfrm>
          </p:grpSpPr>
          <p:sp>
            <p:nvSpPr>
              <p:cNvPr id="18" name="Retângulo Arredondado 17"/>
              <p:cNvSpPr/>
              <p:nvPr/>
            </p:nvSpPr>
            <p:spPr>
              <a:xfrm>
                <a:off x="7204243" y="3629475"/>
                <a:ext cx="1628061" cy="1383701"/>
              </a:xfrm>
              <a:prstGeom prst="roundRect">
                <a:avLst/>
              </a:prstGeom>
              <a:solidFill>
                <a:srgbClr val="FFAB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526173" y="3789040"/>
                <a:ext cx="1071563" cy="1071563"/>
              </a:xfrm>
              <a:prstGeom prst="rect">
                <a:avLst/>
              </a:prstGeom>
            </p:spPr>
          </p:pic>
        </p:grpSp>
        <p:sp>
          <p:nvSpPr>
            <p:cNvPr id="20" name="CaixaDeTexto 19"/>
            <p:cNvSpPr txBox="1"/>
            <p:nvPr/>
          </p:nvSpPr>
          <p:spPr>
            <a:xfrm>
              <a:off x="3675851" y="2393373"/>
              <a:ext cx="930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Database</a:t>
              </a:r>
              <a:endParaRPr lang="pt-BR" sz="1600" b="1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774238" y="3749593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err="1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Schema</a:t>
              </a:r>
              <a:endParaRPr lang="pt-BR" sz="16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5296346" y="2954437"/>
              <a:ext cx="944110" cy="850490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o Explicativo 1 (Ênfase) 22"/>
            <p:cNvSpPr/>
            <p:nvPr/>
          </p:nvSpPr>
          <p:spPr>
            <a:xfrm>
              <a:off x="6757086" y="2571331"/>
              <a:ext cx="1331703" cy="40706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</a:rPr>
                <a:t>Protegíveis</a:t>
              </a:r>
              <a:endParaRPr lang="pt-BR" sz="16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1033855" y="4167366"/>
              <a:ext cx="1620382" cy="1303351"/>
              <a:chOff x="1037832" y="4453034"/>
              <a:chExt cx="1620382" cy="1303351"/>
            </a:xfrm>
          </p:grpSpPr>
          <p:grpSp>
            <p:nvGrpSpPr>
              <p:cNvPr id="25" name="Agrupar 24"/>
              <p:cNvGrpSpPr/>
              <p:nvPr/>
            </p:nvGrpSpPr>
            <p:grpSpPr>
              <a:xfrm>
                <a:off x="1037832" y="4453034"/>
                <a:ext cx="1620382" cy="1303351"/>
                <a:chOff x="3431704" y="2708920"/>
                <a:chExt cx="3312368" cy="2664296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3431704" y="2708920"/>
                  <a:ext cx="3312368" cy="2664296"/>
                </a:xfrm>
                <a:prstGeom prst="roundRect">
                  <a:avLst/>
                </a:prstGeom>
                <a:solidFill>
                  <a:srgbClr val="99B7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33" name="Imagem 32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3675851" y="2793702"/>
                  <a:ext cx="763965" cy="763965"/>
                </a:xfrm>
                <a:prstGeom prst="rect">
                  <a:avLst/>
                </a:prstGeom>
              </p:spPr>
            </p:pic>
          </p:grpSp>
          <p:grpSp>
            <p:nvGrpSpPr>
              <p:cNvPr id="26" name="Agrupar 25"/>
              <p:cNvGrpSpPr/>
              <p:nvPr/>
            </p:nvGrpSpPr>
            <p:grpSpPr>
              <a:xfrm>
                <a:off x="1281980" y="4970939"/>
                <a:ext cx="632122" cy="537245"/>
                <a:chOff x="7204243" y="3629475"/>
                <a:chExt cx="1628061" cy="1383701"/>
              </a:xfrm>
            </p:grpSpPr>
            <p:sp>
              <p:nvSpPr>
                <p:cNvPr id="30" name="Retângulo Arredondado 29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31" name="Imagem 30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  <p:grpSp>
            <p:nvGrpSpPr>
              <p:cNvPr id="27" name="Agrupar 26"/>
              <p:cNvGrpSpPr/>
              <p:nvPr/>
            </p:nvGrpSpPr>
            <p:grpSpPr>
              <a:xfrm>
                <a:off x="1960500" y="4970938"/>
                <a:ext cx="632122" cy="537245"/>
                <a:chOff x="7204243" y="3629475"/>
                <a:chExt cx="1628061" cy="1383701"/>
              </a:xfrm>
            </p:grpSpPr>
            <p:sp>
              <p:nvSpPr>
                <p:cNvPr id="28" name="Retângulo Arredondado 27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9" name="Imagem 28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" name="Agrupar 33"/>
            <p:cNvGrpSpPr/>
            <p:nvPr/>
          </p:nvGrpSpPr>
          <p:grpSpPr>
            <a:xfrm>
              <a:off x="1029003" y="2708920"/>
              <a:ext cx="1620382" cy="1303351"/>
              <a:chOff x="1037832" y="4453034"/>
              <a:chExt cx="1620382" cy="1303351"/>
            </a:xfrm>
          </p:grpSpPr>
          <p:grpSp>
            <p:nvGrpSpPr>
              <p:cNvPr id="35" name="Agrupar 34"/>
              <p:cNvGrpSpPr/>
              <p:nvPr/>
            </p:nvGrpSpPr>
            <p:grpSpPr>
              <a:xfrm>
                <a:off x="1037832" y="4453034"/>
                <a:ext cx="1620382" cy="1303351"/>
                <a:chOff x="3431704" y="2708920"/>
                <a:chExt cx="3312368" cy="2664296"/>
              </a:xfrm>
            </p:grpSpPr>
            <p:sp>
              <p:nvSpPr>
                <p:cNvPr id="42" name="Retângulo Arredondado 41"/>
                <p:cNvSpPr/>
                <p:nvPr/>
              </p:nvSpPr>
              <p:spPr>
                <a:xfrm>
                  <a:off x="3431704" y="2708920"/>
                  <a:ext cx="3312368" cy="2664296"/>
                </a:xfrm>
                <a:prstGeom prst="roundRect">
                  <a:avLst/>
                </a:prstGeom>
                <a:solidFill>
                  <a:srgbClr val="99B7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43" name="Imagem 42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3675851" y="2793702"/>
                  <a:ext cx="763965" cy="763965"/>
                </a:xfrm>
                <a:prstGeom prst="rect">
                  <a:avLst/>
                </a:prstGeom>
              </p:spPr>
            </p:pic>
          </p:grpSp>
          <p:grpSp>
            <p:nvGrpSpPr>
              <p:cNvPr id="36" name="Agrupar 35"/>
              <p:cNvGrpSpPr/>
              <p:nvPr/>
            </p:nvGrpSpPr>
            <p:grpSpPr>
              <a:xfrm>
                <a:off x="1281980" y="4970939"/>
                <a:ext cx="632122" cy="537245"/>
                <a:chOff x="7204243" y="3629475"/>
                <a:chExt cx="1628061" cy="1383701"/>
              </a:xfrm>
            </p:grpSpPr>
            <p:sp>
              <p:nvSpPr>
                <p:cNvPr id="40" name="Retângulo Arredondado 39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41" name="Imagem 40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  <p:grpSp>
            <p:nvGrpSpPr>
              <p:cNvPr id="37" name="Agrupar 36"/>
              <p:cNvGrpSpPr/>
              <p:nvPr/>
            </p:nvGrpSpPr>
            <p:grpSpPr>
              <a:xfrm>
                <a:off x="1960500" y="4970938"/>
                <a:ext cx="632122" cy="537245"/>
                <a:chOff x="7204243" y="3629475"/>
                <a:chExt cx="1628061" cy="1383701"/>
              </a:xfrm>
            </p:grpSpPr>
            <p:sp>
              <p:nvSpPr>
                <p:cNvPr id="38" name="Retângulo Arredondado 37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39" name="Imagem 38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CaixaDeTexto 43"/>
            <p:cNvSpPr txBox="1"/>
            <p:nvPr/>
          </p:nvSpPr>
          <p:spPr>
            <a:xfrm>
              <a:off x="1213326" y="1845573"/>
              <a:ext cx="6719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SGBD</a:t>
              </a:r>
            </a:p>
          </p:txBody>
        </p:sp>
        <p:cxnSp>
          <p:nvCxnSpPr>
            <p:cNvPr id="45" name="Conector reto 44"/>
            <p:cNvCxnSpPr>
              <a:cxnSpLocks/>
            </p:cNvCxnSpPr>
            <p:nvPr/>
          </p:nvCxnSpPr>
          <p:spPr>
            <a:xfrm>
              <a:off x="4601709" y="2571331"/>
              <a:ext cx="2261592" cy="203535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46" name="Conector reto 45"/>
            <p:cNvCxnSpPr>
              <a:cxnSpLocks/>
              <a:stCxn id="44" idx="3"/>
            </p:cNvCxnSpPr>
            <p:nvPr/>
          </p:nvCxnSpPr>
          <p:spPr>
            <a:xfrm>
              <a:off x="1885305" y="2014851"/>
              <a:ext cx="4902411" cy="538463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</p:grpSp>
      <p:sp>
        <p:nvSpPr>
          <p:cNvPr id="48" name="CaixaDeTexto 47"/>
          <p:cNvSpPr txBox="1"/>
          <p:nvPr/>
        </p:nvSpPr>
        <p:spPr>
          <a:xfrm>
            <a:off x="1207432" y="3045080"/>
            <a:ext cx="4602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Em nível do servidor</a:t>
            </a:r>
            <a:r>
              <a:rPr lang="pt-BR" sz="2400" dirty="0"/>
              <a:t>: </a:t>
            </a:r>
            <a:r>
              <a:rPr lang="pt-BR" sz="2400" dirty="0" err="1"/>
              <a:t>Databases</a:t>
            </a:r>
            <a:r>
              <a:rPr lang="pt-BR" sz="2400" dirty="0"/>
              <a:t>, Roles de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Em nível do banco de dados</a:t>
            </a:r>
            <a:r>
              <a:rPr lang="pt-BR" sz="2400" dirty="0"/>
              <a:t>: usuário, Roles de DB, catálogo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Em nível do esquema</a:t>
            </a:r>
            <a:r>
              <a:rPr lang="pt-BR" sz="2400" dirty="0"/>
              <a:t>: tabelas, funções, procedimentos, </a:t>
            </a:r>
            <a:r>
              <a:rPr lang="pt-BR" sz="2400" dirty="0" err="1"/>
              <a:t>Views</a:t>
            </a:r>
            <a:r>
              <a:rPr lang="pt-BR" sz="2400" dirty="0"/>
              <a:t>, </a:t>
            </a:r>
            <a:r>
              <a:rPr lang="pt-BR" sz="2400" dirty="0" err="1"/>
              <a:t>Joins</a:t>
            </a:r>
            <a:r>
              <a:rPr lang="pt-BR" sz="2400" dirty="0"/>
              <a:t>, Alias, e outros objetos.</a:t>
            </a:r>
          </a:p>
          <a:p>
            <a:pPr marL="514350" indent="-514350">
              <a:buFont typeface="+mj-lt"/>
              <a:buAutoNum type="arabicPeriod" startAt="2"/>
            </a:pP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8717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7711"/>
          </a:xfrm>
        </p:spPr>
        <p:txBody>
          <a:bodyPr>
            <a:normAutofit/>
          </a:bodyPr>
          <a:lstStyle/>
          <a:p>
            <a:r>
              <a:rPr lang="pt-BR" dirty="0"/>
              <a:t>São </a:t>
            </a:r>
            <a:r>
              <a:rPr lang="pt-BR" dirty="0">
                <a:solidFill>
                  <a:srgbClr val="C00000"/>
                </a:solidFill>
              </a:rPr>
              <a:t>tipos de acesso </a:t>
            </a:r>
            <a:r>
              <a:rPr lang="pt-BR" dirty="0"/>
              <a:t>concedidos a uma entidade específica. </a:t>
            </a:r>
          </a:p>
          <a:p>
            <a:r>
              <a:rPr lang="pt-BR" dirty="0">
                <a:solidFill>
                  <a:srgbClr val="C00000"/>
                </a:solidFill>
              </a:rPr>
              <a:t>Ler, escrever, executar </a:t>
            </a:r>
            <a:r>
              <a:rPr lang="pt-BR" dirty="0"/>
              <a:t>são exemplos de permissões</a:t>
            </a:r>
          </a:p>
          <a:p>
            <a:r>
              <a:rPr lang="pt-BR" dirty="0"/>
              <a:t>Por exemplo, você pode conceder a um </a:t>
            </a:r>
            <a:r>
              <a:rPr lang="pt-BR" dirty="0" err="1">
                <a:solidFill>
                  <a:srgbClr val="C00000"/>
                </a:solidFill>
              </a:rPr>
              <a:t>login</a:t>
            </a:r>
            <a:r>
              <a:rPr lang="pt-BR" dirty="0"/>
              <a:t> do Windows (</a:t>
            </a:r>
            <a:r>
              <a:rPr lang="pt-BR" dirty="0">
                <a:solidFill>
                  <a:srgbClr val="C00000"/>
                </a:solidFill>
              </a:rPr>
              <a:t>Entidade</a:t>
            </a:r>
            <a:r>
              <a:rPr lang="pt-BR" dirty="0"/>
              <a:t>) a capacidade de visualizar dados (</a:t>
            </a:r>
            <a:r>
              <a:rPr lang="pt-BR" dirty="0">
                <a:solidFill>
                  <a:srgbClr val="C00000"/>
                </a:solidFill>
              </a:rPr>
              <a:t>permissão</a:t>
            </a:r>
            <a:r>
              <a:rPr lang="pt-BR" dirty="0"/>
              <a:t>) em um esquema de banco de dados específico (o recurso </a:t>
            </a:r>
            <a:r>
              <a:rPr lang="pt-BR" dirty="0" err="1">
                <a:solidFill>
                  <a:srgbClr val="C00000"/>
                </a:solidFill>
              </a:rPr>
              <a:t>protegível</a:t>
            </a:r>
            <a:r>
              <a:rPr lang="pt-BR" dirty="0"/>
              <a:t>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12746" y="5002771"/>
            <a:ext cx="6696744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Juntos, esses três tipos de componentes ajudam a proteger um ambiente do SGBD e seus dados em todos os níveis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8869071" y="3439986"/>
            <a:ext cx="2010183" cy="2283544"/>
            <a:chOff x="9414409" y="4437931"/>
            <a:chExt cx="2010183" cy="2283544"/>
          </a:xfrm>
        </p:grpSpPr>
        <p:grpSp>
          <p:nvGrpSpPr>
            <p:cNvPr id="8" name="Agrupar 7"/>
            <p:cNvGrpSpPr/>
            <p:nvPr/>
          </p:nvGrpSpPr>
          <p:grpSpPr>
            <a:xfrm>
              <a:off x="9414409" y="4819041"/>
              <a:ext cx="2010183" cy="1902434"/>
              <a:chOff x="9414409" y="4819041"/>
              <a:chExt cx="2010183" cy="1902434"/>
            </a:xfrm>
          </p:grpSpPr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85296" y="5800495"/>
                <a:ext cx="727421" cy="72742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0576" y="5724783"/>
                <a:ext cx="880849" cy="880849"/>
              </a:xfrm>
              <a:prstGeom prst="rect">
                <a:avLst/>
              </a:prstGeom>
            </p:spPr>
          </p:pic>
          <p:pic>
            <p:nvPicPr>
              <p:cNvPr id="12" name="Picture 2" descr="Search data premium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2063" y="5097935"/>
                <a:ext cx="720702" cy="720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tângulo Arredondado 12"/>
              <p:cNvSpPr/>
              <p:nvPr/>
            </p:nvSpPr>
            <p:spPr>
              <a:xfrm>
                <a:off x="9414409" y="4819041"/>
                <a:ext cx="2010183" cy="190243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9580275" y="4437931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4">
                      <a:lumMod val="75000"/>
                    </a:schemeClr>
                  </a:solidFill>
                  <a:latin typeface="Arial Narrow" panose="020B0606020202030204" pitchFamily="34" charset="0"/>
                </a:rPr>
                <a:t>Permissões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4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78DA78-0041-4F77-A7F5-B97452DB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15DD6BE-65D1-4716-9060-C4434071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989" y="2223321"/>
            <a:ext cx="3147331" cy="3922628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F6ABB3-954D-4757-A6A9-272AA6E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1A358-AF3E-41BD-AA7F-A01EF34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2079</Words>
  <Application>Microsoft Office PowerPoint</Application>
  <PresentationFormat>Widescreen</PresentationFormat>
  <Paragraphs>288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Menlo</vt:lpstr>
      <vt:lpstr>Rockwell</vt:lpstr>
      <vt:lpstr>Wingdings</vt:lpstr>
      <vt:lpstr>Tema do Office</vt:lpstr>
      <vt:lpstr>Banco de Dados 2 Controle de Acesso</vt:lpstr>
      <vt:lpstr>Referência</vt:lpstr>
      <vt:lpstr>DCL Linguagem de Controle de Dados</vt:lpstr>
      <vt:lpstr>Revendo Conceitos Básicos</vt:lpstr>
      <vt:lpstr>Segurança no SGBD – Elementos “Protegíveis”</vt:lpstr>
      <vt:lpstr>Entidades</vt:lpstr>
      <vt:lpstr>Protegíveis</vt:lpstr>
      <vt:lpstr>Permissões</vt:lpstr>
      <vt:lpstr>ENTIDADES</vt:lpstr>
      <vt:lpstr>Logins </vt:lpstr>
      <vt:lpstr>Criando Logins - Formato geral do comando</vt:lpstr>
      <vt:lpstr>Logins</vt:lpstr>
      <vt:lpstr>Usuários </vt:lpstr>
      <vt:lpstr>Criando Usuários </vt:lpstr>
      <vt:lpstr>Criando Usuários </vt:lpstr>
      <vt:lpstr>Entidades reservadas Login “sa”</vt:lpstr>
      <vt:lpstr>Entidades reservadas  Usuário “dbo”</vt:lpstr>
      <vt:lpstr>Agora é com vocês... (Criando Entidades)</vt:lpstr>
      <vt:lpstr>PROTEGÍVEIS</vt:lpstr>
      <vt:lpstr>Schemas (ou Esquemas)</vt:lpstr>
      <vt:lpstr>Objeto Especial Esquema “dbo”</vt:lpstr>
      <vt:lpstr>Criando Schemas (ou Esquemas)</vt:lpstr>
      <vt:lpstr>Schemas (ou Esquemas)</vt:lpstr>
      <vt:lpstr>Exemplos na base Hospital</vt:lpstr>
      <vt:lpstr>Exemplos na base Hospital</vt:lpstr>
      <vt:lpstr>Agora é com vocês... (Esquemas)</vt:lpstr>
      <vt:lpstr>Banco de Dados 2 Controle de acesso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 Controle de acesso</dc:title>
  <dc:creator>Roberto Harkovsky da Cunha</dc:creator>
  <cp:lastModifiedBy>ROBERTO HARKOVSKY DA CUNHA</cp:lastModifiedBy>
  <cp:revision>9</cp:revision>
  <dcterms:created xsi:type="dcterms:W3CDTF">2021-04-29T20:04:04Z</dcterms:created>
  <dcterms:modified xsi:type="dcterms:W3CDTF">2024-04-10T23:28:43Z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2022-02-22T12:36:58Z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43cfdb60-f0b6-4632-9c3d-315dc69707cd</vt:lpwstr>
  </property>
  <property fmtid="{D5CDD505-2E9C-101B-9397-08002B2CF9AE}" pid="8" name="MSIP_Label_22deaceb-9851-4663-bccf-596767454be3_ContentBits">
    <vt:lpwstr>2</vt:lpwstr>
  </property>
</Properties>
</file>