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0" r:id="rId1"/>
  </p:sldMasterIdLst>
  <p:notesMasterIdLst>
    <p:notesMasterId r:id="rId17"/>
  </p:notesMasterIdLst>
  <p:sldIdLst>
    <p:sldId id="257" r:id="rId2"/>
    <p:sldId id="441" r:id="rId3"/>
    <p:sldId id="450" r:id="rId4"/>
    <p:sldId id="451" r:id="rId5"/>
    <p:sldId id="455" r:id="rId6"/>
    <p:sldId id="452" r:id="rId7"/>
    <p:sldId id="453" r:id="rId8"/>
    <p:sldId id="454" r:id="rId9"/>
    <p:sldId id="467" r:id="rId10"/>
    <p:sldId id="470" r:id="rId11"/>
    <p:sldId id="471" r:id="rId12"/>
    <p:sldId id="464" r:id="rId13"/>
    <p:sldId id="468" r:id="rId14"/>
    <p:sldId id="469" r:id="rId15"/>
    <p:sldId id="448" r:id="rId16"/>
  </p:sldIdLst>
  <p:sldSz cx="12192000" cy="6858000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8" autoAdjust="0"/>
    <p:restoredTop sz="88504" autoAdjust="0"/>
  </p:normalViewPr>
  <p:slideViewPr>
    <p:cSldViewPr>
      <p:cViewPr varScale="1">
        <p:scale>
          <a:sx n="101" d="100"/>
          <a:sy n="101" d="100"/>
        </p:scale>
        <p:origin x="876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o Harkovsky" userId="f2c5d9e3-e1cd-491b-8eea-425a4d9cf1c2" providerId="ADAL" clId="{D525957A-A272-445D-86BB-76375E5914BF}"/>
    <pc:docChg chg="modSld">
      <pc:chgData name="Roberto Harkovsky" userId="f2c5d9e3-e1cd-491b-8eea-425a4d9cf1c2" providerId="ADAL" clId="{D525957A-A272-445D-86BB-76375E5914BF}" dt="2023-03-06T22:35:14.630" v="9" actId="1076"/>
      <pc:docMkLst>
        <pc:docMk/>
      </pc:docMkLst>
      <pc:sldChg chg="modSp">
        <pc:chgData name="Roberto Harkovsky" userId="f2c5d9e3-e1cd-491b-8eea-425a4d9cf1c2" providerId="ADAL" clId="{D525957A-A272-445D-86BB-76375E5914BF}" dt="2023-03-06T22:32:50.713" v="8" actId="14100"/>
        <pc:sldMkLst>
          <pc:docMk/>
          <pc:sldMk cId="637768404" sldId="455"/>
        </pc:sldMkLst>
        <pc:spChg chg="mod">
          <ac:chgData name="Roberto Harkovsky" userId="f2c5d9e3-e1cd-491b-8eea-425a4d9cf1c2" providerId="ADAL" clId="{D525957A-A272-445D-86BB-76375E5914BF}" dt="2023-03-06T22:32:50.713" v="8" actId="14100"/>
          <ac:spMkLst>
            <pc:docMk/>
            <pc:sldMk cId="637768404" sldId="455"/>
            <ac:spMk id="10" creationId="{00000000-0000-0000-0000-000000000000}"/>
          </ac:spMkLst>
        </pc:spChg>
      </pc:sldChg>
      <pc:sldChg chg="modSp">
        <pc:chgData name="Roberto Harkovsky" userId="f2c5d9e3-e1cd-491b-8eea-425a4d9cf1c2" providerId="ADAL" clId="{D525957A-A272-445D-86BB-76375E5914BF}" dt="2023-03-06T22:35:14.630" v="9" actId="1076"/>
        <pc:sldMkLst>
          <pc:docMk/>
          <pc:sldMk cId="2490807460" sldId="470"/>
        </pc:sldMkLst>
        <pc:spChg chg="mod">
          <ac:chgData name="Roberto Harkovsky" userId="f2c5d9e3-e1cd-491b-8eea-425a4d9cf1c2" providerId="ADAL" clId="{D525957A-A272-445D-86BB-76375E5914BF}" dt="2023-03-06T22:35:14.630" v="9" actId="1076"/>
          <ac:spMkLst>
            <pc:docMk/>
            <pc:sldMk cId="2490807460" sldId="470"/>
            <ac:spMk id="2" creationId="{43283D92-1DF4-48EE-92F2-C4F0AE30A575}"/>
          </ac:spMkLst>
        </pc:spChg>
      </pc:sldChg>
    </pc:docChg>
  </pc:docChgLst>
  <pc:docChgLst>
    <pc:chgData name="Roberto Cunha" userId="f2c5d9e3-e1cd-491b-8eea-425a4d9cf1c2" providerId="ADAL" clId="{F001A371-FF74-4CFD-B1FF-A1949D07700F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87FEBCB-D4DE-4C8B-BD1B-F4F90B5FE8F4}" type="datetimeFigureOut">
              <a:rPr lang="pt-BR" smtClean="0"/>
              <a:pPr/>
              <a:t>06/03/2023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3290015-801B-4ECE-9115-42BA3670AB0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1176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DDCE03-6CD4-4989-9027-2FD3DD677E96}" type="slidenum">
              <a:rPr lang="pt-BR" smtClean="0">
                <a:latin typeface="Arial" charset="0"/>
              </a:rPr>
              <a:pPr/>
              <a:t>1</a:t>
            </a:fld>
            <a:endParaRPr lang="pt-BR">
              <a:latin typeface="Arial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621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0015-801B-4ECE-9115-42BA3670AB09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4730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0015-801B-4ECE-9115-42BA3670AB09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825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0015-801B-4ECE-9115-42BA3670AB09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150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2B91-E92B-4E13-AF28-F53C78EC9E75}" type="datetime1">
              <a:rPr lang="pt-BR" smtClean="0"/>
              <a:t>06/03/2023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0863113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2B91-E92B-4E13-AF28-F53C78EC9E75}" type="datetime1">
              <a:rPr lang="pt-BR" smtClean="0"/>
              <a:t>06/03/2023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687357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2B91-E92B-4E13-AF28-F53C78EC9E75}" type="datetime1">
              <a:rPr lang="pt-BR" smtClean="0"/>
              <a:t>06/03/2023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1326876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2B91-E92B-4E13-AF28-F53C78EC9E75}" type="datetime1">
              <a:rPr lang="pt-BR" smtClean="0"/>
              <a:t>06/03/2023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603630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C8F8-317D-4A2B-A469-CC51FE160464}" type="datetime1">
              <a:rPr lang="pt-BR" smtClean="0"/>
              <a:t>06/03/2023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881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0E34-423C-42B2-8269-E80457F49876}" type="datetime1">
              <a:rPr lang="pt-BR" smtClean="0"/>
              <a:t>06/03/2023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5814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28D5-44B1-48A5-BB1A-4D4E0F49C969}" type="datetime1">
              <a:rPr lang="pt-BR" smtClean="0"/>
              <a:t>06/03/2023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788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2B91-E92B-4E13-AF28-F53C78EC9E75}" type="datetime1">
              <a:rPr lang="pt-BR" smtClean="0"/>
              <a:t>06/03/2023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2282837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F2393-D0E5-460F-83AB-0984F3CAB1F1}" type="datetime1">
              <a:rPr lang="pt-BR" smtClean="0"/>
              <a:t>06/03/2023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019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84E5-BB95-43F9-B79C-8D1F4D836E16}" type="datetime1">
              <a:rPr lang="pt-BR" smtClean="0"/>
              <a:t>06/03/2023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3046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D7F7-6E03-4C1A-A93A-002AC36F048F}" type="datetime1">
              <a:rPr lang="pt-BR" smtClean="0"/>
              <a:t>06/03/2023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4953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B2B91-E92B-4E13-AF28-F53C78EC9E75}" type="datetime1">
              <a:rPr lang="pt-BR" smtClean="0"/>
              <a:t>06/03/2023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Roberto Harkovsky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90085"/>
            <a:ext cx="2667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MSIPCMContentMarking" descr="{&quot;HashCode&quot;:-321200650,&quot;Placement&quot;:&quot;Footer&quot;,&quot;Top&quot;:519.343,&quot;Left&quot;:454.655182,&quot;SlideWidth&quot;:960,&quot;SlideHeight&quot;:540}">
            <a:extLst>
              <a:ext uri="{FF2B5EF4-FFF2-40B4-BE49-F238E27FC236}">
                <a16:creationId xmlns:a16="http://schemas.microsoft.com/office/drawing/2014/main" id="{181D4D75-0B67-43BB-BBBC-8E5B41720E8F}"/>
              </a:ext>
            </a:extLst>
          </p:cNvPr>
          <p:cNvSpPr txBox="1"/>
          <p:nvPr userDrawn="1"/>
        </p:nvSpPr>
        <p:spPr>
          <a:xfrm>
            <a:off x="5774121" y="6595656"/>
            <a:ext cx="64375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Pública</a:t>
            </a:r>
          </a:p>
        </p:txBody>
      </p:sp>
    </p:spTree>
    <p:extLst>
      <p:ext uri="{BB962C8B-B14F-4D97-AF65-F5344CB8AC3E}">
        <p14:creationId xmlns:p14="http://schemas.microsoft.com/office/powerpoint/2010/main" val="1411505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94094" y="851517"/>
            <a:ext cx="7306161" cy="2991416"/>
          </a:xfrm>
        </p:spPr>
        <p:txBody>
          <a:bodyPr anchor="b">
            <a:normAutofit/>
          </a:bodyPr>
          <a:lstStyle/>
          <a:p>
            <a:pPr algn="l"/>
            <a:r>
              <a:rPr lang="pt-BR" b="1" dirty="0"/>
              <a:t>Banco de Dados  II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pt-BR" dirty="0"/>
              <a:t> Roberto Harkovsky, </a:t>
            </a:r>
            <a:r>
              <a:rPr lang="pt-BR" dirty="0" err="1"/>
              <a:t>MSc</a:t>
            </a:r>
            <a:endParaRPr lang="pt-BR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4" name="Graphic 83" descr="Wind Chime">
            <a:extLst>
              <a:ext uri="{FF2B5EF4-FFF2-40B4-BE49-F238E27FC236}">
                <a16:creationId xmlns:a16="http://schemas.microsoft.com/office/drawing/2014/main" id="{6CF0C274-E377-4AB8-A2EB-1B304DB1E7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40496778-38A6-4F24-A956-CDE8920E4D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80" y="365125"/>
            <a:ext cx="1419225" cy="3143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3298E67B-C5AC-41D4-8E9C-5B6E91F8C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no SQL</a:t>
            </a:r>
            <a:br>
              <a:rPr lang="pt-BR" dirty="0"/>
            </a:br>
            <a:r>
              <a:rPr lang="pt-BR" dirty="0"/>
              <a:t>Funções integradas(</a:t>
            </a:r>
            <a:r>
              <a:rPr lang="pt-BR" i="1" dirty="0" err="1"/>
              <a:t>built</a:t>
            </a:r>
            <a:r>
              <a:rPr lang="pt-BR" i="1" dirty="0"/>
              <a:t>-in</a:t>
            </a:r>
            <a:r>
              <a:rPr lang="pt-BR" dirty="0"/>
              <a:t>)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EBA8E03F-E2DD-4806-A310-4B312B214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SQL tem uma serie de funções predefinidas</a:t>
            </a:r>
          </a:p>
          <a:p>
            <a:r>
              <a:rPr lang="pt-BR" dirty="0"/>
              <a:t>Elas operam  conforme definido na Referência </a:t>
            </a:r>
            <a:r>
              <a:rPr lang="pt-BR" dirty="0" err="1"/>
              <a:t>Transact</a:t>
            </a:r>
            <a:r>
              <a:rPr lang="pt-BR" dirty="0"/>
              <a:t>-SQL e não podem ser modificadas. </a:t>
            </a:r>
          </a:p>
          <a:p>
            <a:r>
              <a:rPr lang="pt-BR" dirty="0"/>
              <a:t>As funções podem ser referenciadas apenas em instruções </a:t>
            </a:r>
            <a:r>
              <a:rPr lang="pt-BR" dirty="0" err="1"/>
              <a:t>Transact</a:t>
            </a:r>
            <a:r>
              <a:rPr lang="pt-BR" dirty="0"/>
              <a:t>-SQL usando a sintaxe definida.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BEFEFA6-6DAD-4C26-AAE3-E693476B5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BD58940-0442-4DB0-8048-D3867EA4B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/>
              <a:pPr/>
              <a:t>10</a:t>
            </a:fld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3283D92-1DF4-48EE-92F2-C4F0AE30A575}"/>
              </a:ext>
            </a:extLst>
          </p:cNvPr>
          <p:cNvSpPr txBox="1"/>
          <p:nvPr/>
        </p:nvSpPr>
        <p:spPr>
          <a:xfrm>
            <a:off x="983432" y="4100533"/>
            <a:ext cx="3789698" cy="2600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Funções agregadas</a:t>
            </a:r>
          </a:p>
          <a:p>
            <a:pPr>
              <a:spcAft>
                <a:spcPts val="600"/>
              </a:spcAft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AVG ()	- Retorna o valor médio.</a:t>
            </a:r>
          </a:p>
          <a:p>
            <a:pPr>
              <a:spcAft>
                <a:spcPts val="600"/>
              </a:spcAft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COUNT() - Retorna </a:t>
            </a: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número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de linhas.</a:t>
            </a:r>
          </a:p>
          <a:p>
            <a:pPr>
              <a:spcAft>
                <a:spcPts val="600"/>
              </a:spcAft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FIRST() - Retorna o primeiro valor.</a:t>
            </a:r>
          </a:p>
          <a:p>
            <a:pPr>
              <a:spcAft>
                <a:spcPts val="600"/>
              </a:spcAft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LAST () - Retorna o último valor.</a:t>
            </a:r>
          </a:p>
          <a:p>
            <a:pPr>
              <a:spcAft>
                <a:spcPts val="600"/>
              </a:spcAft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MAX () 	- Retorna o maior valor.</a:t>
            </a:r>
          </a:p>
          <a:p>
            <a:pPr>
              <a:spcAft>
                <a:spcPts val="600"/>
              </a:spcAft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MIN () 	- Retorna o menor valor.</a:t>
            </a:r>
          </a:p>
          <a:p>
            <a:pPr>
              <a:spcAft>
                <a:spcPts val="600"/>
              </a:spcAft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SUM () 	- Retorna a soma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9A0CA68-1A40-4000-9BDC-C5AEC7FA02EE}"/>
              </a:ext>
            </a:extLst>
          </p:cNvPr>
          <p:cNvSpPr txBox="1"/>
          <p:nvPr/>
        </p:nvSpPr>
        <p:spPr>
          <a:xfrm>
            <a:off x="6291207" y="3645942"/>
            <a:ext cx="5544616" cy="28469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Funções escalares</a:t>
            </a:r>
          </a:p>
          <a:p>
            <a:pPr>
              <a:spcAft>
                <a:spcPts val="600"/>
              </a:spcAft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UCASE() - Converte um campo em maiúsculas</a:t>
            </a:r>
          </a:p>
          <a:p>
            <a:pPr>
              <a:spcAft>
                <a:spcPts val="600"/>
              </a:spcAft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LCASE() - Converte um campo em minúsculas</a:t>
            </a:r>
          </a:p>
          <a:p>
            <a:pPr>
              <a:spcAft>
                <a:spcPts val="600"/>
              </a:spcAft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MID() - Extraia caracteres de um campo de texto</a:t>
            </a:r>
          </a:p>
          <a:p>
            <a:pPr>
              <a:spcAft>
                <a:spcPts val="600"/>
              </a:spcAft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LEN() - Retorna o comprimento de um campo texto</a:t>
            </a:r>
          </a:p>
          <a:p>
            <a:pPr>
              <a:spcAft>
                <a:spcPts val="600"/>
              </a:spcAft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ROUND() - Arredonda um campo numérico para o número de decimais especificado</a:t>
            </a:r>
          </a:p>
          <a:p>
            <a:pPr>
              <a:spcAft>
                <a:spcPts val="600"/>
              </a:spcAft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GETDATE() - Retorna a data e hora atuais do sistema</a:t>
            </a:r>
          </a:p>
          <a:p>
            <a:pPr>
              <a:spcAft>
                <a:spcPts val="600"/>
              </a:spcAft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FORMAT() - Formata como um campo deve ser exibido</a:t>
            </a:r>
          </a:p>
        </p:txBody>
      </p:sp>
    </p:spTree>
    <p:extLst>
      <p:ext uri="{BB962C8B-B14F-4D97-AF65-F5344CB8AC3E}">
        <p14:creationId xmlns:p14="http://schemas.microsoft.com/office/powerpoint/2010/main" val="2490807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3298E67B-C5AC-41D4-8E9C-5B6E91F8C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366" y="201813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/>
              <a:t>Funções definidas pelo usuário </a:t>
            </a:r>
            <a:br>
              <a:rPr lang="pt-BR" dirty="0"/>
            </a:br>
            <a:r>
              <a:rPr lang="en-US" dirty="0"/>
              <a:t>UDF (User Defined Functions)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EBA8E03F-E2DD-4806-A310-4B312B214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542" y="1556792"/>
            <a:ext cx="10515600" cy="2808312"/>
          </a:xfrm>
        </p:spPr>
        <p:txBody>
          <a:bodyPr>
            <a:normAutofit/>
          </a:bodyPr>
          <a:lstStyle/>
          <a:p>
            <a:r>
              <a:rPr lang="pt-BR" dirty="0"/>
              <a:t>SQL permite definir funções do usuário (</a:t>
            </a:r>
            <a:r>
              <a:rPr lang="pt-BR" dirty="0" err="1"/>
              <a:t>Transact</a:t>
            </a:r>
            <a:r>
              <a:rPr lang="pt-BR" dirty="0"/>
              <a:t>-SQL) usando a instrução </a:t>
            </a:r>
            <a:r>
              <a:rPr lang="pt-BR" dirty="0">
                <a:solidFill>
                  <a:srgbClr val="C00000"/>
                </a:solidFill>
              </a:rPr>
              <a:t>CREATE FUNCTION</a:t>
            </a:r>
            <a:r>
              <a:rPr lang="pt-BR" dirty="0"/>
              <a:t>. </a:t>
            </a:r>
          </a:p>
          <a:p>
            <a:r>
              <a:rPr lang="pt-BR" dirty="0"/>
              <a:t>As funções definidas pelo usuário usam zero ou mais parâmetros de entrada e retornam um único valor. </a:t>
            </a:r>
          </a:p>
          <a:p>
            <a:r>
              <a:rPr lang="pt-BR" dirty="0"/>
              <a:t>Algumas funções definidas pelo usuário retornam um único valor de dados escalar, como um valor </a:t>
            </a:r>
            <a:r>
              <a:rPr lang="pt-BR" dirty="0" err="1"/>
              <a:t>int</a:t>
            </a:r>
            <a:r>
              <a:rPr lang="pt-BR" dirty="0"/>
              <a:t>, char ou decimal.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BEFEFA6-6DAD-4C26-AAE3-E693476B5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BD58940-0442-4DB0-8048-D3867EA4B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/>
              <a:pPr/>
              <a:t>11</a:t>
            </a:fld>
            <a:endParaRPr lang="pt-BR"/>
          </a:p>
        </p:txBody>
      </p:sp>
      <p:sp>
        <p:nvSpPr>
          <p:cNvPr id="9" name="Text Box 48">
            <a:extLst>
              <a:ext uri="{FF2B5EF4-FFF2-40B4-BE49-F238E27FC236}">
                <a16:creationId xmlns:a16="http://schemas.microsoft.com/office/drawing/2014/main" id="{9E0614B4-1833-4DAA-B1BD-3EC41A372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366" y="4202543"/>
            <a:ext cx="5333906" cy="2453644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anchor="t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None/>
            </a:pPr>
            <a:r>
              <a:rPr lang="pt-BR" sz="1900" b="1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CREATE FUNCTION </a:t>
            </a:r>
            <a:r>
              <a:rPr lang="pt-BR" sz="1900" b="1" dirty="0" err="1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nome_função</a:t>
            </a:r>
            <a:r>
              <a:rPr lang="pt-BR" sz="1900" b="1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(parâmetros)</a:t>
            </a:r>
          </a:p>
          <a:p>
            <a:pPr>
              <a:lnSpc>
                <a:spcPct val="90000"/>
              </a:lnSpc>
              <a:spcAft>
                <a:spcPts val="600"/>
              </a:spcAft>
              <a:buNone/>
            </a:pPr>
            <a:r>
              <a:rPr lang="pt-BR" sz="1900" b="1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RETURNS </a:t>
            </a:r>
            <a:r>
              <a:rPr lang="pt-BR" sz="1900" b="1" dirty="0" err="1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Tipo_dados_retorno</a:t>
            </a:r>
            <a:r>
              <a:rPr lang="pt-BR" sz="1900" dirty="0"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>
              <a:lnSpc>
                <a:spcPct val="90000"/>
              </a:lnSpc>
              <a:spcAft>
                <a:spcPts val="600"/>
              </a:spcAft>
              <a:buNone/>
            </a:pPr>
            <a:r>
              <a:rPr lang="pt-BR" sz="1900" b="1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AS</a:t>
            </a:r>
          </a:p>
          <a:p>
            <a:pPr>
              <a:lnSpc>
                <a:spcPct val="90000"/>
              </a:lnSpc>
              <a:spcAft>
                <a:spcPts val="600"/>
              </a:spcAft>
              <a:buNone/>
            </a:pPr>
            <a:r>
              <a:rPr lang="pt-BR" sz="1900" b="1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BEGIN</a:t>
            </a:r>
          </a:p>
          <a:p>
            <a:pPr>
              <a:lnSpc>
                <a:spcPct val="90000"/>
              </a:lnSpc>
              <a:spcAft>
                <a:spcPts val="600"/>
              </a:spcAft>
              <a:buNone/>
            </a:pPr>
            <a:r>
              <a:rPr lang="pt-BR" sz="1900" dirty="0">
                <a:latin typeface="Menlo" charset="0"/>
                <a:ea typeface="Menlo" charset="0"/>
                <a:cs typeface="Menlo" charset="0"/>
              </a:rPr>
              <a:t>	Bloco de Códigos</a:t>
            </a:r>
          </a:p>
          <a:p>
            <a:pPr>
              <a:lnSpc>
                <a:spcPct val="90000"/>
              </a:lnSpc>
              <a:spcAft>
                <a:spcPts val="600"/>
              </a:spcAft>
              <a:buNone/>
            </a:pPr>
            <a:r>
              <a:rPr lang="pt-BR" sz="19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pt-BR" sz="1900" b="1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RETURN</a:t>
            </a:r>
            <a:r>
              <a:rPr lang="pt-BR" sz="19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pt-BR" sz="1900" dirty="0" err="1">
                <a:latin typeface="Menlo" charset="0"/>
                <a:ea typeface="Menlo" charset="0"/>
                <a:cs typeface="Menlo" charset="0"/>
              </a:rPr>
              <a:t>expressão_de_retorno</a:t>
            </a:r>
            <a:endParaRPr lang="pt-BR" sz="19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None/>
            </a:pPr>
            <a:r>
              <a:rPr lang="pt-BR" sz="1900" b="1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END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4A26B2B-63D2-475C-B6F9-646137203D34}"/>
              </a:ext>
            </a:extLst>
          </p:cNvPr>
          <p:cNvSpPr txBox="1"/>
          <p:nvPr/>
        </p:nvSpPr>
        <p:spPr>
          <a:xfrm>
            <a:off x="6301659" y="4202543"/>
            <a:ext cx="3623481" cy="25189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pt-BR" sz="2400" dirty="0"/>
              <a:t>TIPOS DE FUNÇÃO: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pt-BR" sz="2400" dirty="0"/>
              <a:t>Escalares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pt-BR" sz="2400" dirty="0" err="1"/>
              <a:t>Multi-statement</a:t>
            </a:r>
            <a:r>
              <a:rPr lang="pt-BR" sz="2400" dirty="0"/>
              <a:t> </a:t>
            </a:r>
            <a:r>
              <a:rPr lang="pt-BR" sz="2400" dirty="0" err="1"/>
              <a:t>table-valued</a:t>
            </a:r>
            <a:endParaRPr lang="pt-BR" sz="2400" dirty="0"/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pt-BR" sz="2400" dirty="0" err="1"/>
              <a:t>Inline</a:t>
            </a:r>
            <a:r>
              <a:rPr lang="pt-BR" sz="2400" dirty="0"/>
              <a:t> </a:t>
            </a:r>
            <a:r>
              <a:rPr lang="pt-BR" sz="2400" dirty="0" err="1"/>
              <a:t>table-valued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620040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xaDeTexto 5"/>
          <p:cNvSpPr txBox="1"/>
          <p:nvPr/>
        </p:nvSpPr>
        <p:spPr>
          <a:xfrm>
            <a:off x="4203700" y="2849808"/>
            <a:ext cx="7340600" cy="2222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FUNCTION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QUADRADO (@X INT)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INT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BEGIN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	RETURN @X*@X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203700" y="5607050"/>
            <a:ext cx="7340600" cy="749300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pt-BR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dbo.QUADRADO</a:t>
            </a:r>
            <a:r>
              <a:rPr lang="pt-BR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Funções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Escalares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03700" y="1844824"/>
            <a:ext cx="7340600" cy="1228576"/>
          </a:xfrm>
        </p:spPr>
        <p:txBody>
          <a:bodyPr wrap="square" anchor="t">
            <a:normAutofit/>
          </a:bodyPr>
          <a:lstStyle/>
          <a:p>
            <a:r>
              <a:rPr lang="pt-BR" dirty="0"/>
              <a:t>Crie uma função que calcule o quadrado de um inteiro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5960951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Roberto Harkovsky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10926476" y="6356350"/>
            <a:ext cx="625443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BA0200A9-CB03-4EF2-9D99-353BA7EB6B77}" type="slidenum">
              <a:rPr lang="en-US" smtClean="0"/>
              <a:pPr algn="l"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48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xaDeTexto 5"/>
          <p:cNvSpPr txBox="1"/>
          <p:nvPr/>
        </p:nvSpPr>
        <p:spPr>
          <a:xfrm>
            <a:off x="4203699" y="2086059"/>
            <a:ext cx="7724949" cy="3519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t">
            <a:normAutofit fontScale="62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FUNCTION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DtsMinutos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(@min int, @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dti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datetime, @dtf datetime)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@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tbl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TABLE(dt datetime)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BEGIN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WHILE @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dti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&lt;= @dtf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BEGIN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INSERT INTO @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tbl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(dt) VALUES (@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dti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SET @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dti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DATEADD(MINUTE,@min,@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dti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END     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RETURN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pt-BR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203700" y="5971083"/>
            <a:ext cx="7724948" cy="677293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t">
            <a:normAutofit fontScale="700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*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  </a:t>
            </a: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DtsMinutos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(12,'2011-01-01 12:00','2011-01-01 17:00')</a:t>
            </a:r>
            <a:endParaRPr lang="pt-BR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Funções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dirty="0">
                <a:solidFill>
                  <a:srgbClr val="FFFFFF"/>
                </a:solidFill>
              </a:rPr>
              <a:t>Multi-statement table-valued</a:t>
            </a:r>
            <a:br>
              <a:rPr lang="en-US" sz="3200" dirty="0">
                <a:solidFill>
                  <a:srgbClr val="FFFFFF"/>
                </a:solidFill>
              </a:rPr>
            </a:b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39102" y="871612"/>
            <a:ext cx="7833562" cy="1228576"/>
          </a:xfrm>
        </p:spPr>
        <p:txBody>
          <a:bodyPr wrap="square" anchor="t">
            <a:normAutofit fontScale="92500"/>
          </a:bodyPr>
          <a:lstStyle/>
          <a:p>
            <a:r>
              <a:rPr lang="pt-BR" dirty="0"/>
              <a:t>Crie uma função que retorne uma tabela com os registros de todos os tempos possíveis em intervalos de minutos parametrizáveis entre duas datas quaisquer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5960951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Roberto Harkovsky</a:t>
            </a:r>
          </a:p>
        </p:txBody>
      </p:sp>
    </p:spTree>
    <p:extLst>
      <p:ext uri="{BB962C8B-B14F-4D97-AF65-F5344CB8AC3E}">
        <p14:creationId xmlns:p14="http://schemas.microsoft.com/office/powerpoint/2010/main" val="3194058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xaDeTexto 5"/>
          <p:cNvSpPr txBox="1"/>
          <p:nvPr/>
        </p:nvSpPr>
        <p:spPr>
          <a:xfrm>
            <a:off x="4203699" y="2542310"/>
            <a:ext cx="7724949" cy="27281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FUNCTION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funcionariosApos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(@dt datetime)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TABLE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(SELECT *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FROM  FUNCIONARIO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WHERE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dataContratacao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&gt;= @dt)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203700" y="5801542"/>
            <a:ext cx="7724948" cy="749300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* </a:t>
            </a:r>
            <a:r>
              <a:rPr lang="pt-BR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pt-BR" sz="20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funcionariosApos</a:t>
            </a:r>
            <a:r>
              <a:rPr lang="pt-BR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('2000-01-01')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Funções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dirty="0">
                <a:solidFill>
                  <a:srgbClr val="FFFFFF"/>
                </a:solidFill>
              </a:rPr>
              <a:t>Inline table-valued</a:t>
            </a:r>
            <a:br>
              <a:rPr lang="en-US" sz="3200" dirty="0">
                <a:solidFill>
                  <a:srgbClr val="FFFFFF"/>
                </a:solidFill>
              </a:rPr>
            </a:b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03700" y="1085925"/>
            <a:ext cx="7724948" cy="1228576"/>
          </a:xfrm>
        </p:spPr>
        <p:txBody>
          <a:bodyPr wrap="square" anchor="t">
            <a:normAutofit lnSpcReduction="10000"/>
          </a:bodyPr>
          <a:lstStyle/>
          <a:p>
            <a:r>
              <a:rPr lang="pt-BR" dirty="0"/>
              <a:t>Crie uma função que retorne uma tabela com os FUNCIONÁRIOS contratados após uma data específica.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5960951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Roberto Harkovsky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10926476" y="6356350"/>
            <a:ext cx="625443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BA0200A9-CB03-4EF2-9D99-353BA7EB6B77}" type="slidenum">
              <a:rPr lang="en-US" smtClean="0"/>
              <a:pPr algn="l"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45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>
          <a:xfrm>
            <a:off x="1055440" y="44624"/>
            <a:ext cx="8926760" cy="1609344"/>
          </a:xfrm>
        </p:spPr>
        <p:txBody>
          <a:bodyPr/>
          <a:lstStyle/>
          <a:p>
            <a:r>
              <a:rPr lang="pt-BR" dirty="0">
                <a:solidFill>
                  <a:srgbClr val="C00000"/>
                </a:solidFill>
              </a:rPr>
              <a:t>Agora é com vocês...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idx="1"/>
          </p:nvPr>
        </p:nvSpPr>
        <p:spPr>
          <a:xfrm>
            <a:off x="914400" y="2276872"/>
            <a:ext cx="11277600" cy="4361039"/>
          </a:xfrm>
        </p:spPr>
        <p:txBody>
          <a:bodyPr>
            <a:normAutofit lnSpcReduction="10000"/>
          </a:bodyPr>
          <a:lstStyle/>
          <a:p>
            <a:r>
              <a:rPr lang="pt-BR" sz="2400" b="1" dirty="0"/>
              <a:t>Dado o esquema acima, no seu ambiente SQL crie uma procedure que: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/>
              <a:t>Escreva “Bem-vindo a UC banco de </a:t>
            </a:r>
            <a:r>
              <a:rPr lang="pt-BR" sz="2400"/>
              <a:t>dados II”</a:t>
            </a:r>
            <a:endParaRPr lang="pt-BR" sz="2400" dirty="0"/>
          </a:p>
          <a:p>
            <a:pPr marL="514350" indent="-514350">
              <a:buFont typeface="+mj-lt"/>
              <a:buAutoNum type="arabicPeriod"/>
            </a:pPr>
            <a:r>
              <a:rPr lang="pt-BR" sz="2400" dirty="0"/>
              <a:t>Liste os médicos que moram no RJ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/>
              <a:t>Dado CPF, liste as informações de um paciente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/>
              <a:t>Dado uma idade, liste os nomes e especialidade dos médicos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/>
              <a:t>Dado um código de médico (</a:t>
            </a:r>
            <a:r>
              <a:rPr lang="pt-BR" sz="2400" dirty="0" err="1"/>
              <a:t>codm</a:t>
            </a:r>
            <a:r>
              <a:rPr lang="pt-BR" sz="2400" dirty="0"/>
              <a:t>) liste o andar e numero do </a:t>
            </a:r>
            <a:r>
              <a:rPr lang="pt-BR" sz="2400" dirty="0" err="1"/>
              <a:t>ambulatorio</a:t>
            </a:r>
            <a:endParaRPr lang="pt-BR" sz="2400" dirty="0"/>
          </a:p>
          <a:p>
            <a:r>
              <a:rPr lang="pt-BR" sz="2400" b="1" dirty="0"/>
              <a:t>Dado o esquema acima, no seu ambiente SQL crie uma Função que: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/>
              <a:t>Calcule a média de 5 números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/>
              <a:t>Retorne as 2 raízes de uma equação do 2º grau, dado os coeficientes A, B e C (testar com os seguintes parâmetros: (3,-7,4), (9,-12,4) e (5,3,5) )</a:t>
            </a:r>
          </a:p>
          <a:p>
            <a:endParaRPr lang="pt-BR" sz="2400" dirty="0"/>
          </a:p>
          <a:p>
            <a:endParaRPr lang="pt-BR" sz="2400" dirty="0"/>
          </a:p>
          <a:p>
            <a:pPr marL="457200" indent="-457200">
              <a:buFont typeface="+mj-lt"/>
              <a:buAutoNum type="arabicPeriod"/>
            </a:pPr>
            <a:endParaRPr lang="pt-BR" sz="2400" dirty="0"/>
          </a:p>
          <a:p>
            <a:endParaRPr lang="pt-BR" sz="2400" dirty="0"/>
          </a:p>
          <a:p>
            <a:pPr marL="457200" indent="-457200">
              <a:buFont typeface="+mj-lt"/>
              <a:buAutoNum type="arabicPeriod"/>
            </a:pPr>
            <a:endParaRPr lang="pt-BR" sz="240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Roberto Harkovsky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7" name="Text Box 48"/>
          <p:cNvSpPr txBox="1">
            <a:spLocks noChangeArrowheads="1"/>
          </p:cNvSpPr>
          <p:nvPr/>
        </p:nvSpPr>
        <p:spPr bwMode="auto">
          <a:xfrm>
            <a:off x="2855641" y="1268760"/>
            <a:ext cx="6696743" cy="84023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dirty="0" err="1">
                <a:latin typeface="Menlo" charset="0"/>
                <a:ea typeface="Menlo" charset="0"/>
                <a:cs typeface="Menlo" charset="0"/>
              </a:rPr>
              <a:t>Medicos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 (</a:t>
            </a:r>
            <a:r>
              <a:rPr lang="pt-BR" dirty="0" err="1">
                <a:latin typeface="Menlo" charset="0"/>
                <a:ea typeface="Menlo" charset="0"/>
                <a:cs typeface="Menlo" charset="0"/>
              </a:rPr>
              <a:t>codm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, CPF, nome, idade, cidade, especialidade, </a:t>
            </a:r>
            <a:r>
              <a:rPr lang="pt-BR" i="1" dirty="0" err="1">
                <a:latin typeface="Menlo" charset="0"/>
                <a:ea typeface="Menlo" charset="0"/>
                <a:cs typeface="Menlo" charset="0"/>
              </a:rPr>
              <a:t>nroa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pt-BR" dirty="0">
                <a:latin typeface="Menlo" charset="0"/>
                <a:ea typeface="Menlo" charset="0"/>
                <a:cs typeface="Menlo" charset="0"/>
              </a:rPr>
              <a:t>Pacientes</a:t>
            </a:r>
            <a:r>
              <a:rPr lang="pt-BR" b="1" dirty="0"/>
              <a:t> 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pt-BR" dirty="0" err="1">
                <a:latin typeface="Menlo" charset="0"/>
                <a:ea typeface="Menlo" charset="0"/>
                <a:cs typeface="Menlo" charset="0"/>
              </a:rPr>
              <a:t>codp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, CPF, nome, sexo, idade, cidade, doença)</a:t>
            </a:r>
          </a:p>
          <a:p>
            <a:pPr>
              <a:lnSpc>
                <a:spcPct val="90000"/>
              </a:lnSpc>
            </a:pPr>
            <a:r>
              <a:rPr lang="pt-BR" dirty="0" err="1">
                <a:latin typeface="Menlo" charset="0"/>
                <a:ea typeface="Menlo" charset="0"/>
                <a:cs typeface="Menlo" charset="0"/>
              </a:rPr>
              <a:t>Ambulatorio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 (</a:t>
            </a:r>
            <a:r>
              <a:rPr lang="pt-BR" i="1" dirty="0" err="1">
                <a:latin typeface="Menlo" charset="0"/>
                <a:ea typeface="Menlo" charset="0"/>
                <a:cs typeface="Menlo" charset="0"/>
              </a:rPr>
              <a:t>nroa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, andar, capacidade)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248128" y="2795546"/>
                <a:ext cx="3258713" cy="9220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80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sz="280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pt-BR" sz="28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pt-BR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80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pt-BR" sz="28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80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pt-BR" sz="2800" i="1" smtClean="0"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pt-BR" sz="28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sz="28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128" y="2795546"/>
                <a:ext cx="3258713" cy="9220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0835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56919" y="2945524"/>
            <a:ext cx="6457183" cy="22743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Stored Procedures</a:t>
            </a: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1331480" y="1234285"/>
            <a:ext cx="5013661" cy="1683292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7872984" y="384048"/>
            <a:ext cx="3877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Roberto Harkovsky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BA0200A9-CB03-4EF2-9D99-353BA7EB6B77}" type="slidenum">
              <a:rPr lang="en-US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2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0F5C787-68D4-46AF-9452-B7DCB2C23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80" y="365125"/>
            <a:ext cx="141922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619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48"/>
          <p:cNvSpPr txBox="1">
            <a:spLocks noChangeArrowheads="1"/>
          </p:cNvSpPr>
          <p:nvPr/>
        </p:nvSpPr>
        <p:spPr bwMode="auto">
          <a:xfrm>
            <a:off x="4314674" y="3933056"/>
            <a:ext cx="7390218" cy="1116002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None/>
            </a:pPr>
            <a:r>
              <a:rPr lang="pt-BR" sz="2000" b="1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CREATE PROCEDURE </a:t>
            </a:r>
            <a:r>
              <a:rPr lang="pt-BR" sz="2000" dirty="0" err="1">
                <a:latin typeface="Menlo" charset="0"/>
                <a:ea typeface="Menlo" charset="0"/>
                <a:cs typeface="Menlo" charset="0"/>
              </a:rPr>
              <a:t>nome_proc</a:t>
            </a:r>
            <a:r>
              <a:rPr lang="pt-BR" sz="2000" dirty="0">
                <a:latin typeface="Menlo" charset="0"/>
                <a:ea typeface="Menlo" charset="0"/>
                <a:cs typeface="Menlo" charset="0"/>
              </a:rPr>
              <a:t> (@parâmetros </a:t>
            </a:r>
            <a:r>
              <a:rPr lang="pt-BR" sz="2000" dirty="0" err="1">
                <a:latin typeface="Menlo" charset="0"/>
                <a:ea typeface="Menlo" charset="0"/>
                <a:cs typeface="Menlo" charset="0"/>
              </a:rPr>
              <a:t>tipo_dados</a:t>
            </a:r>
            <a:r>
              <a:rPr lang="pt-BR" sz="2000" dirty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90000"/>
              </a:lnSpc>
              <a:spcAft>
                <a:spcPts val="600"/>
              </a:spcAft>
              <a:buNone/>
            </a:pPr>
            <a:r>
              <a:rPr lang="pt-BR" sz="2000" b="1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AS</a:t>
            </a:r>
          </a:p>
          <a:p>
            <a:pPr>
              <a:lnSpc>
                <a:spcPct val="90000"/>
              </a:lnSpc>
              <a:spcAft>
                <a:spcPts val="600"/>
              </a:spcAft>
              <a:buNone/>
            </a:pPr>
            <a:r>
              <a:rPr lang="pt-BR" sz="2000" dirty="0">
                <a:latin typeface="Menlo" charset="0"/>
                <a:ea typeface="Menlo" charset="0"/>
                <a:cs typeface="Menlo" charset="0"/>
              </a:rPr>
              <a:t>Declarações;</a:t>
            </a:r>
          </a:p>
        </p:txBody>
      </p:sp>
      <p:sp>
        <p:nvSpPr>
          <p:cNvPr id="9" name="Text Box 48"/>
          <p:cNvSpPr txBox="1">
            <a:spLocks noChangeArrowheads="1"/>
          </p:cNvSpPr>
          <p:nvPr/>
        </p:nvSpPr>
        <p:spPr bwMode="auto">
          <a:xfrm>
            <a:off x="7680176" y="5313625"/>
            <a:ext cx="4024716" cy="1116002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None/>
            </a:pPr>
            <a:r>
              <a:rPr lang="pt-BR" sz="2200" b="1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EXEC</a:t>
            </a:r>
            <a:r>
              <a:rPr lang="pt-BR" sz="220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pt-BR" sz="2200" err="1">
                <a:latin typeface="Menlo" charset="0"/>
                <a:ea typeface="Menlo" charset="0"/>
                <a:cs typeface="Menlo" charset="0"/>
              </a:rPr>
              <a:t>nome_proc</a:t>
            </a:r>
            <a:r>
              <a:rPr lang="pt-BR" sz="2200">
                <a:latin typeface="Menlo" charset="0"/>
                <a:ea typeface="Menlo" charset="0"/>
                <a:cs typeface="Menlo" charset="0"/>
              </a:rPr>
              <a:t> (parâmetros)</a:t>
            </a:r>
          </a:p>
        </p:txBody>
      </p:sp>
      <p:sp>
        <p:nvSpPr>
          <p:cNvPr id="10" name="Text Box 48"/>
          <p:cNvSpPr txBox="1">
            <a:spLocks noChangeArrowheads="1"/>
          </p:cNvSpPr>
          <p:nvPr/>
        </p:nvSpPr>
        <p:spPr bwMode="auto">
          <a:xfrm>
            <a:off x="4314674" y="5313625"/>
            <a:ext cx="3195736" cy="1116002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None/>
            </a:pPr>
            <a:r>
              <a:rPr lang="pt-BR" b="1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DROP PROCEDURE </a:t>
            </a:r>
            <a:r>
              <a:rPr lang="pt-BR" dirty="0" err="1">
                <a:latin typeface="Menlo" charset="0"/>
                <a:ea typeface="Menlo" charset="0"/>
                <a:cs typeface="Menlo" charset="0"/>
              </a:rPr>
              <a:t>nome_proc</a:t>
            </a:r>
            <a:endParaRPr lang="pt-BR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407368" y="404664"/>
            <a:ext cx="3031202" cy="3154837"/>
          </a:xfrm>
          <a:prstGeom prst="rect">
            <a:avLst/>
          </a:prstGeom>
          <a:solidFill>
            <a:schemeClr val="accent1"/>
          </a:solidFill>
          <a:ln w="174625" cmpd="thinThick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Stored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Procedures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235716" y="934593"/>
            <a:ext cx="7251700" cy="2946400"/>
          </a:xfrm>
        </p:spPr>
        <p:txBody>
          <a:bodyPr wrap="square" anchor="t">
            <a:normAutofit/>
          </a:bodyPr>
          <a:lstStyle/>
          <a:p>
            <a:r>
              <a:rPr lang="pt-BR" sz="2400" dirty="0"/>
              <a:t>Conjunto de </a:t>
            </a:r>
            <a:r>
              <a:rPr lang="pt-BR" sz="2400" dirty="0">
                <a:solidFill>
                  <a:srgbClr val="C00000"/>
                </a:solidFill>
              </a:rPr>
              <a:t>comandos SQL </a:t>
            </a:r>
            <a:r>
              <a:rPr lang="pt-BR" sz="2400" dirty="0"/>
              <a:t>que podem ser executados como uma </a:t>
            </a:r>
            <a:r>
              <a:rPr lang="pt-BR" sz="2400" dirty="0">
                <a:solidFill>
                  <a:srgbClr val="C00000"/>
                </a:solidFill>
              </a:rPr>
              <a:t>sub-rotina</a:t>
            </a:r>
            <a:r>
              <a:rPr lang="pt-BR" sz="2400" dirty="0"/>
              <a:t> </a:t>
            </a:r>
          </a:p>
          <a:p>
            <a:r>
              <a:rPr lang="pt-BR" sz="2400" dirty="0"/>
              <a:t>Disponível para as aplicações que acessam o SGBD</a:t>
            </a:r>
          </a:p>
          <a:p>
            <a:r>
              <a:rPr lang="pt-BR" sz="2400" dirty="0"/>
              <a:t>Rodam no Servidor </a:t>
            </a:r>
          </a:p>
          <a:p>
            <a:r>
              <a:rPr lang="pt-BR" sz="2400" dirty="0"/>
              <a:t>Usadas para diversas funções, como  validação de dados, controle de acesso</a:t>
            </a:r>
          </a:p>
          <a:p>
            <a:r>
              <a:rPr lang="pt-BR" sz="2400" dirty="0"/>
              <a:t>Sintaxe</a:t>
            </a:r>
          </a:p>
          <a:p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Roberto Harkovsky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A0200A9-CB03-4EF2-9D99-353BA7EB6B77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45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Stored</a:t>
            </a:r>
            <a:r>
              <a:rPr lang="pt-BR" dirty="0"/>
              <a:t> Procedures</a:t>
            </a:r>
            <a:br>
              <a:rPr lang="pt-BR" dirty="0"/>
            </a:br>
            <a:r>
              <a:rPr lang="pt-BR" dirty="0"/>
              <a:t>Exemplos (sem parâmetros)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Roberto </a:t>
            </a:r>
            <a:r>
              <a:rPr lang="pt-BR" dirty="0" err="1"/>
              <a:t>Harkovsky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8" name="Text Box 48"/>
          <p:cNvSpPr txBox="1">
            <a:spLocks noChangeArrowheads="1"/>
          </p:cNvSpPr>
          <p:nvPr/>
        </p:nvSpPr>
        <p:spPr bwMode="auto">
          <a:xfrm>
            <a:off x="1456657" y="2151591"/>
            <a:ext cx="6696743" cy="1021556"/>
          </a:xfrm>
          <a:prstGeom prst="round2Diag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2000" b="1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CREATE PROCEDURE </a:t>
            </a:r>
            <a:r>
              <a:rPr lang="pt-BR" sz="20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teste</a:t>
            </a:r>
            <a:r>
              <a:rPr lang="pt-BR" sz="20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>
              <a:lnSpc>
                <a:spcPct val="90000"/>
              </a:lnSpc>
              <a:buNone/>
            </a:pPr>
            <a:r>
              <a:rPr lang="pt-BR" sz="2000" b="1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AS</a:t>
            </a:r>
          </a:p>
          <a:p>
            <a:pPr>
              <a:lnSpc>
                <a:spcPct val="90000"/>
              </a:lnSpc>
              <a:buNone/>
            </a:pPr>
            <a:r>
              <a:rPr lang="pt-BR" sz="20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SELECT ‘Banco de Dados I </a:t>
            </a:r>
            <a:r>
              <a:rPr lang="pt-BR" sz="20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ROCKs</a:t>
            </a:r>
            <a:r>
              <a:rPr lang="pt-BR" sz="20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!!!’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703512" y="213285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0" name="Text Box 48"/>
          <p:cNvSpPr txBox="1">
            <a:spLocks noChangeArrowheads="1"/>
          </p:cNvSpPr>
          <p:nvPr/>
        </p:nvSpPr>
        <p:spPr bwMode="auto">
          <a:xfrm>
            <a:off x="1454727" y="4306819"/>
            <a:ext cx="6696743" cy="1328023"/>
          </a:xfrm>
          <a:prstGeom prst="round2Diag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2000" b="1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CREATE PROCEDURE </a:t>
            </a:r>
            <a:r>
              <a:rPr lang="pt-BR" sz="20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p_especialista</a:t>
            </a:r>
            <a:r>
              <a:rPr lang="pt-BR" sz="20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>
              <a:lnSpc>
                <a:spcPct val="90000"/>
              </a:lnSpc>
              <a:buNone/>
            </a:pPr>
            <a:r>
              <a:rPr lang="pt-BR" sz="2000" b="1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AS</a:t>
            </a:r>
          </a:p>
          <a:p>
            <a:pPr>
              <a:lnSpc>
                <a:spcPct val="90000"/>
              </a:lnSpc>
              <a:buNone/>
            </a:pPr>
            <a:r>
              <a:rPr lang="pt-BR" sz="20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SELECT nome, especialidade</a:t>
            </a:r>
          </a:p>
          <a:p>
            <a:pPr>
              <a:lnSpc>
                <a:spcPct val="90000"/>
              </a:lnSpc>
              <a:buNone/>
            </a:pPr>
            <a:r>
              <a:rPr lang="pt-BR" sz="20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pt-BR" sz="20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medicos</a:t>
            </a:r>
            <a:endParaRPr lang="pt-BR" sz="20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Text Box 48">
            <a:extLst>
              <a:ext uri="{FF2B5EF4-FFF2-40B4-BE49-F238E27FC236}">
                <a16:creationId xmlns:a16="http://schemas.microsoft.com/office/drawing/2014/main" id="{31D84034-6E39-42CE-A5F1-DCD8B84BF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726" y="3276231"/>
            <a:ext cx="6696743" cy="408623"/>
          </a:xfrm>
          <a:prstGeom prst="round2Diag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2000" b="1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EXEC </a:t>
            </a:r>
            <a:r>
              <a:rPr lang="pt-BR" sz="20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teste</a:t>
            </a:r>
            <a:r>
              <a:rPr lang="pt-BR" sz="20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</p:txBody>
      </p:sp>
      <p:sp>
        <p:nvSpPr>
          <p:cNvPr id="12" name="Text Box 48">
            <a:extLst>
              <a:ext uri="{FF2B5EF4-FFF2-40B4-BE49-F238E27FC236}">
                <a16:creationId xmlns:a16="http://schemas.microsoft.com/office/drawing/2014/main" id="{26471CF4-39C2-456B-8FB2-0EB52BF4E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727" y="5789278"/>
            <a:ext cx="6696743" cy="408623"/>
          </a:xfrm>
          <a:prstGeom prst="round2Diag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2000" b="1" dirty="0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EXEC </a:t>
            </a:r>
            <a:r>
              <a:rPr lang="pt-BR" sz="2000" dirty="0" err="1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p_especialista</a:t>
            </a:r>
            <a:r>
              <a:rPr lang="pt-BR" sz="2000" dirty="0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8640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Stored</a:t>
            </a:r>
            <a:r>
              <a:rPr lang="pt-BR" dirty="0"/>
              <a:t> Procedures</a:t>
            </a:r>
            <a:br>
              <a:rPr lang="pt-BR" dirty="0"/>
            </a:br>
            <a:r>
              <a:rPr lang="pt-BR" dirty="0"/>
              <a:t>Exemplos (com parâmetros)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Roberto </a:t>
            </a:r>
            <a:r>
              <a:rPr lang="pt-BR" dirty="0" err="1"/>
              <a:t>Harkovsky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1703512" y="213285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0" name="Text Box 48"/>
          <p:cNvSpPr txBox="1">
            <a:spLocks noChangeArrowheads="1"/>
          </p:cNvSpPr>
          <p:nvPr/>
        </p:nvSpPr>
        <p:spPr bwMode="auto">
          <a:xfrm>
            <a:off x="1271464" y="2502188"/>
            <a:ext cx="7339136" cy="2308717"/>
          </a:xfrm>
          <a:prstGeom prst="round2Diag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2400" b="1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CREATE PROCEDURE </a:t>
            </a:r>
            <a:r>
              <a:rPr lang="pt-BR" sz="2400" dirty="0" err="1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p_especialista</a:t>
            </a:r>
            <a:r>
              <a:rPr lang="pt-BR" sz="2400" dirty="0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 (@p1 AS char(20)) </a:t>
            </a:r>
          </a:p>
          <a:p>
            <a:pPr>
              <a:lnSpc>
                <a:spcPct val="90000"/>
              </a:lnSpc>
              <a:buNone/>
            </a:pPr>
            <a:r>
              <a:rPr lang="pt-BR" sz="2400" b="1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AS</a:t>
            </a:r>
          </a:p>
          <a:p>
            <a:pPr>
              <a:lnSpc>
                <a:spcPct val="90000"/>
              </a:lnSpc>
              <a:buNone/>
            </a:pPr>
            <a:r>
              <a:rPr lang="pt-BR" sz="2400" dirty="0">
                <a:latin typeface="Menlo" charset="0"/>
                <a:ea typeface="Menlo" charset="0"/>
                <a:cs typeface="Menlo" charset="0"/>
              </a:rPr>
              <a:t>SELECT nome, especialidade</a:t>
            </a:r>
          </a:p>
          <a:p>
            <a:pPr>
              <a:lnSpc>
                <a:spcPct val="90000"/>
              </a:lnSpc>
              <a:buNone/>
            </a:pPr>
            <a:r>
              <a:rPr lang="pt-BR" sz="2400" dirty="0">
                <a:latin typeface="Menlo" charset="0"/>
                <a:ea typeface="Menlo" charset="0"/>
                <a:cs typeface="Menlo" charset="0"/>
              </a:rPr>
              <a:t>FROM médicos</a:t>
            </a:r>
          </a:p>
          <a:p>
            <a:pPr>
              <a:lnSpc>
                <a:spcPct val="90000"/>
              </a:lnSpc>
              <a:buNone/>
            </a:pPr>
            <a:r>
              <a:rPr lang="pt-BR" sz="2400" dirty="0">
                <a:latin typeface="Menlo" charset="0"/>
                <a:ea typeface="Menlo" charset="0"/>
                <a:cs typeface="Menlo" charset="0"/>
              </a:rPr>
              <a:t>WHERE especialidade = @p1</a:t>
            </a:r>
          </a:p>
          <a:p>
            <a:pPr>
              <a:lnSpc>
                <a:spcPct val="90000"/>
              </a:lnSpc>
              <a:buNone/>
            </a:pPr>
            <a:endParaRPr lang="pt-BR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9" name="Text Box 48"/>
          <p:cNvSpPr txBox="1">
            <a:spLocks noChangeArrowheads="1"/>
          </p:cNvSpPr>
          <p:nvPr/>
        </p:nvSpPr>
        <p:spPr bwMode="auto">
          <a:xfrm>
            <a:off x="1271463" y="5313039"/>
            <a:ext cx="6696743" cy="469916"/>
          </a:xfrm>
          <a:prstGeom prst="round2Diag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2400" b="1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EXEC </a:t>
            </a:r>
            <a:r>
              <a:rPr lang="pt-BR" sz="2400" dirty="0" err="1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p_especialista</a:t>
            </a:r>
            <a:r>
              <a:rPr lang="pt-BR" sz="2400" dirty="0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 ‘Pediatria’</a:t>
            </a:r>
          </a:p>
        </p:txBody>
      </p:sp>
    </p:spTree>
    <p:extLst>
      <p:ext uri="{BB962C8B-B14F-4D97-AF65-F5344CB8AC3E}">
        <p14:creationId xmlns:p14="http://schemas.microsoft.com/office/powerpoint/2010/main" val="637768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Visualizando </a:t>
            </a:r>
            <a:r>
              <a:rPr lang="pt-BR" dirty="0" err="1"/>
              <a:t>Stored</a:t>
            </a:r>
            <a:r>
              <a:rPr lang="pt-BR" dirty="0"/>
              <a:t> Procedures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60019"/>
          </a:xfrm>
        </p:spPr>
        <p:txBody>
          <a:bodyPr/>
          <a:lstStyle/>
          <a:p>
            <a:r>
              <a:rPr lang="pt-BR" dirty="0"/>
              <a:t>Para </a:t>
            </a:r>
            <a:r>
              <a:rPr lang="pt-BR" dirty="0">
                <a:solidFill>
                  <a:srgbClr val="C00000"/>
                </a:solidFill>
              </a:rPr>
              <a:t>visualizar</a:t>
            </a:r>
            <a:r>
              <a:rPr lang="pt-BR" dirty="0"/>
              <a:t> um </a:t>
            </a:r>
            <a:r>
              <a:rPr lang="pt-BR" dirty="0">
                <a:solidFill>
                  <a:srgbClr val="C00000"/>
                </a:solidFill>
              </a:rPr>
              <a:t>procedimento armazenado </a:t>
            </a:r>
            <a:r>
              <a:rPr lang="pt-BR" dirty="0"/>
              <a:t>utilize um procedimento armazenado do SQL preexistente chamado </a:t>
            </a:r>
            <a:r>
              <a:rPr lang="pt-BR" b="1" dirty="0" err="1">
                <a:solidFill>
                  <a:srgbClr val="C00000"/>
                </a:solidFill>
              </a:rPr>
              <a:t>sp_helptext</a:t>
            </a:r>
            <a:endParaRPr lang="pt-BR" b="1" dirty="0">
              <a:solidFill>
                <a:srgbClr val="C00000"/>
              </a:solidFill>
            </a:endParaRP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Roberto </a:t>
            </a:r>
            <a:r>
              <a:rPr lang="pt-BR" dirty="0" err="1"/>
              <a:t>Harkovsky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1703512" y="213285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0" name="Text Box 48"/>
          <p:cNvSpPr txBox="1">
            <a:spLocks noChangeArrowheads="1"/>
          </p:cNvSpPr>
          <p:nvPr/>
        </p:nvSpPr>
        <p:spPr bwMode="auto">
          <a:xfrm>
            <a:off x="1456656" y="3614915"/>
            <a:ext cx="6696743" cy="469916"/>
          </a:xfrm>
          <a:prstGeom prst="round2Diag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2400" b="1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EXEC </a:t>
            </a:r>
            <a:r>
              <a:rPr lang="pt-BR" sz="2400" b="1" dirty="0" err="1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sp_helptext</a:t>
            </a:r>
            <a:r>
              <a:rPr lang="pt-BR" sz="2400" b="1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pt-BR" sz="2400" dirty="0" err="1">
                <a:latin typeface="Menlo" charset="0"/>
                <a:ea typeface="Menlo" charset="0"/>
                <a:cs typeface="Menlo" charset="0"/>
              </a:rPr>
              <a:t>nome_procedimento</a:t>
            </a:r>
            <a:endParaRPr lang="pt-BR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8" name="Text Box 48">
            <a:extLst>
              <a:ext uri="{FF2B5EF4-FFF2-40B4-BE49-F238E27FC236}">
                <a16:creationId xmlns:a16="http://schemas.microsoft.com/office/drawing/2014/main" id="{4C5D26CF-4751-4FA9-816B-7666441A3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7304" y="4291478"/>
            <a:ext cx="6696743" cy="469916"/>
          </a:xfrm>
          <a:prstGeom prst="round2Diag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2400" b="1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EXEC </a:t>
            </a:r>
            <a:r>
              <a:rPr lang="pt-BR" sz="2400" b="1" dirty="0" err="1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sp_helptext</a:t>
            </a:r>
            <a:r>
              <a:rPr lang="pt-BR" sz="2400" b="1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pt-BR" sz="2400" dirty="0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teste</a:t>
            </a:r>
          </a:p>
        </p:txBody>
      </p:sp>
    </p:spTree>
    <p:extLst>
      <p:ext uri="{BB962C8B-B14F-4D97-AF65-F5344CB8AC3E}">
        <p14:creationId xmlns:p14="http://schemas.microsoft.com/office/powerpoint/2010/main" val="3028627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Stored</a:t>
            </a:r>
            <a:r>
              <a:rPr lang="pt-BR" dirty="0"/>
              <a:t> Procedures Criptografadas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</a:t>
            </a:r>
            <a:r>
              <a:rPr lang="pt-BR" dirty="0">
                <a:solidFill>
                  <a:srgbClr val="C00000"/>
                </a:solidFill>
              </a:rPr>
              <a:t>criar</a:t>
            </a:r>
            <a:r>
              <a:rPr lang="pt-BR" dirty="0"/>
              <a:t> um procedimento armazenado </a:t>
            </a:r>
            <a:r>
              <a:rPr lang="pt-BR" dirty="0">
                <a:solidFill>
                  <a:srgbClr val="C00000"/>
                </a:solidFill>
              </a:rPr>
              <a:t>criptografado</a:t>
            </a:r>
            <a:r>
              <a:rPr lang="pt-BR" dirty="0"/>
              <a:t> utilize a variante </a:t>
            </a:r>
            <a:r>
              <a:rPr lang="pt-BR" b="1" dirty="0">
                <a:solidFill>
                  <a:srgbClr val="C00000"/>
                </a:solidFill>
              </a:rPr>
              <a:t>WITH ENCRYPTION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Roberto </a:t>
            </a:r>
            <a:r>
              <a:rPr lang="pt-BR" dirty="0" err="1"/>
              <a:t>Harkovsky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1703512" y="213285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8" name="Text Box 48"/>
          <p:cNvSpPr txBox="1">
            <a:spLocks noChangeArrowheads="1"/>
          </p:cNvSpPr>
          <p:nvPr/>
        </p:nvSpPr>
        <p:spPr bwMode="auto">
          <a:xfrm>
            <a:off x="1271464" y="3079230"/>
            <a:ext cx="7992888" cy="2308717"/>
          </a:xfrm>
          <a:prstGeom prst="round2Diag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pt-BR"/>
            </a:defPPr>
            <a:lvl1pPr>
              <a:lnSpc>
                <a:spcPct val="90000"/>
              </a:lnSpc>
              <a:buNone/>
              <a:defRPr sz="2000" b="1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CREATE PROCEDURE </a:t>
            </a:r>
            <a:r>
              <a:rPr lang="pt-BR" sz="2400" dirty="0" err="1">
                <a:solidFill>
                  <a:srgbClr val="002060"/>
                </a:solidFill>
              </a:rPr>
              <a:t>nome_proc</a:t>
            </a:r>
            <a:r>
              <a:rPr lang="pt-BR" sz="2400" dirty="0">
                <a:solidFill>
                  <a:srgbClr val="002060"/>
                </a:solidFill>
              </a:rPr>
              <a:t> (@parâmetros </a:t>
            </a:r>
            <a:r>
              <a:rPr lang="pt-BR" sz="2400" dirty="0" err="1">
                <a:solidFill>
                  <a:srgbClr val="002060"/>
                </a:solidFill>
              </a:rPr>
              <a:t>tipo_dados</a:t>
            </a:r>
            <a:r>
              <a:rPr lang="pt-BR" sz="2400" dirty="0">
                <a:solidFill>
                  <a:srgbClr val="002060"/>
                </a:solidFill>
              </a:rPr>
              <a:t>)</a:t>
            </a:r>
          </a:p>
          <a:p>
            <a:r>
              <a:rPr lang="pt-BR" sz="2400" dirty="0"/>
              <a:t>WITH ENCRYPTION</a:t>
            </a:r>
          </a:p>
          <a:p>
            <a:r>
              <a:rPr lang="pt-BR" sz="2400" dirty="0"/>
              <a:t>AS</a:t>
            </a:r>
          </a:p>
          <a:p>
            <a:r>
              <a:rPr lang="pt-BR" sz="2400" dirty="0">
                <a:solidFill>
                  <a:srgbClr val="002060"/>
                </a:solidFill>
              </a:rPr>
              <a:t>Declarações;</a:t>
            </a:r>
          </a:p>
          <a:p>
            <a:endParaRPr lang="pt-BR" sz="2400" dirty="0">
              <a:solidFill>
                <a:srgbClr val="002060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6C71170-1EE9-40E2-8CFF-0D7B70EE7976}"/>
              </a:ext>
            </a:extLst>
          </p:cNvPr>
          <p:cNvSpPr txBox="1"/>
          <p:nvPr/>
        </p:nvSpPr>
        <p:spPr>
          <a:xfrm>
            <a:off x="1355832" y="5589240"/>
            <a:ext cx="6528006" cy="4001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/>
              <a:t>Procedimentos criptografados não podem ser visualizados</a:t>
            </a:r>
          </a:p>
        </p:txBody>
      </p:sp>
    </p:spTree>
    <p:extLst>
      <p:ext uri="{BB962C8B-B14F-4D97-AF65-F5344CB8AC3E}">
        <p14:creationId xmlns:p14="http://schemas.microsoft.com/office/powerpoint/2010/main" val="1324800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Stored</a:t>
            </a:r>
            <a:r>
              <a:rPr lang="pt-BR" dirty="0"/>
              <a:t> Procedures</a:t>
            </a:r>
            <a:br>
              <a:rPr lang="pt-BR" dirty="0"/>
            </a:br>
            <a:r>
              <a:rPr lang="pt-BR" dirty="0"/>
              <a:t>Alteração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83794"/>
          </a:xfrm>
        </p:spPr>
        <p:txBody>
          <a:bodyPr/>
          <a:lstStyle/>
          <a:p>
            <a:r>
              <a:rPr lang="pt-BR" dirty="0"/>
              <a:t>Para </a:t>
            </a:r>
            <a:r>
              <a:rPr lang="pt-BR" dirty="0">
                <a:solidFill>
                  <a:srgbClr val="C00000"/>
                </a:solidFill>
              </a:rPr>
              <a:t>Alterar</a:t>
            </a:r>
            <a:r>
              <a:rPr lang="pt-BR" dirty="0"/>
              <a:t> um procedimento armazenado utilize um o seguinte:</a:t>
            </a:r>
            <a:endParaRPr lang="pt-BR" b="1" dirty="0">
              <a:solidFill>
                <a:srgbClr val="C00000"/>
              </a:solidFill>
            </a:endParaRP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Roberto </a:t>
            </a:r>
            <a:r>
              <a:rPr lang="pt-BR" dirty="0" err="1"/>
              <a:t>Harkovsky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1703512" y="213285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8" name="Text Box 48"/>
          <p:cNvSpPr txBox="1">
            <a:spLocks noChangeArrowheads="1"/>
          </p:cNvSpPr>
          <p:nvPr/>
        </p:nvSpPr>
        <p:spPr bwMode="auto">
          <a:xfrm>
            <a:off x="1484901" y="2809419"/>
            <a:ext cx="7733732" cy="1940957"/>
          </a:xfrm>
          <a:prstGeom prst="round2Diag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2400" b="1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ALTER PROCEDURE </a:t>
            </a:r>
            <a:r>
              <a:rPr lang="pt-BR" sz="2400" dirty="0" err="1">
                <a:latin typeface="Menlo" charset="0"/>
                <a:ea typeface="Menlo" charset="0"/>
                <a:cs typeface="Menlo" charset="0"/>
              </a:rPr>
              <a:t>nome_proc</a:t>
            </a:r>
            <a:r>
              <a:rPr lang="pt-BR" sz="2400" dirty="0">
                <a:latin typeface="Menlo" charset="0"/>
                <a:ea typeface="Menlo" charset="0"/>
                <a:cs typeface="Menlo" charset="0"/>
              </a:rPr>
              <a:t> (@parâmetros </a:t>
            </a:r>
            <a:r>
              <a:rPr lang="pt-BR" sz="2400" dirty="0" err="1">
                <a:latin typeface="Menlo" charset="0"/>
                <a:ea typeface="Menlo" charset="0"/>
                <a:cs typeface="Menlo" charset="0"/>
              </a:rPr>
              <a:t>tipo_dados</a:t>
            </a:r>
            <a:r>
              <a:rPr lang="pt-BR" sz="2400" dirty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pt-BR" sz="2400" b="1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AS</a:t>
            </a:r>
          </a:p>
          <a:p>
            <a:pPr>
              <a:lnSpc>
                <a:spcPct val="90000"/>
              </a:lnSpc>
              <a:buNone/>
            </a:pPr>
            <a:r>
              <a:rPr lang="pt-BR" sz="2400" dirty="0">
                <a:latin typeface="Menlo" charset="0"/>
                <a:ea typeface="Menlo" charset="0"/>
                <a:cs typeface="Menlo" charset="0"/>
              </a:rPr>
              <a:t>Declarações;</a:t>
            </a:r>
          </a:p>
          <a:p>
            <a:pPr>
              <a:lnSpc>
                <a:spcPct val="90000"/>
              </a:lnSpc>
              <a:buNone/>
            </a:pPr>
            <a:endParaRPr lang="pt-BR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9" name="Text Box 48">
            <a:extLst>
              <a:ext uri="{FF2B5EF4-FFF2-40B4-BE49-F238E27FC236}">
                <a16:creationId xmlns:a16="http://schemas.microsoft.com/office/drawing/2014/main" id="{12F37965-444B-4DD7-95AB-DAB52418F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6591" y="4876781"/>
            <a:ext cx="6696743" cy="408623"/>
          </a:xfrm>
          <a:prstGeom prst="round2Diag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2000" b="1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ALTER PROCEDURE teste AS declarações </a:t>
            </a:r>
            <a:endParaRPr lang="pt-BR" sz="2000" dirty="0">
              <a:solidFill>
                <a:schemeClr val="bg1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482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54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: Shape 56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56919" y="2945524"/>
            <a:ext cx="6457183" cy="22743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FUNÇÕES</a:t>
            </a: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1331480" y="1234285"/>
            <a:ext cx="5013661" cy="1683292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70" name="Group 58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7872984" y="384048"/>
            <a:ext cx="3877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Roberto Harkovsky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BA0200A9-CB03-4EF2-9D99-353BA7EB6B77}" type="slidenum">
              <a:rPr lang="en-US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9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47CC896-B38B-44FB-A7DF-6F4266F6A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80" y="365125"/>
            <a:ext cx="141922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228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945</Words>
  <Application>Microsoft Office PowerPoint</Application>
  <PresentationFormat>Widescreen</PresentationFormat>
  <Paragraphs>174</Paragraphs>
  <Slides>15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Menlo</vt:lpstr>
      <vt:lpstr>Wingdings</vt:lpstr>
      <vt:lpstr>Tema do Office</vt:lpstr>
      <vt:lpstr>Banco de Dados  II</vt:lpstr>
      <vt:lpstr>Stored Procedures</vt:lpstr>
      <vt:lpstr>Stored Procedures</vt:lpstr>
      <vt:lpstr>Stored Procedures Exemplos (sem parâmetros)</vt:lpstr>
      <vt:lpstr>Stored Procedures Exemplos (com parâmetros)</vt:lpstr>
      <vt:lpstr>Visualizando Stored Procedures</vt:lpstr>
      <vt:lpstr>Stored Procedures Criptografadas</vt:lpstr>
      <vt:lpstr>Stored Procedures Alteração</vt:lpstr>
      <vt:lpstr>FUNÇÕES</vt:lpstr>
      <vt:lpstr>Funções no SQL Funções integradas(built-in)</vt:lpstr>
      <vt:lpstr>Funções definidas pelo usuário  UDF (User Defined Functions)</vt:lpstr>
      <vt:lpstr>Funções Escalares</vt:lpstr>
      <vt:lpstr>Funções Multi-statement table-valued </vt:lpstr>
      <vt:lpstr>Funções Inline table-valued </vt:lpstr>
      <vt:lpstr>Agora é com vocês...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  II</dc:title>
  <dc:creator>Roberto Harkovsky da Cunha</dc:creator>
  <cp:lastModifiedBy>Roberto Harkovsky</cp:lastModifiedBy>
  <cp:revision>13</cp:revision>
  <dcterms:created xsi:type="dcterms:W3CDTF">2021-01-24T20:00:30Z</dcterms:created>
  <dcterms:modified xsi:type="dcterms:W3CDTF">2023-03-06T23:12:36Z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2deaceb-9851-4663-bccf-596767454be3_Enabled">
    <vt:lpwstr>true</vt:lpwstr>
  </property>
  <property fmtid="{D5CDD505-2E9C-101B-9397-08002B2CF9AE}" pid="3" name="MSIP_Label_22deaceb-9851-4663-bccf-596767454be3_SetDate">
    <vt:lpwstr>2022-08-04T19:24:21Z</vt:lpwstr>
  </property>
  <property fmtid="{D5CDD505-2E9C-101B-9397-08002B2CF9AE}" pid="4" name="MSIP_Label_22deaceb-9851-4663-bccf-596767454be3_Method">
    <vt:lpwstr>Standard</vt:lpwstr>
  </property>
  <property fmtid="{D5CDD505-2E9C-101B-9397-08002B2CF9AE}" pid="5" name="MSIP_Label_22deaceb-9851-4663-bccf-596767454be3_Name">
    <vt:lpwstr>22deaceb-9851-4663-bccf-596767454be3</vt:lpwstr>
  </property>
  <property fmtid="{D5CDD505-2E9C-101B-9397-08002B2CF9AE}" pid="6" name="MSIP_Label_22deaceb-9851-4663-bccf-596767454be3_SiteId">
    <vt:lpwstr>809f94a6-0477-4390-b86e-eab14c5493a7</vt:lpwstr>
  </property>
  <property fmtid="{D5CDD505-2E9C-101B-9397-08002B2CF9AE}" pid="7" name="MSIP_Label_22deaceb-9851-4663-bccf-596767454be3_ActionId">
    <vt:lpwstr>cf1b7685-4004-428a-9d5e-adcd081f0eb4</vt:lpwstr>
  </property>
  <property fmtid="{D5CDD505-2E9C-101B-9397-08002B2CF9AE}" pid="8" name="MSIP_Label_22deaceb-9851-4663-bccf-596767454be3_ContentBits">
    <vt:lpwstr>2</vt:lpwstr>
  </property>
</Properties>
</file>