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0" r:id="rId1"/>
    <p:sldMasterId id="2147483872" r:id="rId2"/>
  </p:sldMasterIdLst>
  <p:notesMasterIdLst>
    <p:notesMasterId r:id="rId18"/>
  </p:notesMasterIdLst>
  <p:sldIdLst>
    <p:sldId id="450" r:id="rId3"/>
    <p:sldId id="449" r:id="rId4"/>
    <p:sldId id="456" r:id="rId5"/>
    <p:sldId id="458" r:id="rId6"/>
    <p:sldId id="459" r:id="rId7"/>
    <p:sldId id="349" r:id="rId8"/>
    <p:sldId id="350" r:id="rId9"/>
    <p:sldId id="454" r:id="rId10"/>
    <p:sldId id="460" r:id="rId11"/>
    <p:sldId id="455" r:id="rId12"/>
    <p:sldId id="451" r:id="rId13"/>
    <p:sldId id="452" r:id="rId14"/>
    <p:sldId id="453" r:id="rId15"/>
    <p:sldId id="448" r:id="rId16"/>
    <p:sldId id="284" r:id="rId17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5380" autoAdjust="0"/>
  </p:normalViewPr>
  <p:slideViewPr>
    <p:cSldViewPr>
      <p:cViewPr varScale="1">
        <p:scale>
          <a:sx n="120" d="100"/>
          <a:sy n="120" d="100"/>
        </p:scale>
        <p:origin x="102" y="3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Harkovsky" userId="f2c5d9e3-e1cd-491b-8eea-425a4d9cf1c2" providerId="ADAL" clId="{515A7447-6F69-4149-920D-466A0AC64B44}"/>
    <pc:docChg chg="modSld">
      <pc:chgData name="Roberto Harkovsky" userId="f2c5d9e3-e1cd-491b-8eea-425a4d9cf1c2" providerId="ADAL" clId="{515A7447-6F69-4149-920D-466A0AC64B44}" dt="2023-03-06T21:59:32.336" v="15" actId="20577"/>
      <pc:docMkLst>
        <pc:docMk/>
      </pc:docMkLst>
      <pc:sldChg chg="modSp">
        <pc:chgData name="Roberto Harkovsky" userId="f2c5d9e3-e1cd-491b-8eea-425a4d9cf1c2" providerId="ADAL" clId="{515A7447-6F69-4149-920D-466A0AC64B44}" dt="2023-03-06T21:59:32.336" v="15" actId="20577"/>
        <pc:sldMkLst>
          <pc:docMk/>
          <pc:sldMk cId="1420835957" sldId="448"/>
        </pc:sldMkLst>
        <pc:spChg chg="mod">
          <ac:chgData name="Roberto Harkovsky" userId="f2c5d9e3-e1cd-491b-8eea-425a4d9cf1c2" providerId="ADAL" clId="{515A7447-6F69-4149-920D-466A0AC64B44}" dt="2023-03-06T21:59:32.336" v="15" actId="20577"/>
          <ac:spMkLst>
            <pc:docMk/>
            <pc:sldMk cId="1420835957" sldId="448"/>
            <ac:spMk id="1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D852C-4CBC-4FED-918F-D36F4C304E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D5431EC-1373-4104-9E8C-FC47A33DC02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Nome das colunas devem ser exclusivos (utilize alias)</a:t>
          </a:r>
          <a:endParaRPr lang="en-US"/>
        </a:p>
      </dgm:t>
    </dgm:pt>
    <dgm:pt modelId="{C4EC7D16-59C0-4151-9E10-860F57C06465}" type="parTrans" cxnId="{1D371393-3FDC-4507-A22A-670C32A9DA24}">
      <dgm:prSet/>
      <dgm:spPr/>
      <dgm:t>
        <a:bodyPr/>
        <a:lstStyle/>
        <a:p>
          <a:endParaRPr lang="en-US"/>
        </a:p>
      </dgm:t>
    </dgm:pt>
    <dgm:pt modelId="{7238B971-5A1E-4E04-8070-FBF38699C3AB}" type="sibTrans" cxnId="{1D371393-3FDC-4507-A22A-670C32A9DA24}">
      <dgm:prSet/>
      <dgm:spPr/>
      <dgm:t>
        <a:bodyPr/>
        <a:lstStyle/>
        <a:p>
          <a:endParaRPr lang="en-US"/>
        </a:p>
      </dgm:t>
    </dgm:pt>
    <dgm:pt modelId="{2A1D78BD-3F0B-49F8-B43A-0FB6E765904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 err="1"/>
            <a:t>Select</a:t>
          </a:r>
          <a:r>
            <a:rPr lang="pt-BR" dirty="0"/>
            <a:t> </a:t>
          </a:r>
          <a:r>
            <a:rPr lang="pt-BR" dirty="0" err="1"/>
            <a:t>e.nome</a:t>
          </a:r>
          <a:r>
            <a:rPr lang="pt-BR" dirty="0"/>
            <a:t> </a:t>
          </a:r>
          <a:r>
            <a:rPr lang="pt-BR" dirty="0">
              <a:solidFill>
                <a:srgbClr val="C00000"/>
              </a:solidFill>
            </a:rPr>
            <a:t>AS EMPREGADO</a:t>
          </a:r>
          <a:r>
            <a:rPr lang="pt-BR" dirty="0"/>
            <a:t>, </a:t>
          </a:r>
          <a:r>
            <a:rPr lang="pt-BR" dirty="0" err="1"/>
            <a:t>d.nome</a:t>
          </a:r>
          <a:r>
            <a:rPr lang="pt-BR" dirty="0"/>
            <a:t> </a:t>
          </a:r>
          <a:r>
            <a:rPr lang="pt-BR" dirty="0">
              <a:solidFill>
                <a:srgbClr val="C00000"/>
              </a:solidFill>
            </a:rPr>
            <a:t>AS DEPENDENTE</a:t>
          </a:r>
          <a:r>
            <a:rPr lang="pt-BR" dirty="0"/>
            <a:t> </a:t>
          </a:r>
          <a:r>
            <a:rPr lang="pt-BR" dirty="0" err="1"/>
            <a:t>from</a:t>
          </a:r>
          <a:r>
            <a:rPr lang="pt-BR" dirty="0"/>
            <a:t> ...</a:t>
          </a:r>
          <a:endParaRPr lang="en-US" dirty="0"/>
        </a:p>
      </dgm:t>
    </dgm:pt>
    <dgm:pt modelId="{7093DC04-C7B0-4602-A2B2-FBB04AE360EC}" type="parTrans" cxnId="{DBC5A925-497D-424C-AD27-C272859C7F80}">
      <dgm:prSet/>
      <dgm:spPr/>
      <dgm:t>
        <a:bodyPr/>
        <a:lstStyle/>
        <a:p>
          <a:endParaRPr lang="en-US"/>
        </a:p>
      </dgm:t>
    </dgm:pt>
    <dgm:pt modelId="{46FBDD66-C567-407F-B1C7-F99ABA234F3D}" type="sibTrans" cxnId="{DBC5A925-497D-424C-AD27-C272859C7F80}">
      <dgm:prSet/>
      <dgm:spPr/>
      <dgm:t>
        <a:bodyPr/>
        <a:lstStyle/>
        <a:p>
          <a:endParaRPr lang="en-US"/>
        </a:p>
      </dgm:t>
    </dgm:pt>
    <dgm:pt modelId="{42987898-23C9-4C8C-9D45-B5207C1F077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Ao usar funções agregadas, usar alias</a:t>
          </a:r>
          <a:endParaRPr lang="en-US"/>
        </a:p>
      </dgm:t>
    </dgm:pt>
    <dgm:pt modelId="{4B08D949-97CC-4213-BAB7-643922F14DC7}" type="parTrans" cxnId="{90999D71-41BF-4C6B-B05B-95D60398CC38}">
      <dgm:prSet/>
      <dgm:spPr/>
      <dgm:t>
        <a:bodyPr/>
        <a:lstStyle/>
        <a:p>
          <a:endParaRPr lang="en-US"/>
        </a:p>
      </dgm:t>
    </dgm:pt>
    <dgm:pt modelId="{29DAC361-3918-41B1-8ECD-789F9128762F}" type="sibTrans" cxnId="{90999D71-41BF-4C6B-B05B-95D60398CC38}">
      <dgm:prSet/>
      <dgm:spPr/>
      <dgm:t>
        <a:bodyPr/>
        <a:lstStyle/>
        <a:p>
          <a:endParaRPr lang="en-US"/>
        </a:p>
      </dgm:t>
    </dgm:pt>
    <dgm:pt modelId="{38269191-7A0E-4A9F-BD55-804BB2EBB3B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Não use funções, como </a:t>
          </a:r>
          <a:r>
            <a:rPr lang="pt-BR" dirty="0" err="1"/>
            <a:t>order</a:t>
          </a:r>
          <a:r>
            <a:rPr lang="pt-BR" dirty="0"/>
            <a:t> </a:t>
          </a:r>
          <a:r>
            <a:rPr lang="pt-BR" dirty="0" err="1"/>
            <a:t>by</a:t>
          </a:r>
          <a:endParaRPr lang="en-US" dirty="0"/>
        </a:p>
      </dgm:t>
    </dgm:pt>
    <dgm:pt modelId="{A82C893B-0D88-4BBE-90A6-0B3F718E872B}" type="parTrans" cxnId="{0EE8FC7B-1637-4892-AD4C-964B1DADCF4C}">
      <dgm:prSet/>
      <dgm:spPr/>
      <dgm:t>
        <a:bodyPr/>
        <a:lstStyle/>
        <a:p>
          <a:endParaRPr lang="en-US"/>
        </a:p>
      </dgm:t>
    </dgm:pt>
    <dgm:pt modelId="{8FF40C4B-0081-468E-BCB4-F52CC8E3CB0E}" type="sibTrans" cxnId="{0EE8FC7B-1637-4892-AD4C-964B1DADCF4C}">
      <dgm:prSet/>
      <dgm:spPr/>
      <dgm:t>
        <a:bodyPr/>
        <a:lstStyle/>
        <a:p>
          <a:endParaRPr lang="en-US"/>
        </a:p>
      </dgm:t>
    </dgm:pt>
    <dgm:pt modelId="{40B4582B-828C-4B79-9045-7F1745E139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Select </a:t>
          </a:r>
          <a:r>
            <a:rPr lang="en-US" dirty="0" err="1"/>
            <a:t>nome</a:t>
          </a:r>
          <a:r>
            <a:rPr lang="en-US" dirty="0"/>
            <a:t>, count(*) </a:t>
          </a:r>
          <a:r>
            <a:rPr lang="en-US" dirty="0">
              <a:solidFill>
                <a:srgbClr val="C00000"/>
              </a:solidFill>
            </a:rPr>
            <a:t>AS QUANTIDADE </a:t>
          </a:r>
          <a:r>
            <a:rPr lang="en-US" dirty="0"/>
            <a:t>From …</a:t>
          </a:r>
        </a:p>
      </dgm:t>
    </dgm:pt>
    <dgm:pt modelId="{8B31E7E4-2079-4B15-BC4F-41FF49A524CC}" type="parTrans" cxnId="{F14E8688-D224-4726-B4D9-1F6BDC38FA64}">
      <dgm:prSet/>
      <dgm:spPr/>
      <dgm:t>
        <a:bodyPr/>
        <a:lstStyle/>
        <a:p>
          <a:endParaRPr lang="pt-BR"/>
        </a:p>
      </dgm:t>
    </dgm:pt>
    <dgm:pt modelId="{E721D725-D6D7-4F6C-8193-CD83BB9D0BDF}" type="sibTrans" cxnId="{F14E8688-D224-4726-B4D9-1F6BDC38FA64}">
      <dgm:prSet/>
      <dgm:spPr/>
      <dgm:t>
        <a:bodyPr/>
        <a:lstStyle/>
        <a:p>
          <a:endParaRPr lang="pt-BR"/>
        </a:p>
      </dgm:t>
    </dgm:pt>
    <dgm:pt modelId="{86FAB479-090F-42D4-9E2B-8AB142E278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Select </a:t>
          </a:r>
          <a:r>
            <a:rPr lang="en-US" dirty="0" err="1"/>
            <a:t>nome</a:t>
          </a:r>
          <a:r>
            <a:rPr lang="en-US" dirty="0"/>
            <a:t>, </a:t>
          </a:r>
          <a:r>
            <a:rPr lang="en-US" dirty="0" err="1"/>
            <a:t>idade</a:t>
          </a:r>
          <a:r>
            <a:rPr lang="en-US" dirty="0"/>
            <a:t> from medicos  </a:t>
          </a:r>
          <a:r>
            <a:rPr lang="en-US" strike="dblStrike" baseline="0" dirty="0">
              <a:solidFill>
                <a:srgbClr val="C00000"/>
              </a:solidFill>
            </a:rPr>
            <a:t>order by…</a:t>
          </a:r>
        </a:p>
      </dgm:t>
    </dgm:pt>
    <dgm:pt modelId="{DB1AADF0-EB8D-4670-B4DB-93FD3D197694}" type="parTrans" cxnId="{A196EF3D-F50C-44CC-B786-0E6FDECF5F89}">
      <dgm:prSet/>
      <dgm:spPr/>
      <dgm:t>
        <a:bodyPr/>
        <a:lstStyle/>
        <a:p>
          <a:endParaRPr lang="pt-BR"/>
        </a:p>
      </dgm:t>
    </dgm:pt>
    <dgm:pt modelId="{4A9AB8C7-EBB4-44C1-8C7B-B1C2F48D7E14}" type="sibTrans" cxnId="{A196EF3D-F50C-44CC-B786-0E6FDECF5F89}">
      <dgm:prSet/>
      <dgm:spPr/>
      <dgm:t>
        <a:bodyPr/>
        <a:lstStyle/>
        <a:p>
          <a:endParaRPr lang="pt-BR"/>
        </a:p>
      </dgm:t>
    </dgm:pt>
    <dgm:pt modelId="{B8034C36-96C2-4B5D-891F-927492903A73}" type="pres">
      <dgm:prSet presAssocID="{BFAD852C-4CBC-4FED-918F-D36F4C304E09}" presName="root" presStyleCnt="0">
        <dgm:presLayoutVars>
          <dgm:dir/>
          <dgm:resizeHandles val="exact"/>
        </dgm:presLayoutVars>
      </dgm:prSet>
      <dgm:spPr/>
    </dgm:pt>
    <dgm:pt modelId="{B237DE63-5B8C-4BE8-B448-9AED50CC4623}" type="pres">
      <dgm:prSet presAssocID="{DD5431EC-1373-4104-9E8C-FC47A33DC024}" presName="compNode" presStyleCnt="0"/>
      <dgm:spPr/>
    </dgm:pt>
    <dgm:pt modelId="{4C4E3270-6032-44E8-BABB-BB894842661A}" type="pres">
      <dgm:prSet presAssocID="{DD5431EC-1373-4104-9E8C-FC47A33DC024}" presName="bgRect" presStyleLbl="bgShp" presStyleIdx="0" presStyleCnt="3"/>
      <dgm:spPr/>
    </dgm:pt>
    <dgm:pt modelId="{203D645F-91F6-4993-B73F-A0AA4287608B}" type="pres">
      <dgm:prSet presAssocID="{DD5431EC-1373-4104-9E8C-FC47A33DC0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12C0E75D-EE66-4D08-B3A4-60BF1F015035}" type="pres">
      <dgm:prSet presAssocID="{DD5431EC-1373-4104-9E8C-FC47A33DC024}" presName="spaceRect" presStyleCnt="0"/>
      <dgm:spPr/>
    </dgm:pt>
    <dgm:pt modelId="{71194E9F-BA25-4946-80C5-8DC155B49815}" type="pres">
      <dgm:prSet presAssocID="{DD5431EC-1373-4104-9E8C-FC47A33DC024}" presName="parTx" presStyleLbl="revTx" presStyleIdx="0" presStyleCnt="6">
        <dgm:presLayoutVars>
          <dgm:chMax val="0"/>
          <dgm:chPref val="0"/>
        </dgm:presLayoutVars>
      </dgm:prSet>
      <dgm:spPr/>
    </dgm:pt>
    <dgm:pt modelId="{55A41330-7931-4E7D-AC24-5C0C1E1B801A}" type="pres">
      <dgm:prSet presAssocID="{DD5431EC-1373-4104-9E8C-FC47A33DC024}" presName="desTx" presStyleLbl="revTx" presStyleIdx="1" presStyleCnt="6">
        <dgm:presLayoutVars/>
      </dgm:prSet>
      <dgm:spPr/>
    </dgm:pt>
    <dgm:pt modelId="{BC2F2FB2-C365-49B8-BC68-F87B380120D1}" type="pres">
      <dgm:prSet presAssocID="{7238B971-5A1E-4E04-8070-FBF38699C3AB}" presName="sibTrans" presStyleCnt="0"/>
      <dgm:spPr/>
    </dgm:pt>
    <dgm:pt modelId="{7C6D5410-DF89-4EDF-9AC8-71891174B593}" type="pres">
      <dgm:prSet presAssocID="{42987898-23C9-4C8C-9D45-B5207C1F0774}" presName="compNode" presStyleCnt="0"/>
      <dgm:spPr/>
    </dgm:pt>
    <dgm:pt modelId="{10E15E8A-F5DE-4E10-B5D5-97918D1E876B}" type="pres">
      <dgm:prSet presAssocID="{42987898-23C9-4C8C-9D45-B5207C1F0774}" presName="bgRect" presStyleLbl="bgShp" presStyleIdx="1" presStyleCnt="3"/>
      <dgm:spPr/>
    </dgm:pt>
    <dgm:pt modelId="{655A255C-4125-4D06-B164-B4760E6A052C}" type="pres">
      <dgm:prSet presAssocID="{42987898-23C9-4C8C-9D45-B5207C1F07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46EFEE42-3A9D-4BAE-B853-4F81F4A058E4}" type="pres">
      <dgm:prSet presAssocID="{42987898-23C9-4C8C-9D45-B5207C1F0774}" presName="spaceRect" presStyleCnt="0"/>
      <dgm:spPr/>
    </dgm:pt>
    <dgm:pt modelId="{25119BDB-D541-4CEF-B676-5C2D01990F1F}" type="pres">
      <dgm:prSet presAssocID="{42987898-23C9-4C8C-9D45-B5207C1F0774}" presName="parTx" presStyleLbl="revTx" presStyleIdx="2" presStyleCnt="6">
        <dgm:presLayoutVars>
          <dgm:chMax val="0"/>
          <dgm:chPref val="0"/>
        </dgm:presLayoutVars>
      </dgm:prSet>
      <dgm:spPr/>
    </dgm:pt>
    <dgm:pt modelId="{DA174F25-041D-4461-A00B-8FDB9C6486A3}" type="pres">
      <dgm:prSet presAssocID="{42987898-23C9-4C8C-9D45-B5207C1F0774}" presName="desTx" presStyleLbl="revTx" presStyleIdx="3" presStyleCnt="6">
        <dgm:presLayoutVars/>
      </dgm:prSet>
      <dgm:spPr/>
    </dgm:pt>
    <dgm:pt modelId="{8D242F6E-C9C7-44DF-84CD-3C5445613EDA}" type="pres">
      <dgm:prSet presAssocID="{29DAC361-3918-41B1-8ECD-789F9128762F}" presName="sibTrans" presStyleCnt="0"/>
      <dgm:spPr/>
    </dgm:pt>
    <dgm:pt modelId="{AB48EC0E-D3D6-43CD-9479-16CD220C62E0}" type="pres">
      <dgm:prSet presAssocID="{38269191-7A0E-4A9F-BD55-804BB2EBB3B4}" presName="compNode" presStyleCnt="0"/>
      <dgm:spPr/>
    </dgm:pt>
    <dgm:pt modelId="{5B051523-68FB-49F0-94C4-5FD1BB723E93}" type="pres">
      <dgm:prSet presAssocID="{38269191-7A0E-4A9F-BD55-804BB2EBB3B4}" presName="bgRect" presStyleLbl="bgShp" presStyleIdx="2" presStyleCnt="3"/>
      <dgm:spPr/>
    </dgm:pt>
    <dgm:pt modelId="{3159E097-4838-48CF-B116-2185F0AF94A0}" type="pres">
      <dgm:prSet presAssocID="{38269191-7A0E-4A9F-BD55-804BB2EBB3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7DB4E769-7EF1-454F-BF15-D32A1285B8E9}" type="pres">
      <dgm:prSet presAssocID="{38269191-7A0E-4A9F-BD55-804BB2EBB3B4}" presName="spaceRect" presStyleCnt="0"/>
      <dgm:spPr/>
    </dgm:pt>
    <dgm:pt modelId="{97BDD3EA-F9AA-477A-A9D9-E9A1550E2DC1}" type="pres">
      <dgm:prSet presAssocID="{38269191-7A0E-4A9F-BD55-804BB2EBB3B4}" presName="parTx" presStyleLbl="revTx" presStyleIdx="4" presStyleCnt="6">
        <dgm:presLayoutVars>
          <dgm:chMax val="0"/>
          <dgm:chPref val="0"/>
        </dgm:presLayoutVars>
      </dgm:prSet>
      <dgm:spPr/>
    </dgm:pt>
    <dgm:pt modelId="{BFBB3670-C69C-4BEA-ABCA-97176A1534E0}" type="pres">
      <dgm:prSet presAssocID="{38269191-7A0E-4A9F-BD55-804BB2EBB3B4}" presName="desTx" presStyleLbl="revTx" presStyleIdx="5" presStyleCnt="6">
        <dgm:presLayoutVars/>
      </dgm:prSet>
      <dgm:spPr/>
    </dgm:pt>
  </dgm:ptLst>
  <dgm:cxnLst>
    <dgm:cxn modelId="{B459FB0D-5610-40EE-BE59-F958DD79BD62}" type="presOf" srcId="{BFAD852C-4CBC-4FED-918F-D36F4C304E09}" destId="{B8034C36-96C2-4B5D-891F-927492903A73}" srcOrd="0" destOrd="0" presId="urn:microsoft.com/office/officeart/2018/2/layout/IconVerticalSolidList"/>
    <dgm:cxn modelId="{DBC5A925-497D-424C-AD27-C272859C7F80}" srcId="{DD5431EC-1373-4104-9E8C-FC47A33DC024}" destId="{2A1D78BD-3F0B-49F8-B43A-0FB6E7659041}" srcOrd="0" destOrd="0" parTransId="{7093DC04-C7B0-4602-A2B2-FBB04AE360EC}" sibTransId="{46FBDD66-C567-407F-B1C7-F99ABA234F3D}"/>
    <dgm:cxn modelId="{BF191631-3670-4234-8EE8-727066D043C4}" type="presOf" srcId="{38269191-7A0E-4A9F-BD55-804BB2EBB3B4}" destId="{97BDD3EA-F9AA-477A-A9D9-E9A1550E2DC1}" srcOrd="0" destOrd="0" presId="urn:microsoft.com/office/officeart/2018/2/layout/IconVerticalSolidList"/>
    <dgm:cxn modelId="{A196EF3D-F50C-44CC-B786-0E6FDECF5F89}" srcId="{38269191-7A0E-4A9F-BD55-804BB2EBB3B4}" destId="{86FAB479-090F-42D4-9E2B-8AB142E27834}" srcOrd="0" destOrd="0" parTransId="{DB1AADF0-EB8D-4670-B4DB-93FD3D197694}" sibTransId="{4A9AB8C7-EBB4-44C1-8C7B-B1C2F48D7E14}"/>
    <dgm:cxn modelId="{AB75C24B-EEC1-4608-93C4-668DFDE2788C}" type="presOf" srcId="{86FAB479-090F-42D4-9E2B-8AB142E27834}" destId="{BFBB3670-C69C-4BEA-ABCA-97176A1534E0}" srcOrd="0" destOrd="0" presId="urn:microsoft.com/office/officeart/2018/2/layout/IconVerticalSolidList"/>
    <dgm:cxn modelId="{59AABE6F-F65F-4B0F-9D2E-C08411E08B67}" type="presOf" srcId="{42987898-23C9-4C8C-9D45-B5207C1F0774}" destId="{25119BDB-D541-4CEF-B676-5C2D01990F1F}" srcOrd="0" destOrd="0" presId="urn:microsoft.com/office/officeart/2018/2/layout/IconVerticalSolidList"/>
    <dgm:cxn modelId="{90999D71-41BF-4C6B-B05B-95D60398CC38}" srcId="{BFAD852C-4CBC-4FED-918F-D36F4C304E09}" destId="{42987898-23C9-4C8C-9D45-B5207C1F0774}" srcOrd="1" destOrd="0" parTransId="{4B08D949-97CC-4213-BAB7-643922F14DC7}" sibTransId="{29DAC361-3918-41B1-8ECD-789F9128762F}"/>
    <dgm:cxn modelId="{0EE8FC7B-1637-4892-AD4C-964B1DADCF4C}" srcId="{BFAD852C-4CBC-4FED-918F-D36F4C304E09}" destId="{38269191-7A0E-4A9F-BD55-804BB2EBB3B4}" srcOrd="2" destOrd="0" parTransId="{A82C893B-0D88-4BBE-90A6-0B3F718E872B}" sibTransId="{8FF40C4B-0081-468E-BCB4-F52CC8E3CB0E}"/>
    <dgm:cxn modelId="{F14E8688-D224-4726-B4D9-1F6BDC38FA64}" srcId="{42987898-23C9-4C8C-9D45-B5207C1F0774}" destId="{40B4582B-828C-4B79-9045-7F1745E13924}" srcOrd="0" destOrd="0" parTransId="{8B31E7E4-2079-4B15-BC4F-41FF49A524CC}" sibTransId="{E721D725-D6D7-4F6C-8193-CD83BB9D0BDF}"/>
    <dgm:cxn modelId="{1D371393-3FDC-4507-A22A-670C32A9DA24}" srcId="{BFAD852C-4CBC-4FED-918F-D36F4C304E09}" destId="{DD5431EC-1373-4104-9E8C-FC47A33DC024}" srcOrd="0" destOrd="0" parTransId="{C4EC7D16-59C0-4151-9E10-860F57C06465}" sibTransId="{7238B971-5A1E-4E04-8070-FBF38699C3AB}"/>
    <dgm:cxn modelId="{69BED8A2-3A7E-411C-91E7-DC38074939FF}" type="presOf" srcId="{DD5431EC-1373-4104-9E8C-FC47A33DC024}" destId="{71194E9F-BA25-4946-80C5-8DC155B49815}" srcOrd="0" destOrd="0" presId="urn:microsoft.com/office/officeart/2018/2/layout/IconVerticalSolidList"/>
    <dgm:cxn modelId="{0A40F3B9-1C06-41C7-8983-BB1ACD52CFC9}" type="presOf" srcId="{40B4582B-828C-4B79-9045-7F1745E13924}" destId="{DA174F25-041D-4461-A00B-8FDB9C6486A3}" srcOrd="0" destOrd="0" presId="urn:microsoft.com/office/officeart/2018/2/layout/IconVerticalSolidList"/>
    <dgm:cxn modelId="{B6208EF4-2214-4F6E-9C96-556C3E1ED17D}" type="presOf" srcId="{2A1D78BD-3F0B-49F8-B43A-0FB6E7659041}" destId="{55A41330-7931-4E7D-AC24-5C0C1E1B801A}" srcOrd="0" destOrd="0" presId="urn:microsoft.com/office/officeart/2018/2/layout/IconVerticalSolidList"/>
    <dgm:cxn modelId="{78D06372-9E23-484D-ACFD-6D5564DF9569}" type="presParOf" srcId="{B8034C36-96C2-4B5D-891F-927492903A73}" destId="{B237DE63-5B8C-4BE8-B448-9AED50CC4623}" srcOrd="0" destOrd="0" presId="urn:microsoft.com/office/officeart/2018/2/layout/IconVerticalSolidList"/>
    <dgm:cxn modelId="{C00F5321-E2BA-46E2-A95F-A495B93E4EFE}" type="presParOf" srcId="{B237DE63-5B8C-4BE8-B448-9AED50CC4623}" destId="{4C4E3270-6032-44E8-BABB-BB894842661A}" srcOrd="0" destOrd="0" presId="urn:microsoft.com/office/officeart/2018/2/layout/IconVerticalSolidList"/>
    <dgm:cxn modelId="{DEB10D8A-5F2D-452C-A51D-F76BC369B15F}" type="presParOf" srcId="{B237DE63-5B8C-4BE8-B448-9AED50CC4623}" destId="{203D645F-91F6-4993-B73F-A0AA4287608B}" srcOrd="1" destOrd="0" presId="urn:microsoft.com/office/officeart/2018/2/layout/IconVerticalSolidList"/>
    <dgm:cxn modelId="{C0EBDE59-7871-45A5-BF4F-E379CFB26B78}" type="presParOf" srcId="{B237DE63-5B8C-4BE8-B448-9AED50CC4623}" destId="{12C0E75D-EE66-4D08-B3A4-60BF1F015035}" srcOrd="2" destOrd="0" presId="urn:microsoft.com/office/officeart/2018/2/layout/IconVerticalSolidList"/>
    <dgm:cxn modelId="{CEFDBF97-F9F4-4ABB-AA18-E9497B601D9D}" type="presParOf" srcId="{B237DE63-5B8C-4BE8-B448-9AED50CC4623}" destId="{71194E9F-BA25-4946-80C5-8DC155B49815}" srcOrd="3" destOrd="0" presId="urn:microsoft.com/office/officeart/2018/2/layout/IconVerticalSolidList"/>
    <dgm:cxn modelId="{64505F00-AA30-4131-9E0B-5FE2737BD267}" type="presParOf" srcId="{B237DE63-5B8C-4BE8-B448-9AED50CC4623}" destId="{55A41330-7931-4E7D-AC24-5C0C1E1B801A}" srcOrd="4" destOrd="0" presId="urn:microsoft.com/office/officeart/2018/2/layout/IconVerticalSolidList"/>
    <dgm:cxn modelId="{0FECC787-2B0D-48A6-83CC-FD17E560D960}" type="presParOf" srcId="{B8034C36-96C2-4B5D-891F-927492903A73}" destId="{BC2F2FB2-C365-49B8-BC68-F87B380120D1}" srcOrd="1" destOrd="0" presId="urn:microsoft.com/office/officeart/2018/2/layout/IconVerticalSolidList"/>
    <dgm:cxn modelId="{1E60165F-D1C5-4567-BFFF-43178523AB61}" type="presParOf" srcId="{B8034C36-96C2-4B5D-891F-927492903A73}" destId="{7C6D5410-DF89-4EDF-9AC8-71891174B593}" srcOrd="2" destOrd="0" presId="urn:microsoft.com/office/officeart/2018/2/layout/IconVerticalSolidList"/>
    <dgm:cxn modelId="{2F1919A5-DD0C-4BA4-8112-93CE3FB1C65F}" type="presParOf" srcId="{7C6D5410-DF89-4EDF-9AC8-71891174B593}" destId="{10E15E8A-F5DE-4E10-B5D5-97918D1E876B}" srcOrd="0" destOrd="0" presId="urn:microsoft.com/office/officeart/2018/2/layout/IconVerticalSolidList"/>
    <dgm:cxn modelId="{C369DA3F-4E09-4FE5-A120-C73579AEE3C3}" type="presParOf" srcId="{7C6D5410-DF89-4EDF-9AC8-71891174B593}" destId="{655A255C-4125-4D06-B164-B4760E6A052C}" srcOrd="1" destOrd="0" presId="urn:microsoft.com/office/officeart/2018/2/layout/IconVerticalSolidList"/>
    <dgm:cxn modelId="{45E95ED0-1E85-420D-A7E3-852E5EAB0D37}" type="presParOf" srcId="{7C6D5410-DF89-4EDF-9AC8-71891174B593}" destId="{46EFEE42-3A9D-4BAE-B853-4F81F4A058E4}" srcOrd="2" destOrd="0" presId="urn:microsoft.com/office/officeart/2018/2/layout/IconVerticalSolidList"/>
    <dgm:cxn modelId="{873922BC-6F70-474A-83E2-AFB8E35337AA}" type="presParOf" srcId="{7C6D5410-DF89-4EDF-9AC8-71891174B593}" destId="{25119BDB-D541-4CEF-B676-5C2D01990F1F}" srcOrd="3" destOrd="0" presId="urn:microsoft.com/office/officeart/2018/2/layout/IconVerticalSolidList"/>
    <dgm:cxn modelId="{4A54DFD7-0D75-48B0-BD6D-1F7AAC334E12}" type="presParOf" srcId="{7C6D5410-DF89-4EDF-9AC8-71891174B593}" destId="{DA174F25-041D-4461-A00B-8FDB9C6486A3}" srcOrd="4" destOrd="0" presId="urn:microsoft.com/office/officeart/2018/2/layout/IconVerticalSolidList"/>
    <dgm:cxn modelId="{CD6621B1-8299-41E7-A320-E908EFD2A1FB}" type="presParOf" srcId="{B8034C36-96C2-4B5D-891F-927492903A73}" destId="{8D242F6E-C9C7-44DF-84CD-3C5445613EDA}" srcOrd="3" destOrd="0" presId="urn:microsoft.com/office/officeart/2018/2/layout/IconVerticalSolidList"/>
    <dgm:cxn modelId="{7B52E0D2-F581-4D50-B02D-A5FB36FCA2F4}" type="presParOf" srcId="{B8034C36-96C2-4B5D-891F-927492903A73}" destId="{AB48EC0E-D3D6-43CD-9479-16CD220C62E0}" srcOrd="4" destOrd="0" presId="urn:microsoft.com/office/officeart/2018/2/layout/IconVerticalSolidList"/>
    <dgm:cxn modelId="{C55B2DE9-A764-453E-BD13-2955702280B0}" type="presParOf" srcId="{AB48EC0E-D3D6-43CD-9479-16CD220C62E0}" destId="{5B051523-68FB-49F0-94C4-5FD1BB723E93}" srcOrd="0" destOrd="0" presId="urn:microsoft.com/office/officeart/2018/2/layout/IconVerticalSolidList"/>
    <dgm:cxn modelId="{7EDF3933-49BE-48EB-925A-C10FC06E9873}" type="presParOf" srcId="{AB48EC0E-D3D6-43CD-9479-16CD220C62E0}" destId="{3159E097-4838-48CF-B116-2185F0AF94A0}" srcOrd="1" destOrd="0" presId="urn:microsoft.com/office/officeart/2018/2/layout/IconVerticalSolidList"/>
    <dgm:cxn modelId="{751151BD-C2C2-464E-A54E-A51D0FEF7602}" type="presParOf" srcId="{AB48EC0E-D3D6-43CD-9479-16CD220C62E0}" destId="{7DB4E769-7EF1-454F-BF15-D32A1285B8E9}" srcOrd="2" destOrd="0" presId="urn:microsoft.com/office/officeart/2018/2/layout/IconVerticalSolidList"/>
    <dgm:cxn modelId="{8C658E70-2B0D-489D-8B32-D752F4AC3DF6}" type="presParOf" srcId="{AB48EC0E-D3D6-43CD-9479-16CD220C62E0}" destId="{97BDD3EA-F9AA-477A-A9D9-E9A1550E2DC1}" srcOrd="3" destOrd="0" presId="urn:microsoft.com/office/officeart/2018/2/layout/IconVerticalSolidList"/>
    <dgm:cxn modelId="{B11BAC36-8C26-4326-9CEB-530915E3F4F8}" type="presParOf" srcId="{AB48EC0E-D3D6-43CD-9479-16CD220C62E0}" destId="{BFBB3670-C69C-4BEA-ABCA-97176A1534E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39BDF1-CF15-4799-B08C-02F41D9B2B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CC37BD9-5DFE-4ACB-ADAB-0C89555D2CE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Para ocultar dados dos usuários</a:t>
          </a:r>
          <a:endParaRPr lang="en-US" dirty="0"/>
        </a:p>
      </dgm:t>
    </dgm:pt>
    <dgm:pt modelId="{00AF85E1-9425-4DF3-9D4A-3BFD4CE381D8}" type="parTrans" cxnId="{5F071CE1-331B-4880-AA97-BB84B8DDA1A3}">
      <dgm:prSet/>
      <dgm:spPr/>
      <dgm:t>
        <a:bodyPr/>
        <a:lstStyle/>
        <a:p>
          <a:endParaRPr lang="en-US"/>
        </a:p>
      </dgm:t>
    </dgm:pt>
    <dgm:pt modelId="{BFC21A46-D887-4751-9143-FFA503A7EF3F}" type="sibTrans" cxnId="{5F071CE1-331B-4880-AA97-BB84B8DDA1A3}">
      <dgm:prSet/>
      <dgm:spPr/>
      <dgm:t>
        <a:bodyPr/>
        <a:lstStyle/>
        <a:p>
          <a:endParaRPr lang="en-US"/>
        </a:p>
      </dgm:t>
    </dgm:pt>
    <dgm:pt modelId="{79C58C46-2B0A-44E6-84CB-4E370353520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Para ocultar a complexidade dos usuários</a:t>
          </a:r>
          <a:endParaRPr lang="en-US"/>
        </a:p>
      </dgm:t>
    </dgm:pt>
    <dgm:pt modelId="{14FD44F1-AA9B-44C7-8AB3-2791C7D69521}" type="parTrans" cxnId="{6075D4EA-2CD5-4638-8DBD-16E08A7206F4}">
      <dgm:prSet/>
      <dgm:spPr/>
      <dgm:t>
        <a:bodyPr/>
        <a:lstStyle/>
        <a:p>
          <a:endParaRPr lang="en-US"/>
        </a:p>
      </dgm:t>
    </dgm:pt>
    <dgm:pt modelId="{3AB8BBC3-E8EF-406C-A280-408C4FBEB0BA}" type="sibTrans" cxnId="{6075D4EA-2CD5-4638-8DBD-16E08A7206F4}">
      <dgm:prSet/>
      <dgm:spPr/>
      <dgm:t>
        <a:bodyPr/>
        <a:lstStyle/>
        <a:p>
          <a:endParaRPr lang="en-US"/>
        </a:p>
      </dgm:t>
    </dgm:pt>
    <dgm:pt modelId="{4B300028-168D-4430-A0BD-C507C4DFE28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Independência lógica de dados: Pode-se alterar um esquema de VIEW sem afetar os aplicativos</a:t>
          </a:r>
          <a:endParaRPr lang="en-US" dirty="0"/>
        </a:p>
      </dgm:t>
    </dgm:pt>
    <dgm:pt modelId="{289F8957-B1CF-4A74-8E76-954ACAF4A439}" type="parTrans" cxnId="{8C488628-DCF6-417E-8AB3-ACCBC7713AE4}">
      <dgm:prSet/>
      <dgm:spPr/>
      <dgm:t>
        <a:bodyPr/>
        <a:lstStyle/>
        <a:p>
          <a:endParaRPr lang="en-US"/>
        </a:p>
      </dgm:t>
    </dgm:pt>
    <dgm:pt modelId="{202281FC-8179-43DE-9F0A-0FF2F27F7D54}" type="sibTrans" cxnId="{8C488628-DCF6-417E-8AB3-ACCBC7713AE4}">
      <dgm:prSet/>
      <dgm:spPr/>
      <dgm:t>
        <a:bodyPr/>
        <a:lstStyle/>
        <a:p>
          <a:endParaRPr lang="en-US"/>
        </a:p>
      </dgm:t>
    </dgm:pt>
    <dgm:pt modelId="{0FEC9498-471C-43A6-AEF9-52FBD7C8207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Independência de dados físicos: altere as organização de dados sem afetar os aplicativos</a:t>
          </a:r>
          <a:endParaRPr lang="en-US"/>
        </a:p>
      </dgm:t>
    </dgm:pt>
    <dgm:pt modelId="{558EE300-8936-4256-B6A1-61125D7804C1}" type="parTrans" cxnId="{B7972D99-0996-44FA-99D9-292B146A737B}">
      <dgm:prSet/>
      <dgm:spPr/>
      <dgm:t>
        <a:bodyPr/>
        <a:lstStyle/>
        <a:p>
          <a:endParaRPr lang="en-US"/>
        </a:p>
      </dgm:t>
    </dgm:pt>
    <dgm:pt modelId="{BE7D4D5F-EC8B-460C-98A3-3A4D9AF7B4E5}" type="sibTrans" cxnId="{B7972D99-0996-44FA-99D9-292B146A737B}">
      <dgm:prSet/>
      <dgm:spPr/>
      <dgm:t>
        <a:bodyPr/>
        <a:lstStyle/>
        <a:p>
          <a:endParaRPr lang="en-US"/>
        </a:p>
      </dgm:t>
    </dgm:pt>
    <dgm:pt modelId="{7FCE203C-466E-4EE8-9EC4-414072F7B2A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Para fornecer uma interface uniforme para diferentes implementações ou fontes</a:t>
          </a:r>
          <a:endParaRPr lang="en-US"/>
        </a:p>
      </dgm:t>
    </dgm:pt>
    <dgm:pt modelId="{89760683-DFEB-42BE-980D-D5135D459DAB}" type="parTrans" cxnId="{2F9BB158-7868-4558-9551-FA73C550F06A}">
      <dgm:prSet/>
      <dgm:spPr/>
      <dgm:t>
        <a:bodyPr/>
        <a:lstStyle/>
        <a:p>
          <a:endParaRPr lang="en-US"/>
        </a:p>
      </dgm:t>
    </dgm:pt>
    <dgm:pt modelId="{35BAA6FA-20D7-4500-99C0-DAEB59C478A3}" type="sibTrans" cxnId="{2F9BB158-7868-4558-9551-FA73C550F06A}">
      <dgm:prSet/>
      <dgm:spPr/>
      <dgm:t>
        <a:bodyPr/>
        <a:lstStyle/>
        <a:p>
          <a:endParaRPr lang="en-US"/>
        </a:p>
      </dgm:t>
    </dgm:pt>
    <dgm:pt modelId="{61982AB4-AEF1-4A85-A50C-2A2565E36BBE}" type="pres">
      <dgm:prSet presAssocID="{2139BDF1-CF15-4799-B08C-02F41D9B2B72}" presName="root" presStyleCnt="0">
        <dgm:presLayoutVars>
          <dgm:dir/>
          <dgm:resizeHandles val="exact"/>
        </dgm:presLayoutVars>
      </dgm:prSet>
      <dgm:spPr/>
    </dgm:pt>
    <dgm:pt modelId="{41B12D37-8AC7-48FA-8F46-3F704F67E5E6}" type="pres">
      <dgm:prSet presAssocID="{ECC37BD9-5DFE-4ACB-ADAB-0C89555D2CEA}" presName="compNode" presStyleCnt="0"/>
      <dgm:spPr/>
    </dgm:pt>
    <dgm:pt modelId="{7A9EB3D5-1882-4013-9AAE-3FC35F0485FF}" type="pres">
      <dgm:prSet presAssocID="{ECC37BD9-5DFE-4ACB-ADAB-0C89555D2CEA}" presName="bgRect" presStyleLbl="bgShp" presStyleIdx="0" presStyleCnt="5"/>
      <dgm:spPr/>
    </dgm:pt>
    <dgm:pt modelId="{F280A142-B03E-4A62-BCFF-1AEAE678143C}" type="pres">
      <dgm:prSet presAssocID="{ECC37BD9-5DFE-4ACB-ADAB-0C89555D2C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2BF2BCD5-2181-46D5-AE53-30470DCAF890}" type="pres">
      <dgm:prSet presAssocID="{ECC37BD9-5DFE-4ACB-ADAB-0C89555D2CEA}" presName="spaceRect" presStyleCnt="0"/>
      <dgm:spPr/>
    </dgm:pt>
    <dgm:pt modelId="{C5714975-A8F0-45DA-ABBA-620605BA4BF0}" type="pres">
      <dgm:prSet presAssocID="{ECC37BD9-5DFE-4ACB-ADAB-0C89555D2CEA}" presName="parTx" presStyleLbl="revTx" presStyleIdx="0" presStyleCnt="5">
        <dgm:presLayoutVars>
          <dgm:chMax val="0"/>
          <dgm:chPref val="0"/>
        </dgm:presLayoutVars>
      </dgm:prSet>
      <dgm:spPr/>
    </dgm:pt>
    <dgm:pt modelId="{924CCBE1-A013-439C-9CAD-275E503B1DAA}" type="pres">
      <dgm:prSet presAssocID="{BFC21A46-D887-4751-9143-FFA503A7EF3F}" presName="sibTrans" presStyleCnt="0"/>
      <dgm:spPr/>
    </dgm:pt>
    <dgm:pt modelId="{DD4C5E2D-C0BF-4F30-8BAC-6E17A977A5BD}" type="pres">
      <dgm:prSet presAssocID="{79C58C46-2B0A-44E6-84CB-4E3703535205}" presName="compNode" presStyleCnt="0"/>
      <dgm:spPr/>
    </dgm:pt>
    <dgm:pt modelId="{E3D509EA-62E4-4F14-A09D-C135404C8E4E}" type="pres">
      <dgm:prSet presAssocID="{79C58C46-2B0A-44E6-84CB-4E3703535205}" presName="bgRect" presStyleLbl="bgShp" presStyleIdx="1" presStyleCnt="5"/>
      <dgm:spPr/>
    </dgm:pt>
    <dgm:pt modelId="{E8907AA6-12AB-45B3-B2CE-9F13F3CC0D43}" type="pres">
      <dgm:prSet presAssocID="{79C58C46-2B0A-44E6-84CB-4E37035352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40276FF3-8C86-4FD3-BA73-137650D9D880}" type="pres">
      <dgm:prSet presAssocID="{79C58C46-2B0A-44E6-84CB-4E3703535205}" presName="spaceRect" presStyleCnt="0"/>
      <dgm:spPr/>
    </dgm:pt>
    <dgm:pt modelId="{899E71C2-02D4-4169-9EAC-262D7D2C4C7B}" type="pres">
      <dgm:prSet presAssocID="{79C58C46-2B0A-44E6-84CB-4E3703535205}" presName="parTx" presStyleLbl="revTx" presStyleIdx="1" presStyleCnt="5">
        <dgm:presLayoutVars>
          <dgm:chMax val="0"/>
          <dgm:chPref val="0"/>
        </dgm:presLayoutVars>
      </dgm:prSet>
      <dgm:spPr/>
    </dgm:pt>
    <dgm:pt modelId="{FFFB2928-A797-4172-AADC-C5093E9C06CC}" type="pres">
      <dgm:prSet presAssocID="{3AB8BBC3-E8EF-406C-A280-408C4FBEB0BA}" presName="sibTrans" presStyleCnt="0"/>
      <dgm:spPr/>
    </dgm:pt>
    <dgm:pt modelId="{C321B9E2-3777-4A42-AA2B-3E3855A22359}" type="pres">
      <dgm:prSet presAssocID="{4B300028-168D-4430-A0BD-C507C4DFE288}" presName="compNode" presStyleCnt="0"/>
      <dgm:spPr/>
    </dgm:pt>
    <dgm:pt modelId="{83FE1007-42A8-41B6-B21A-67933A4C65ED}" type="pres">
      <dgm:prSet presAssocID="{4B300028-168D-4430-A0BD-C507C4DFE288}" presName="bgRect" presStyleLbl="bgShp" presStyleIdx="2" presStyleCnt="5"/>
      <dgm:spPr/>
    </dgm:pt>
    <dgm:pt modelId="{D60B9BA9-0E69-4D97-AE1C-D4754E46FBF9}" type="pres">
      <dgm:prSet presAssocID="{4B300028-168D-4430-A0BD-C507C4DFE2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E15D5580-A781-4AC7-A836-B5591767156A}" type="pres">
      <dgm:prSet presAssocID="{4B300028-168D-4430-A0BD-C507C4DFE288}" presName="spaceRect" presStyleCnt="0"/>
      <dgm:spPr/>
    </dgm:pt>
    <dgm:pt modelId="{22C7BD64-B0F7-4FFB-B6B4-46C5DF7DD883}" type="pres">
      <dgm:prSet presAssocID="{4B300028-168D-4430-A0BD-C507C4DFE288}" presName="parTx" presStyleLbl="revTx" presStyleIdx="2" presStyleCnt="5">
        <dgm:presLayoutVars>
          <dgm:chMax val="0"/>
          <dgm:chPref val="0"/>
        </dgm:presLayoutVars>
      </dgm:prSet>
      <dgm:spPr/>
    </dgm:pt>
    <dgm:pt modelId="{1DF0C2EA-1715-40EC-BF4C-A7D4595518D3}" type="pres">
      <dgm:prSet presAssocID="{202281FC-8179-43DE-9F0A-0FF2F27F7D54}" presName="sibTrans" presStyleCnt="0"/>
      <dgm:spPr/>
    </dgm:pt>
    <dgm:pt modelId="{6AA8B8F2-1A93-4B2F-9A3A-80C13701D24A}" type="pres">
      <dgm:prSet presAssocID="{0FEC9498-471C-43A6-AEF9-52FBD7C8207E}" presName="compNode" presStyleCnt="0"/>
      <dgm:spPr/>
    </dgm:pt>
    <dgm:pt modelId="{2624F99B-EA6F-469A-8AED-DA7CA8CAE879}" type="pres">
      <dgm:prSet presAssocID="{0FEC9498-471C-43A6-AEF9-52FBD7C8207E}" presName="bgRect" presStyleLbl="bgShp" presStyleIdx="3" presStyleCnt="5"/>
      <dgm:spPr/>
    </dgm:pt>
    <dgm:pt modelId="{1C398BE5-4F1C-45C1-A996-46D2F1771C6A}" type="pres">
      <dgm:prSet presAssocID="{0FEC9498-471C-43A6-AEF9-52FBD7C820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9F7E5905-128A-4637-A480-778D14B732FA}" type="pres">
      <dgm:prSet presAssocID="{0FEC9498-471C-43A6-AEF9-52FBD7C8207E}" presName="spaceRect" presStyleCnt="0"/>
      <dgm:spPr/>
    </dgm:pt>
    <dgm:pt modelId="{FA00A782-4E62-47F5-A74E-005E04B43B74}" type="pres">
      <dgm:prSet presAssocID="{0FEC9498-471C-43A6-AEF9-52FBD7C8207E}" presName="parTx" presStyleLbl="revTx" presStyleIdx="3" presStyleCnt="5">
        <dgm:presLayoutVars>
          <dgm:chMax val="0"/>
          <dgm:chPref val="0"/>
        </dgm:presLayoutVars>
      </dgm:prSet>
      <dgm:spPr/>
    </dgm:pt>
    <dgm:pt modelId="{ADAA2031-6599-4847-A4EF-5CD555BB324D}" type="pres">
      <dgm:prSet presAssocID="{BE7D4D5F-EC8B-460C-98A3-3A4D9AF7B4E5}" presName="sibTrans" presStyleCnt="0"/>
      <dgm:spPr/>
    </dgm:pt>
    <dgm:pt modelId="{3A587C6E-02CD-491B-90D4-AD3F7F70A125}" type="pres">
      <dgm:prSet presAssocID="{7FCE203C-466E-4EE8-9EC4-414072F7B2AE}" presName="compNode" presStyleCnt="0"/>
      <dgm:spPr/>
    </dgm:pt>
    <dgm:pt modelId="{2CE4EBDE-C902-41EC-AA5D-5C342EF6F61E}" type="pres">
      <dgm:prSet presAssocID="{7FCE203C-466E-4EE8-9EC4-414072F7B2AE}" presName="bgRect" presStyleLbl="bgShp" presStyleIdx="4" presStyleCnt="5"/>
      <dgm:spPr/>
    </dgm:pt>
    <dgm:pt modelId="{CBC3D1F7-17B0-4B2C-9BD3-BC0B9FBB10EF}" type="pres">
      <dgm:prSet presAssocID="{7FCE203C-466E-4EE8-9EC4-414072F7B2A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F87EB32C-C935-44EB-96AE-DF53DA5B1B7D}" type="pres">
      <dgm:prSet presAssocID="{7FCE203C-466E-4EE8-9EC4-414072F7B2AE}" presName="spaceRect" presStyleCnt="0"/>
      <dgm:spPr/>
    </dgm:pt>
    <dgm:pt modelId="{49E5A26E-2E64-4DF8-9A3A-A231E318EB6C}" type="pres">
      <dgm:prSet presAssocID="{7FCE203C-466E-4EE8-9EC4-414072F7B2A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F59760D-D3F2-41BE-A68E-46C4DCDCB495}" type="presOf" srcId="{ECC37BD9-5DFE-4ACB-ADAB-0C89555D2CEA}" destId="{C5714975-A8F0-45DA-ABBA-620605BA4BF0}" srcOrd="0" destOrd="0" presId="urn:microsoft.com/office/officeart/2018/2/layout/IconVerticalSolidList"/>
    <dgm:cxn modelId="{8C488628-DCF6-417E-8AB3-ACCBC7713AE4}" srcId="{2139BDF1-CF15-4799-B08C-02F41D9B2B72}" destId="{4B300028-168D-4430-A0BD-C507C4DFE288}" srcOrd="2" destOrd="0" parTransId="{289F8957-B1CF-4A74-8E76-954ACAF4A439}" sibTransId="{202281FC-8179-43DE-9F0A-0FF2F27F7D54}"/>
    <dgm:cxn modelId="{49365E47-08B3-45C8-A3BA-1EEEF3EA886C}" type="presOf" srcId="{7FCE203C-466E-4EE8-9EC4-414072F7B2AE}" destId="{49E5A26E-2E64-4DF8-9A3A-A231E318EB6C}" srcOrd="0" destOrd="0" presId="urn:microsoft.com/office/officeart/2018/2/layout/IconVerticalSolidList"/>
    <dgm:cxn modelId="{B4739A6D-7D69-4167-A150-C91FFC1A21DD}" type="presOf" srcId="{4B300028-168D-4430-A0BD-C507C4DFE288}" destId="{22C7BD64-B0F7-4FFB-B6B4-46C5DF7DD883}" srcOrd="0" destOrd="0" presId="urn:microsoft.com/office/officeart/2018/2/layout/IconVerticalSolidList"/>
    <dgm:cxn modelId="{B650386F-2C50-45B3-883F-B06CC46D8FAE}" type="presOf" srcId="{2139BDF1-CF15-4799-B08C-02F41D9B2B72}" destId="{61982AB4-AEF1-4A85-A50C-2A2565E36BBE}" srcOrd="0" destOrd="0" presId="urn:microsoft.com/office/officeart/2018/2/layout/IconVerticalSolidList"/>
    <dgm:cxn modelId="{2F9BB158-7868-4558-9551-FA73C550F06A}" srcId="{2139BDF1-CF15-4799-B08C-02F41D9B2B72}" destId="{7FCE203C-466E-4EE8-9EC4-414072F7B2AE}" srcOrd="4" destOrd="0" parTransId="{89760683-DFEB-42BE-980D-D5135D459DAB}" sibTransId="{35BAA6FA-20D7-4500-99C0-DAEB59C478A3}"/>
    <dgm:cxn modelId="{8729CF80-8F95-4692-9C71-7B551287BF71}" type="presOf" srcId="{79C58C46-2B0A-44E6-84CB-4E3703535205}" destId="{899E71C2-02D4-4169-9EAC-262D7D2C4C7B}" srcOrd="0" destOrd="0" presId="urn:microsoft.com/office/officeart/2018/2/layout/IconVerticalSolidList"/>
    <dgm:cxn modelId="{B7972D99-0996-44FA-99D9-292B146A737B}" srcId="{2139BDF1-CF15-4799-B08C-02F41D9B2B72}" destId="{0FEC9498-471C-43A6-AEF9-52FBD7C8207E}" srcOrd="3" destOrd="0" parTransId="{558EE300-8936-4256-B6A1-61125D7804C1}" sibTransId="{BE7D4D5F-EC8B-460C-98A3-3A4D9AF7B4E5}"/>
    <dgm:cxn modelId="{5F071CE1-331B-4880-AA97-BB84B8DDA1A3}" srcId="{2139BDF1-CF15-4799-B08C-02F41D9B2B72}" destId="{ECC37BD9-5DFE-4ACB-ADAB-0C89555D2CEA}" srcOrd="0" destOrd="0" parTransId="{00AF85E1-9425-4DF3-9D4A-3BFD4CE381D8}" sibTransId="{BFC21A46-D887-4751-9143-FFA503A7EF3F}"/>
    <dgm:cxn modelId="{6075D4EA-2CD5-4638-8DBD-16E08A7206F4}" srcId="{2139BDF1-CF15-4799-B08C-02F41D9B2B72}" destId="{79C58C46-2B0A-44E6-84CB-4E3703535205}" srcOrd="1" destOrd="0" parTransId="{14FD44F1-AA9B-44C7-8AB3-2791C7D69521}" sibTransId="{3AB8BBC3-E8EF-406C-A280-408C4FBEB0BA}"/>
    <dgm:cxn modelId="{E61453F2-A2D3-4372-B57C-22E8AC5977C9}" type="presOf" srcId="{0FEC9498-471C-43A6-AEF9-52FBD7C8207E}" destId="{FA00A782-4E62-47F5-A74E-005E04B43B74}" srcOrd="0" destOrd="0" presId="urn:microsoft.com/office/officeart/2018/2/layout/IconVerticalSolidList"/>
    <dgm:cxn modelId="{CF149721-9C3E-469D-AE92-C56B6017C631}" type="presParOf" srcId="{61982AB4-AEF1-4A85-A50C-2A2565E36BBE}" destId="{41B12D37-8AC7-48FA-8F46-3F704F67E5E6}" srcOrd="0" destOrd="0" presId="urn:microsoft.com/office/officeart/2018/2/layout/IconVerticalSolidList"/>
    <dgm:cxn modelId="{2F084F50-4E46-4A13-B503-AADD0E353A06}" type="presParOf" srcId="{41B12D37-8AC7-48FA-8F46-3F704F67E5E6}" destId="{7A9EB3D5-1882-4013-9AAE-3FC35F0485FF}" srcOrd="0" destOrd="0" presId="urn:microsoft.com/office/officeart/2018/2/layout/IconVerticalSolidList"/>
    <dgm:cxn modelId="{688BC1B7-B603-4DF8-B4F0-ACE041B18843}" type="presParOf" srcId="{41B12D37-8AC7-48FA-8F46-3F704F67E5E6}" destId="{F280A142-B03E-4A62-BCFF-1AEAE678143C}" srcOrd="1" destOrd="0" presId="urn:microsoft.com/office/officeart/2018/2/layout/IconVerticalSolidList"/>
    <dgm:cxn modelId="{C06DE5CB-51AE-4935-A4C4-47D450D37948}" type="presParOf" srcId="{41B12D37-8AC7-48FA-8F46-3F704F67E5E6}" destId="{2BF2BCD5-2181-46D5-AE53-30470DCAF890}" srcOrd="2" destOrd="0" presId="urn:microsoft.com/office/officeart/2018/2/layout/IconVerticalSolidList"/>
    <dgm:cxn modelId="{3B820192-6BED-4CAD-AB8A-45ACE81D414A}" type="presParOf" srcId="{41B12D37-8AC7-48FA-8F46-3F704F67E5E6}" destId="{C5714975-A8F0-45DA-ABBA-620605BA4BF0}" srcOrd="3" destOrd="0" presId="urn:microsoft.com/office/officeart/2018/2/layout/IconVerticalSolidList"/>
    <dgm:cxn modelId="{E434AC16-455A-4655-BCC5-54CDC65C4CE6}" type="presParOf" srcId="{61982AB4-AEF1-4A85-A50C-2A2565E36BBE}" destId="{924CCBE1-A013-439C-9CAD-275E503B1DAA}" srcOrd="1" destOrd="0" presId="urn:microsoft.com/office/officeart/2018/2/layout/IconVerticalSolidList"/>
    <dgm:cxn modelId="{7B4BE9DE-8BDF-422A-8AB9-C54E81983C03}" type="presParOf" srcId="{61982AB4-AEF1-4A85-A50C-2A2565E36BBE}" destId="{DD4C5E2D-C0BF-4F30-8BAC-6E17A977A5BD}" srcOrd="2" destOrd="0" presId="urn:microsoft.com/office/officeart/2018/2/layout/IconVerticalSolidList"/>
    <dgm:cxn modelId="{961DE250-00BA-4A83-B038-7F42525934A7}" type="presParOf" srcId="{DD4C5E2D-C0BF-4F30-8BAC-6E17A977A5BD}" destId="{E3D509EA-62E4-4F14-A09D-C135404C8E4E}" srcOrd="0" destOrd="0" presId="urn:microsoft.com/office/officeart/2018/2/layout/IconVerticalSolidList"/>
    <dgm:cxn modelId="{15F81244-C75B-4302-8A8B-E79F398E0FF6}" type="presParOf" srcId="{DD4C5E2D-C0BF-4F30-8BAC-6E17A977A5BD}" destId="{E8907AA6-12AB-45B3-B2CE-9F13F3CC0D43}" srcOrd="1" destOrd="0" presId="urn:microsoft.com/office/officeart/2018/2/layout/IconVerticalSolidList"/>
    <dgm:cxn modelId="{A5818BF6-ABEA-4B05-BA96-3DDC2AD9629E}" type="presParOf" srcId="{DD4C5E2D-C0BF-4F30-8BAC-6E17A977A5BD}" destId="{40276FF3-8C86-4FD3-BA73-137650D9D880}" srcOrd="2" destOrd="0" presId="urn:microsoft.com/office/officeart/2018/2/layout/IconVerticalSolidList"/>
    <dgm:cxn modelId="{E0FEAF84-55FB-4AB5-A22E-284051A18F7B}" type="presParOf" srcId="{DD4C5E2D-C0BF-4F30-8BAC-6E17A977A5BD}" destId="{899E71C2-02D4-4169-9EAC-262D7D2C4C7B}" srcOrd="3" destOrd="0" presId="urn:microsoft.com/office/officeart/2018/2/layout/IconVerticalSolidList"/>
    <dgm:cxn modelId="{8E2ADE1A-5439-4A72-B270-3947AA70F444}" type="presParOf" srcId="{61982AB4-AEF1-4A85-A50C-2A2565E36BBE}" destId="{FFFB2928-A797-4172-AADC-C5093E9C06CC}" srcOrd="3" destOrd="0" presId="urn:microsoft.com/office/officeart/2018/2/layout/IconVerticalSolidList"/>
    <dgm:cxn modelId="{8AE21F4F-E1F6-459E-B807-CC27B8401E64}" type="presParOf" srcId="{61982AB4-AEF1-4A85-A50C-2A2565E36BBE}" destId="{C321B9E2-3777-4A42-AA2B-3E3855A22359}" srcOrd="4" destOrd="0" presId="urn:microsoft.com/office/officeart/2018/2/layout/IconVerticalSolidList"/>
    <dgm:cxn modelId="{741F2D78-4195-4347-8656-12C37387B02B}" type="presParOf" srcId="{C321B9E2-3777-4A42-AA2B-3E3855A22359}" destId="{83FE1007-42A8-41B6-B21A-67933A4C65ED}" srcOrd="0" destOrd="0" presId="urn:microsoft.com/office/officeart/2018/2/layout/IconVerticalSolidList"/>
    <dgm:cxn modelId="{D2DD61FD-4903-4322-974E-A9ECBCA14A65}" type="presParOf" srcId="{C321B9E2-3777-4A42-AA2B-3E3855A22359}" destId="{D60B9BA9-0E69-4D97-AE1C-D4754E46FBF9}" srcOrd="1" destOrd="0" presId="urn:microsoft.com/office/officeart/2018/2/layout/IconVerticalSolidList"/>
    <dgm:cxn modelId="{9B99ABB6-980C-49CC-BBD3-1FFB20AC25B0}" type="presParOf" srcId="{C321B9E2-3777-4A42-AA2B-3E3855A22359}" destId="{E15D5580-A781-4AC7-A836-B5591767156A}" srcOrd="2" destOrd="0" presId="urn:microsoft.com/office/officeart/2018/2/layout/IconVerticalSolidList"/>
    <dgm:cxn modelId="{28BA7933-7F01-48AA-A633-D3D6C7CB8B8B}" type="presParOf" srcId="{C321B9E2-3777-4A42-AA2B-3E3855A22359}" destId="{22C7BD64-B0F7-4FFB-B6B4-46C5DF7DD883}" srcOrd="3" destOrd="0" presId="urn:microsoft.com/office/officeart/2018/2/layout/IconVerticalSolidList"/>
    <dgm:cxn modelId="{A3839AFC-7D4E-4F18-AD21-25AB3D39DD7A}" type="presParOf" srcId="{61982AB4-AEF1-4A85-A50C-2A2565E36BBE}" destId="{1DF0C2EA-1715-40EC-BF4C-A7D4595518D3}" srcOrd="5" destOrd="0" presId="urn:microsoft.com/office/officeart/2018/2/layout/IconVerticalSolidList"/>
    <dgm:cxn modelId="{6AECCBE0-ABD6-4346-8BCF-0D32723364B9}" type="presParOf" srcId="{61982AB4-AEF1-4A85-A50C-2A2565E36BBE}" destId="{6AA8B8F2-1A93-4B2F-9A3A-80C13701D24A}" srcOrd="6" destOrd="0" presId="urn:microsoft.com/office/officeart/2018/2/layout/IconVerticalSolidList"/>
    <dgm:cxn modelId="{42F8C02C-90A7-4C31-AEB9-24C9D12B1186}" type="presParOf" srcId="{6AA8B8F2-1A93-4B2F-9A3A-80C13701D24A}" destId="{2624F99B-EA6F-469A-8AED-DA7CA8CAE879}" srcOrd="0" destOrd="0" presId="urn:microsoft.com/office/officeart/2018/2/layout/IconVerticalSolidList"/>
    <dgm:cxn modelId="{8518E284-11FE-4B1B-BA7E-CAAE02E1F4E8}" type="presParOf" srcId="{6AA8B8F2-1A93-4B2F-9A3A-80C13701D24A}" destId="{1C398BE5-4F1C-45C1-A996-46D2F1771C6A}" srcOrd="1" destOrd="0" presId="urn:microsoft.com/office/officeart/2018/2/layout/IconVerticalSolidList"/>
    <dgm:cxn modelId="{F36FCDFE-E844-4347-AFD6-B38A4C98DD4E}" type="presParOf" srcId="{6AA8B8F2-1A93-4B2F-9A3A-80C13701D24A}" destId="{9F7E5905-128A-4637-A480-778D14B732FA}" srcOrd="2" destOrd="0" presId="urn:microsoft.com/office/officeart/2018/2/layout/IconVerticalSolidList"/>
    <dgm:cxn modelId="{62B26116-087D-4DEB-81B4-DAAEE8D8E867}" type="presParOf" srcId="{6AA8B8F2-1A93-4B2F-9A3A-80C13701D24A}" destId="{FA00A782-4E62-47F5-A74E-005E04B43B74}" srcOrd="3" destOrd="0" presId="urn:microsoft.com/office/officeart/2018/2/layout/IconVerticalSolidList"/>
    <dgm:cxn modelId="{5642B325-12CC-4ED7-87B7-37908BE235A9}" type="presParOf" srcId="{61982AB4-AEF1-4A85-A50C-2A2565E36BBE}" destId="{ADAA2031-6599-4847-A4EF-5CD555BB324D}" srcOrd="7" destOrd="0" presId="urn:microsoft.com/office/officeart/2018/2/layout/IconVerticalSolidList"/>
    <dgm:cxn modelId="{1B782A70-18DC-4708-8B33-9B640C8EE767}" type="presParOf" srcId="{61982AB4-AEF1-4A85-A50C-2A2565E36BBE}" destId="{3A587C6E-02CD-491B-90D4-AD3F7F70A125}" srcOrd="8" destOrd="0" presId="urn:microsoft.com/office/officeart/2018/2/layout/IconVerticalSolidList"/>
    <dgm:cxn modelId="{ADC0261A-00D0-4C71-A065-E3858787A8E8}" type="presParOf" srcId="{3A587C6E-02CD-491B-90D4-AD3F7F70A125}" destId="{2CE4EBDE-C902-41EC-AA5D-5C342EF6F61E}" srcOrd="0" destOrd="0" presId="urn:microsoft.com/office/officeart/2018/2/layout/IconVerticalSolidList"/>
    <dgm:cxn modelId="{901EC26E-B38C-467B-A7ED-326F7A736FFF}" type="presParOf" srcId="{3A587C6E-02CD-491B-90D4-AD3F7F70A125}" destId="{CBC3D1F7-17B0-4B2C-9BD3-BC0B9FBB10EF}" srcOrd="1" destOrd="0" presId="urn:microsoft.com/office/officeart/2018/2/layout/IconVerticalSolidList"/>
    <dgm:cxn modelId="{45AE5B6D-A27D-4139-8AA8-422E3454F2D7}" type="presParOf" srcId="{3A587C6E-02CD-491B-90D4-AD3F7F70A125}" destId="{F87EB32C-C935-44EB-96AE-DF53DA5B1B7D}" srcOrd="2" destOrd="0" presId="urn:microsoft.com/office/officeart/2018/2/layout/IconVerticalSolidList"/>
    <dgm:cxn modelId="{54B662C1-2DD4-4B18-9EF5-58DE5BB0244B}" type="presParOf" srcId="{3A587C6E-02CD-491B-90D4-AD3F7F70A125}" destId="{49E5A26E-2E64-4DF8-9A3A-A231E318EB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E3270-6032-44E8-BABB-BB894842661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D645F-91F6-4993-B73F-A0AA4287608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94E9F-BA25-4946-80C5-8DC155B49815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Nome das colunas devem ser exclusivos (utilize alias)</a:t>
          </a:r>
          <a:endParaRPr lang="en-US" sz="2500" kern="1200"/>
        </a:p>
      </dsp:txBody>
      <dsp:txXfrm>
        <a:off x="1435590" y="531"/>
        <a:ext cx="4732020" cy="1242935"/>
      </dsp:txXfrm>
    </dsp:sp>
    <dsp:sp modelId="{55A41330-7931-4E7D-AC24-5C0C1E1B801A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Select</a:t>
          </a:r>
          <a:r>
            <a:rPr lang="pt-BR" sz="1800" kern="1200" dirty="0"/>
            <a:t> </a:t>
          </a:r>
          <a:r>
            <a:rPr lang="pt-BR" sz="1800" kern="1200" dirty="0" err="1"/>
            <a:t>e.nome</a:t>
          </a:r>
          <a:r>
            <a:rPr lang="pt-BR" sz="1800" kern="1200" dirty="0"/>
            <a:t> </a:t>
          </a:r>
          <a:r>
            <a:rPr lang="pt-BR" sz="1800" kern="1200" dirty="0">
              <a:solidFill>
                <a:srgbClr val="C00000"/>
              </a:solidFill>
            </a:rPr>
            <a:t>AS EMPREGADO</a:t>
          </a:r>
          <a:r>
            <a:rPr lang="pt-BR" sz="1800" kern="1200" dirty="0"/>
            <a:t>, </a:t>
          </a:r>
          <a:r>
            <a:rPr lang="pt-BR" sz="1800" kern="1200" dirty="0" err="1"/>
            <a:t>d.nome</a:t>
          </a:r>
          <a:r>
            <a:rPr lang="pt-BR" sz="1800" kern="1200" dirty="0"/>
            <a:t> </a:t>
          </a:r>
          <a:r>
            <a:rPr lang="pt-BR" sz="1800" kern="1200" dirty="0">
              <a:solidFill>
                <a:srgbClr val="C00000"/>
              </a:solidFill>
            </a:rPr>
            <a:t>AS DEPENDENTE</a:t>
          </a:r>
          <a:r>
            <a:rPr lang="pt-BR" sz="1800" kern="1200" dirty="0"/>
            <a:t> </a:t>
          </a:r>
          <a:r>
            <a:rPr lang="pt-BR" sz="1800" kern="1200" dirty="0" err="1"/>
            <a:t>from</a:t>
          </a:r>
          <a:r>
            <a:rPr lang="pt-BR" sz="1800" kern="1200" dirty="0"/>
            <a:t> ...</a:t>
          </a:r>
          <a:endParaRPr lang="en-US" sz="1800" kern="1200" dirty="0"/>
        </a:p>
      </dsp:txBody>
      <dsp:txXfrm>
        <a:off x="6167610" y="531"/>
        <a:ext cx="4347989" cy="1242935"/>
      </dsp:txXfrm>
    </dsp:sp>
    <dsp:sp modelId="{10E15E8A-F5DE-4E10-B5D5-97918D1E876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A255C-4125-4D06-B164-B4760E6A052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19BDB-D541-4CEF-B676-5C2D01990F1F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Ao usar funções agregadas, usar alias</a:t>
          </a:r>
          <a:endParaRPr lang="en-US" sz="2500" kern="1200"/>
        </a:p>
      </dsp:txBody>
      <dsp:txXfrm>
        <a:off x="1435590" y="1554201"/>
        <a:ext cx="4732020" cy="1242935"/>
      </dsp:txXfrm>
    </dsp:sp>
    <dsp:sp modelId="{DA174F25-041D-4461-A00B-8FDB9C6486A3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 </a:t>
          </a:r>
          <a:r>
            <a:rPr lang="en-US" sz="1800" kern="1200" dirty="0" err="1"/>
            <a:t>nome</a:t>
          </a:r>
          <a:r>
            <a:rPr lang="en-US" sz="1800" kern="1200" dirty="0"/>
            <a:t>, count(*) </a:t>
          </a:r>
          <a:r>
            <a:rPr lang="en-US" sz="1800" kern="1200" dirty="0">
              <a:solidFill>
                <a:srgbClr val="C00000"/>
              </a:solidFill>
            </a:rPr>
            <a:t>AS QUANTIDADE </a:t>
          </a:r>
          <a:r>
            <a:rPr lang="en-US" sz="1800" kern="1200" dirty="0"/>
            <a:t>From …</a:t>
          </a:r>
        </a:p>
      </dsp:txBody>
      <dsp:txXfrm>
        <a:off x="6167610" y="1554201"/>
        <a:ext cx="4347989" cy="1242935"/>
      </dsp:txXfrm>
    </dsp:sp>
    <dsp:sp modelId="{5B051523-68FB-49F0-94C4-5FD1BB723E9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9E097-4838-48CF-B116-2185F0AF94A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DD3EA-F9AA-477A-A9D9-E9A1550E2DC1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Não use funções, como </a:t>
          </a:r>
          <a:r>
            <a:rPr lang="pt-BR" sz="2500" kern="1200" dirty="0" err="1"/>
            <a:t>order</a:t>
          </a:r>
          <a:r>
            <a:rPr lang="pt-BR" sz="2500" kern="1200" dirty="0"/>
            <a:t> </a:t>
          </a:r>
          <a:r>
            <a:rPr lang="pt-BR" sz="2500" kern="1200" dirty="0" err="1"/>
            <a:t>by</a:t>
          </a:r>
          <a:endParaRPr lang="en-US" sz="2500" kern="1200" dirty="0"/>
        </a:p>
      </dsp:txBody>
      <dsp:txXfrm>
        <a:off x="1435590" y="3107870"/>
        <a:ext cx="4732020" cy="1242935"/>
      </dsp:txXfrm>
    </dsp:sp>
    <dsp:sp modelId="{BFBB3670-C69C-4BEA-ABCA-97176A1534E0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 </a:t>
          </a:r>
          <a:r>
            <a:rPr lang="en-US" sz="1800" kern="1200" dirty="0" err="1"/>
            <a:t>nome</a:t>
          </a:r>
          <a:r>
            <a:rPr lang="en-US" sz="1800" kern="1200" dirty="0"/>
            <a:t>, </a:t>
          </a:r>
          <a:r>
            <a:rPr lang="en-US" sz="1800" kern="1200" dirty="0" err="1"/>
            <a:t>idade</a:t>
          </a:r>
          <a:r>
            <a:rPr lang="en-US" sz="1800" kern="1200" dirty="0"/>
            <a:t> from medicos  </a:t>
          </a:r>
          <a:r>
            <a:rPr lang="en-US" sz="1800" strike="dblStrike" kern="1200" baseline="0" dirty="0">
              <a:solidFill>
                <a:srgbClr val="C00000"/>
              </a:solidFill>
            </a:rPr>
            <a:t>order by…</a:t>
          </a:r>
        </a:p>
      </dsp:txBody>
      <dsp:txXfrm>
        <a:off x="6167610" y="3107870"/>
        <a:ext cx="434798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EB3D5-1882-4013-9AAE-3FC35F0485FF}">
      <dsp:nvSpPr>
        <dsp:cNvPr id="0" name=""/>
        <dsp:cNvSpPr/>
      </dsp:nvSpPr>
      <dsp:spPr>
        <a:xfrm>
          <a:off x="0" y="4418"/>
          <a:ext cx="6248400" cy="9412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0A142-B03E-4A62-BCFF-1AEAE678143C}">
      <dsp:nvSpPr>
        <dsp:cNvPr id="0" name=""/>
        <dsp:cNvSpPr/>
      </dsp:nvSpPr>
      <dsp:spPr>
        <a:xfrm>
          <a:off x="284724" y="216197"/>
          <a:ext cx="517680" cy="517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14975-A8F0-45DA-ABBA-620605BA4BF0}">
      <dsp:nvSpPr>
        <dsp:cNvPr id="0" name=""/>
        <dsp:cNvSpPr/>
      </dsp:nvSpPr>
      <dsp:spPr>
        <a:xfrm>
          <a:off x="1087129" y="4418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Para ocultar dados dos usuários</a:t>
          </a:r>
          <a:endParaRPr lang="en-US" sz="1900" kern="1200" dirty="0"/>
        </a:p>
      </dsp:txBody>
      <dsp:txXfrm>
        <a:off x="1087129" y="4418"/>
        <a:ext cx="5161270" cy="941237"/>
      </dsp:txXfrm>
    </dsp:sp>
    <dsp:sp modelId="{E3D509EA-62E4-4F14-A09D-C135404C8E4E}">
      <dsp:nvSpPr>
        <dsp:cNvPr id="0" name=""/>
        <dsp:cNvSpPr/>
      </dsp:nvSpPr>
      <dsp:spPr>
        <a:xfrm>
          <a:off x="0" y="1180965"/>
          <a:ext cx="6248400" cy="9412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07AA6-12AB-45B3-B2CE-9F13F3CC0D43}">
      <dsp:nvSpPr>
        <dsp:cNvPr id="0" name=""/>
        <dsp:cNvSpPr/>
      </dsp:nvSpPr>
      <dsp:spPr>
        <a:xfrm>
          <a:off x="284724" y="1392744"/>
          <a:ext cx="517680" cy="517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E71C2-02D4-4169-9EAC-262D7D2C4C7B}">
      <dsp:nvSpPr>
        <dsp:cNvPr id="0" name=""/>
        <dsp:cNvSpPr/>
      </dsp:nvSpPr>
      <dsp:spPr>
        <a:xfrm>
          <a:off x="1087129" y="1180965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Para ocultar a complexidade dos usuários</a:t>
          </a:r>
          <a:endParaRPr lang="en-US" sz="1900" kern="1200"/>
        </a:p>
      </dsp:txBody>
      <dsp:txXfrm>
        <a:off x="1087129" y="1180965"/>
        <a:ext cx="5161270" cy="941237"/>
      </dsp:txXfrm>
    </dsp:sp>
    <dsp:sp modelId="{83FE1007-42A8-41B6-B21A-67933A4C65ED}">
      <dsp:nvSpPr>
        <dsp:cNvPr id="0" name=""/>
        <dsp:cNvSpPr/>
      </dsp:nvSpPr>
      <dsp:spPr>
        <a:xfrm>
          <a:off x="0" y="2357512"/>
          <a:ext cx="6248400" cy="9412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B9BA9-0E69-4D97-AE1C-D4754E46FBF9}">
      <dsp:nvSpPr>
        <dsp:cNvPr id="0" name=""/>
        <dsp:cNvSpPr/>
      </dsp:nvSpPr>
      <dsp:spPr>
        <a:xfrm>
          <a:off x="284724" y="2569291"/>
          <a:ext cx="517680" cy="517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7BD64-B0F7-4FFB-B6B4-46C5DF7DD883}">
      <dsp:nvSpPr>
        <dsp:cNvPr id="0" name=""/>
        <dsp:cNvSpPr/>
      </dsp:nvSpPr>
      <dsp:spPr>
        <a:xfrm>
          <a:off x="1087129" y="2357512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Independência lógica de dados: Pode-se alterar um esquema de VIEW sem afetar os aplicativos</a:t>
          </a:r>
          <a:endParaRPr lang="en-US" sz="1900" kern="1200" dirty="0"/>
        </a:p>
      </dsp:txBody>
      <dsp:txXfrm>
        <a:off x="1087129" y="2357512"/>
        <a:ext cx="5161270" cy="941237"/>
      </dsp:txXfrm>
    </dsp:sp>
    <dsp:sp modelId="{2624F99B-EA6F-469A-8AED-DA7CA8CAE879}">
      <dsp:nvSpPr>
        <dsp:cNvPr id="0" name=""/>
        <dsp:cNvSpPr/>
      </dsp:nvSpPr>
      <dsp:spPr>
        <a:xfrm>
          <a:off x="0" y="3534059"/>
          <a:ext cx="6248400" cy="9412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98BE5-4F1C-45C1-A996-46D2F1771C6A}">
      <dsp:nvSpPr>
        <dsp:cNvPr id="0" name=""/>
        <dsp:cNvSpPr/>
      </dsp:nvSpPr>
      <dsp:spPr>
        <a:xfrm>
          <a:off x="284724" y="3745838"/>
          <a:ext cx="517680" cy="5176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0A782-4E62-47F5-A74E-005E04B43B74}">
      <dsp:nvSpPr>
        <dsp:cNvPr id="0" name=""/>
        <dsp:cNvSpPr/>
      </dsp:nvSpPr>
      <dsp:spPr>
        <a:xfrm>
          <a:off x="1087129" y="3534059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Independência de dados físicos: altere as organização de dados sem afetar os aplicativos</a:t>
          </a:r>
          <a:endParaRPr lang="en-US" sz="1900" kern="1200"/>
        </a:p>
      </dsp:txBody>
      <dsp:txXfrm>
        <a:off x="1087129" y="3534059"/>
        <a:ext cx="5161270" cy="941237"/>
      </dsp:txXfrm>
    </dsp:sp>
    <dsp:sp modelId="{2CE4EBDE-C902-41EC-AA5D-5C342EF6F61E}">
      <dsp:nvSpPr>
        <dsp:cNvPr id="0" name=""/>
        <dsp:cNvSpPr/>
      </dsp:nvSpPr>
      <dsp:spPr>
        <a:xfrm>
          <a:off x="0" y="4710606"/>
          <a:ext cx="6248400" cy="9412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3D1F7-17B0-4B2C-9BD3-BC0B9FBB10EF}">
      <dsp:nvSpPr>
        <dsp:cNvPr id="0" name=""/>
        <dsp:cNvSpPr/>
      </dsp:nvSpPr>
      <dsp:spPr>
        <a:xfrm>
          <a:off x="284724" y="4922384"/>
          <a:ext cx="517680" cy="5176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5A26E-2E64-4DF8-9A3A-A231E318EB6C}">
      <dsp:nvSpPr>
        <dsp:cNvPr id="0" name=""/>
        <dsp:cNvSpPr/>
      </dsp:nvSpPr>
      <dsp:spPr>
        <a:xfrm>
          <a:off x="1087129" y="4710606"/>
          <a:ext cx="5161270" cy="941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14" tIns="99614" rIns="99614" bIns="996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Para fornecer uma interface uniforme para diferentes implementações ou fontes</a:t>
          </a:r>
          <a:endParaRPr lang="en-US" sz="1900" kern="1200"/>
        </a:p>
      </dsp:txBody>
      <dsp:txXfrm>
        <a:off x="1087129" y="4710606"/>
        <a:ext cx="5161270" cy="941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06/03/2023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F5720-CF32-4D17-BD2A-2ACB1D67E2D6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07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8017D7-DA4B-4A15-A3A8-0F250A5BFD8C}" type="slidenum">
              <a:rPr lang="pt-BR" smtClean="0">
                <a:latin typeface="Arial" charset="0"/>
              </a:rPr>
              <a:pPr/>
              <a:t>6</a:t>
            </a:fld>
            <a:endParaRPr lang="pt-BR">
              <a:latin typeface="Arial" charset="0"/>
            </a:endParaRPr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5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9E7F7-2E14-4C57-9D02-C21921D9EB31}" type="slidenum">
              <a:rPr lang="pt-BR" smtClean="0">
                <a:latin typeface="Arial" charset="0"/>
              </a:rPr>
              <a:pPr/>
              <a:t>7</a:t>
            </a:fld>
            <a:endParaRPr lang="pt-BR">
              <a:latin typeface="Arial" charset="0"/>
            </a:endParaRP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12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9E7F7-2E14-4C57-9D02-C21921D9EB31}" type="slidenum">
              <a:rPr lang="pt-BR" smtClean="0">
                <a:latin typeface="Arial" charset="0"/>
              </a:rPr>
              <a:pPr/>
              <a:t>8</a:t>
            </a:fld>
            <a:endParaRPr lang="pt-BR">
              <a:latin typeface="Arial" charset="0"/>
            </a:endParaRP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9E7F7-2E14-4C57-9D02-C21921D9EB31}" type="slidenum">
              <a:rPr lang="pt-BR" smtClean="0">
                <a:latin typeface="Arial" charset="0"/>
              </a:rPr>
              <a:pPr/>
              <a:t>9</a:t>
            </a:fld>
            <a:endParaRPr lang="pt-BR">
              <a:latin typeface="Arial" charset="0"/>
            </a:endParaRP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00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47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5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35359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11167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46840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39529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218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897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501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06/03/2023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34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2633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06/03/2023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436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53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3352" y="136525"/>
            <a:ext cx="10515600" cy="47158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3" descr="RedHashing.emf">
            <a:extLst>
              <a:ext uri="{FF2B5EF4-FFF2-40B4-BE49-F238E27FC236}">
                <a16:creationId xmlns:a16="http://schemas.microsoft.com/office/drawing/2014/main" id="{D5AD3BA9-D6F0-4DE0-803E-F5B75A7F8C69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38222" y="619447"/>
            <a:ext cx="1191600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0480574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121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901058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82719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14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06/03/2023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349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2402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06/03/2023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99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55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19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187" y="75739"/>
            <a:ext cx="1419225" cy="314325"/>
          </a:xfrm>
          <a:prstGeom prst="rect">
            <a:avLst/>
          </a:prstGeom>
        </p:spPr>
      </p:pic>
      <p:sp>
        <p:nvSpPr>
          <p:cNvPr id="8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64657E4D-D1C6-4113-83E7-30D8D2B02EAE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355290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02094F6E-68ED-44C9-BF4E-7162E544135B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332994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3676" y="254176"/>
            <a:ext cx="10404648" cy="238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/>
              <a:t>Banco de Dados II</a:t>
            </a:r>
            <a:br>
              <a:rPr lang="pt-BR" dirty="0"/>
            </a:br>
            <a:r>
              <a:rPr lang="pt-BR" dirty="0"/>
              <a:t>Linguagens de Manipulação </a:t>
            </a:r>
            <a:br>
              <a:rPr lang="pt-BR" dirty="0"/>
            </a:br>
            <a:r>
              <a:rPr lang="pt-BR" dirty="0"/>
              <a:t>VISÕES (VIEWS)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22140"/>
            <a:ext cx="9144000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Professor: Roberto Harkovsky, </a:t>
            </a:r>
            <a:r>
              <a:rPr lang="pt-BR" dirty="0" err="1"/>
              <a:t>MsC</a:t>
            </a:r>
            <a:endParaRPr lang="pt-BR" dirty="0"/>
          </a:p>
        </p:txBody>
      </p:sp>
      <p:grpSp>
        <p:nvGrpSpPr>
          <p:cNvPr id="2" name="Agrupar 1"/>
          <p:cNvGrpSpPr/>
          <p:nvPr/>
        </p:nvGrpSpPr>
        <p:grpSpPr>
          <a:xfrm>
            <a:off x="4079776" y="3480591"/>
            <a:ext cx="3478194" cy="3212679"/>
            <a:chOff x="3769934" y="1485492"/>
            <a:chExt cx="4652130" cy="4652131"/>
          </a:xfrm>
        </p:grpSpPr>
        <p:sp>
          <p:nvSpPr>
            <p:cNvPr id="3" name="Semicírculo 2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0800000"/>
                <a:gd name="adj2" fmla="val 162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lnRef>
            <a:fillRef idx="2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fillRef>
            <a:effectRef idx="1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Semicírculo 4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5400000"/>
                <a:gd name="adj2" fmla="val 108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lnRef>
            <a:fillRef idx="2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fillRef>
            <a:effectRef idx="1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Semicírculo 5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0"/>
                <a:gd name="adj2" fmla="val 54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lnRef>
            <a:fillRef idx="2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fillRef>
            <a:effectRef idx="1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Semicírculo 6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6200000"/>
                <a:gd name="adj2" fmla="val 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Forma Livre 7"/>
            <p:cNvSpPr/>
            <p:nvPr/>
          </p:nvSpPr>
          <p:spPr>
            <a:xfrm>
              <a:off x="5272484" y="2988042"/>
              <a:ext cx="1647031" cy="1647031"/>
            </a:xfrm>
            <a:custGeom>
              <a:avLst/>
              <a:gdLst>
                <a:gd name="connsiteX0" fmla="*/ 0 w 1647031"/>
                <a:gd name="connsiteY0" fmla="*/ 823516 h 1647031"/>
                <a:gd name="connsiteX1" fmla="*/ 823516 w 1647031"/>
                <a:gd name="connsiteY1" fmla="*/ 0 h 1647031"/>
                <a:gd name="connsiteX2" fmla="*/ 1647032 w 1647031"/>
                <a:gd name="connsiteY2" fmla="*/ 823516 h 1647031"/>
                <a:gd name="connsiteX3" fmla="*/ 823516 w 1647031"/>
                <a:gd name="connsiteY3" fmla="*/ 1647032 h 1647031"/>
                <a:gd name="connsiteX4" fmla="*/ 0 w 1647031"/>
                <a:gd name="connsiteY4" fmla="*/ 823516 h 164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031" h="1647031">
                  <a:moveTo>
                    <a:pt x="0" y="823516"/>
                  </a:moveTo>
                  <a:cubicBezTo>
                    <a:pt x="0" y="368701"/>
                    <a:pt x="368701" y="0"/>
                    <a:pt x="823516" y="0"/>
                  </a:cubicBezTo>
                  <a:cubicBezTo>
                    <a:pt x="1278331" y="0"/>
                    <a:pt x="1647032" y="368701"/>
                    <a:pt x="1647032" y="823516"/>
                  </a:cubicBezTo>
                  <a:cubicBezTo>
                    <a:pt x="1647032" y="1278331"/>
                    <a:pt x="1278331" y="1647032"/>
                    <a:pt x="823516" y="1647032"/>
                  </a:cubicBezTo>
                  <a:cubicBezTo>
                    <a:pt x="368701" y="1647032"/>
                    <a:pt x="0" y="1278331"/>
                    <a:pt x="0" y="823516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07242" tIns="307242" rIns="307242" bIns="30724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/>
                <a:t>SQL</a:t>
              </a:r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519539" y="148549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rgbClr val="B3C5E5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DDL</a:t>
              </a:r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7269143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90421"/>
                <a:satOff val="1725"/>
                <a:lumOff val="761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>
                  <a:solidFill>
                    <a:schemeClr val="tx1"/>
                  </a:solidFill>
                </a:rPr>
                <a:t>DCL</a:t>
              </a:r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5519539" y="498470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fillRef>
            <a:effectRef idx="1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TCL</a:t>
              </a:r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3769934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rgbClr val="F38645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fillRef>
            <a:effectRef idx="1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24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2C29B-7124-4B9A-9358-09C2AAAD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200" dirty="0"/>
              <a:t>Atenção aos </a:t>
            </a:r>
            <a:r>
              <a:rPr lang="pt-BR" sz="5200" dirty="0" err="1"/>
              <a:t>SELECTs</a:t>
            </a:r>
            <a:r>
              <a:rPr lang="pt-BR" sz="5200" dirty="0"/>
              <a:t> ao Criar </a:t>
            </a:r>
            <a:r>
              <a:rPr lang="pt-BR" sz="5200" dirty="0" err="1"/>
              <a:t>VIEWs</a:t>
            </a:r>
            <a:endParaRPr lang="pt-BR" sz="5200" dirty="0"/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76F20176-5608-4654-B8DE-1468C3A85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482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E2839F-BF4F-454E-80A7-ED6B780D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8F3271-512C-4C04-BC82-71B1E813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/>
              <a:pPr>
                <a:spcAft>
                  <a:spcPts val="600"/>
                </a:spcAft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25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Por que usar Visões?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454211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>
                <a:solidFill>
                  <a:schemeClr val="tx1">
                    <a:alpha val="80000"/>
                  </a:schemeClr>
                </a:solidFill>
              </a:rPr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pt-BR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40" name="Espaço Reservado para Conteúdo 2">
            <a:extLst>
              <a:ext uri="{FF2B5EF4-FFF2-40B4-BE49-F238E27FC236}">
                <a16:creationId xmlns:a16="http://schemas.microsoft.com/office/drawing/2014/main" id="{81C77599-FB19-45D5-91AA-0FF713335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30308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86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F280A142-B03E-4A62-BCFF-1AEAE6781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graphicEl>
                                              <a:dgm id="{F280A142-B03E-4A62-BCFF-1AEAE67814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7A9EB3D5-1882-4013-9AAE-3FC35F0485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graphicEl>
                                              <a:dgm id="{7A9EB3D5-1882-4013-9AAE-3FC35F0485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C5714975-A8F0-45DA-ABBA-620605BA4B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>
                                            <p:graphicEl>
                                              <a:dgm id="{C5714975-A8F0-45DA-ABBA-620605BA4B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E3D509EA-62E4-4F14-A09D-C135404C8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graphicEl>
                                              <a:dgm id="{E3D509EA-62E4-4F14-A09D-C135404C8E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E8907AA6-12AB-45B3-B2CE-9F13F3CC0D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graphicEl>
                                              <a:dgm id="{E8907AA6-12AB-45B3-B2CE-9F13F3CC0D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899E71C2-02D4-4169-9EAC-262D7D2C4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>
                                            <p:graphicEl>
                                              <a:dgm id="{899E71C2-02D4-4169-9EAC-262D7D2C4C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D60B9BA9-0E69-4D97-AE1C-D4754E46FB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>
                                            <p:graphicEl>
                                              <a:dgm id="{D60B9BA9-0E69-4D97-AE1C-D4754E46FB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83FE1007-42A8-41B6-B21A-67933A4C6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graphicEl>
                                              <a:dgm id="{83FE1007-42A8-41B6-B21A-67933A4C65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22C7BD64-B0F7-4FFB-B6B4-46C5DF7DD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graphicEl>
                                              <a:dgm id="{22C7BD64-B0F7-4FFB-B6B4-46C5DF7DD8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1C398BE5-4F1C-45C1-A996-46D2F1771C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>
                                            <p:graphicEl>
                                              <a:dgm id="{1C398BE5-4F1C-45C1-A996-46D2F1771C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2624F99B-EA6F-469A-8AED-DA7CA8CAE8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>
                                            <p:graphicEl>
                                              <a:dgm id="{2624F99B-EA6F-469A-8AED-DA7CA8CAE8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FA00A782-4E62-47F5-A74E-005E04B43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>
                                            <p:graphicEl>
                                              <a:dgm id="{FA00A782-4E62-47F5-A74E-005E04B43B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2CE4EBDE-C902-41EC-AA5D-5C342EF6F6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>
                                            <p:graphicEl>
                                              <a:dgm id="{2CE4EBDE-C902-41EC-AA5D-5C342EF6F6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CBC3D1F7-17B0-4B2C-9BD3-BC0B9FBB1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graphicEl>
                                              <a:dgm id="{CBC3D1F7-17B0-4B2C-9BD3-BC0B9FBB10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49E5A26E-2E64-4DF8-9A3A-A231E318E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graphicEl>
                                              <a:dgm id="{49E5A26E-2E64-4DF8-9A3A-A231E318EB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Quais são as diferenças entre uma Tabela e uma VIEW no SQL Server?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82909" y="1719618"/>
            <a:ext cx="6474469" cy="4334629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FEFFFF"/>
                </a:solidFill>
              </a:rPr>
              <a:t>A tabela é física, enquanto a VIEW é lógica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>
                <a:solidFill>
                  <a:srgbClr val="FEFFFF"/>
                </a:solidFill>
              </a:rPr>
              <a:t>Uma tabela é um objeto independente, enquanto a VIEW é um objeto dependente da (s) tabela (s) da qual está carregando os dados.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>
                <a:solidFill>
                  <a:srgbClr val="FEFFFF"/>
                </a:solidFill>
              </a:rPr>
              <a:t>VIEWs</a:t>
            </a:r>
            <a:r>
              <a:rPr lang="pt-BR" dirty="0">
                <a:solidFill>
                  <a:srgbClr val="FEFFFF"/>
                </a:solidFill>
              </a:rPr>
              <a:t> são criadas com base em tabelas, assim qualquer alteração realizada nas tabelas refletem na VIEW, e todas as alterações realizadas na VIEW também são refletidas nas tabelas.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 sz="1000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707624" y="6175188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pt-BR" sz="1000">
              <a:solidFill>
                <a:srgbClr val="FFFFFF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9B34AED-3312-4E19-B736-7FD320702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0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Então, resumindo, por que precisamos de </a:t>
            </a:r>
            <a:r>
              <a:rPr lang="pt-BR" sz="4000" dirty="0" err="1">
                <a:solidFill>
                  <a:srgbClr val="FFFFFF"/>
                </a:solidFill>
              </a:rPr>
              <a:t>VIEWs</a:t>
            </a: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9322" y="2177170"/>
            <a:ext cx="10432493" cy="418135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/>
              <a:t>Proteção dos dados. Se tivermos uma tabela contendo dados confidenciais em determinadas colunas, pode-se ocultar essas colunas de certos grupos de usuários. É possível </a:t>
            </a:r>
            <a:r>
              <a:rPr lang="pt-BR" sz="2400" dirty="0">
                <a:solidFill>
                  <a:srgbClr val="C00000"/>
                </a:solidFill>
              </a:rPr>
              <a:t>conceder permissões</a:t>
            </a:r>
            <a:r>
              <a:rPr lang="pt-BR" sz="2400" dirty="0"/>
              <a:t> para uma VIEW sem permitir que os </a:t>
            </a:r>
            <a:r>
              <a:rPr lang="pt-BR" sz="2400" dirty="0">
                <a:solidFill>
                  <a:srgbClr val="C00000"/>
                </a:solidFill>
              </a:rPr>
              <a:t>usuários consultem </a:t>
            </a:r>
            <a:r>
              <a:rPr lang="pt-BR" sz="2400" dirty="0"/>
              <a:t>as </a:t>
            </a:r>
            <a:r>
              <a:rPr lang="pt-BR" sz="2400" dirty="0">
                <a:solidFill>
                  <a:srgbClr val="C00000"/>
                </a:solidFill>
              </a:rPr>
              <a:t>tabelas originais</a:t>
            </a:r>
            <a:r>
              <a:rPr lang="pt-B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Simplicidade de uso. A elaboração de uma consulta a uma VIEW é muito mais simples de construir em relação a uma consulta que acessa diversos campos de diversas tabelas.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Independência de esquema. As tabelas originais podem sofrer manutenções em seu esquema que não se refletirão no uso da VIEW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 sz="1000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0200A9-CB03-4EF2-9D99-353BA7EB6B77}" type="slidenum">
              <a:rPr lang="pt-BR" sz="1000"/>
              <a:pPr>
                <a:spcAft>
                  <a:spcPts val="600"/>
                </a:spcAft>
              </a:pPr>
              <a:t>13</a:t>
            </a:fld>
            <a:endParaRPr lang="pt-BR" sz="100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EF4F68E-7A1B-492C-AF00-D74A682C2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8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1055440" y="44624"/>
            <a:ext cx="8926760" cy="576064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914400" y="2276872"/>
            <a:ext cx="11277600" cy="4361039"/>
          </a:xfrm>
        </p:spPr>
        <p:txBody>
          <a:bodyPr>
            <a:normAutofit/>
          </a:bodyPr>
          <a:lstStyle/>
          <a:p>
            <a:r>
              <a:rPr lang="pt-BR" sz="2000" dirty="0"/>
              <a:t>Dado o esquema acima, no seu ambiente SQL execute as seguintes consultas: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Construa uma visão chamada “</a:t>
            </a:r>
            <a:r>
              <a:rPr lang="pt-BR" sz="2000" dirty="0" err="1"/>
              <a:t>EspecialistaRJ</a:t>
            </a:r>
            <a:r>
              <a:rPr lang="pt-BR" sz="2000" dirty="0"/>
              <a:t>” com médicos somente com os atributos </a:t>
            </a:r>
            <a:r>
              <a:rPr lang="pt-BR" sz="2000" i="1" dirty="0" err="1"/>
              <a:t>codm</a:t>
            </a:r>
            <a:r>
              <a:rPr lang="pt-BR" sz="2000" dirty="0"/>
              <a:t>, nome e especialidade daqueles médicos que moram no “Rio de Janeiro”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Construa uma visão chamada “</a:t>
            </a:r>
            <a:r>
              <a:rPr lang="pt-BR" sz="2000" dirty="0" err="1"/>
              <a:t>GrupodeRisco</a:t>
            </a:r>
            <a:r>
              <a:rPr lang="pt-BR" sz="2000" dirty="0"/>
              <a:t>” da tabela pacientes, com os campos nome, doença, cidade que tem como doenças “Pneumonia”, “Hipertensão” ou “Gripe”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Construa uma visão chamada “</a:t>
            </a:r>
            <a:r>
              <a:rPr lang="pt-BR" sz="2000" dirty="0" err="1"/>
              <a:t>CapacidadesMedicas</a:t>
            </a:r>
            <a:r>
              <a:rPr lang="pt-BR" sz="2000" dirty="0"/>
              <a:t>” com os campos especialidade, e sua quantidade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Construa uma visão chamada “consultasout20” com nome do medico, nome do paciente, data e hora das consultas dos mês </a:t>
            </a:r>
            <a:r>
              <a:rPr lang="pt-BR" sz="2000"/>
              <a:t>de outubro </a:t>
            </a:r>
            <a:r>
              <a:rPr lang="pt-BR" sz="2000" dirty="0"/>
              <a:t>de 2020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Construa uma visão chamada “consultasRiscoDez20” com a quantidade de consultas para cada doença do grupo de risco “Pneumonia”, “Hipertensão” ou “Gripe” em 2020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 </a:t>
            </a:r>
            <a:r>
              <a:rPr lang="pt-BR" dirty="0" err="1"/>
              <a:t>rto</a:t>
            </a:r>
            <a:r>
              <a:rPr lang="pt-BR" dirty="0"/>
              <a:t>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517611" y="931470"/>
            <a:ext cx="7488831" cy="120032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, CPF, nome, idade, cidade, especialidade, </a:t>
            </a:r>
            <a:r>
              <a:rPr lang="pt-BR" sz="2000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Pacientes</a:t>
            </a:r>
            <a:r>
              <a:rPr lang="pt-BR" sz="2000" b="1" dirty="0"/>
              <a:t> 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, CPF, nome, sexo, idade, cidade, doença)</a:t>
            </a:r>
          </a:p>
          <a:p>
            <a:pPr>
              <a:lnSpc>
                <a:spcPct val="90000"/>
              </a:lnSpc>
            </a:pP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Ambulatorio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sz="2000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, andar, capacidade)</a:t>
            </a:r>
          </a:p>
          <a:p>
            <a:pPr>
              <a:lnSpc>
                <a:spcPct val="90000"/>
              </a:lnSpc>
            </a:pP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Consultas(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, data</a:t>
            </a:r>
            <a:r>
              <a:rPr lang="pt-BR" sz="2000">
                <a:latin typeface="Menlo" charset="0"/>
                <a:ea typeface="Menlo" charset="0"/>
                <a:cs typeface="Menlo" charset="0"/>
              </a:rPr>
              <a:t>, hora)</a:t>
            </a:r>
            <a:endParaRPr lang="pt-BR" sz="20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3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VISÕES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F79CFC8-9CB6-4FB1-96EE-B4FF3ABEE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3096" y="728905"/>
            <a:ext cx="6350699" cy="361545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3096" y="4482790"/>
            <a:ext cx="6350699" cy="164630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Elmasri</a:t>
            </a:r>
            <a:r>
              <a:rPr lang="en-US" sz="2400" dirty="0"/>
              <a:t>; </a:t>
            </a:r>
            <a:r>
              <a:rPr lang="en-US" sz="2400" dirty="0" err="1"/>
              <a:t>Navathe</a:t>
            </a:r>
            <a:r>
              <a:rPr lang="en-US" sz="2400" dirty="0"/>
              <a:t>, “Sistema de Banco de Dados”, ed. Pearson </a:t>
            </a:r>
          </a:p>
        </p:txBody>
      </p:sp>
      <p:pic>
        <p:nvPicPr>
          <p:cNvPr id="4" name="Imagem 3" descr="Interface gráfica do usuário, Site&#10;&#10;Descrição gerada automaticamente"/>
          <p:cNvPicPr>
            <a:picLocks noChangeAspect="1"/>
          </p:cNvPicPr>
          <p:nvPr/>
        </p:nvPicPr>
        <p:blipFill rotWithShape="1">
          <a:blip r:embed="rId2"/>
          <a:srcRect l="366" r="-3" b="-3"/>
          <a:stretch/>
        </p:blipFill>
        <p:spPr>
          <a:xfrm>
            <a:off x="831987" y="728907"/>
            <a:ext cx="3806645" cy="54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9D25-B531-44E1-A543-79B691A9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consultas SQL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1EDCC2-F409-4D92-8D0D-6AE35D77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6407BE-1194-49FD-BE72-C255A97E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B3FEAA-A469-4B17-8E2F-8C0393EE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3081"/>
            <a:ext cx="2143125" cy="2143125"/>
          </a:xfrm>
          <a:prstGeom prst="rect">
            <a:avLst/>
          </a:prstGeom>
        </p:spPr>
      </p:pic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30CCFC65-8603-45FB-B840-2FD5F1701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324573"/>
              </p:ext>
            </p:extLst>
          </p:nvPr>
        </p:nvGraphicFramePr>
        <p:xfrm>
          <a:off x="6312024" y="1484784"/>
          <a:ext cx="56166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904">
                  <a:extLst>
                    <a:ext uri="{9D8B030D-6E8A-4147-A177-3AD203B41FA5}">
                      <a16:colId xmlns:a16="http://schemas.microsoft.com/office/drawing/2014/main" val="535672597"/>
                    </a:ext>
                  </a:extLst>
                </a:gridCol>
                <a:gridCol w="986704">
                  <a:extLst>
                    <a:ext uri="{9D8B030D-6E8A-4147-A177-3AD203B41FA5}">
                      <a16:colId xmlns:a16="http://schemas.microsoft.com/office/drawing/2014/main" val="4261918482"/>
                    </a:ext>
                  </a:extLst>
                </a:gridCol>
                <a:gridCol w="1593906">
                  <a:extLst>
                    <a:ext uri="{9D8B030D-6E8A-4147-A177-3AD203B41FA5}">
                      <a16:colId xmlns:a16="http://schemas.microsoft.com/office/drawing/2014/main" val="1085056624"/>
                    </a:ext>
                  </a:extLst>
                </a:gridCol>
                <a:gridCol w="832958">
                  <a:extLst>
                    <a:ext uri="{9D8B030D-6E8A-4147-A177-3AD203B41FA5}">
                      <a16:colId xmlns:a16="http://schemas.microsoft.com/office/drawing/2014/main" val="160540607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986124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Codm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</a:rPr>
                        <a:t>salario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nroa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2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Geriatria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</a:rPr>
                        <a:t>15.000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8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Intensivista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</a:rPr>
                        <a:t>11.000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1972"/>
                  </a:ext>
                </a:extLst>
              </a:tr>
            </a:tbl>
          </a:graphicData>
        </a:graphic>
      </p:graphicFrame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DBA448C-8169-4461-B58C-A293DAAB9D45}"/>
              </a:ext>
            </a:extLst>
          </p:cNvPr>
          <p:cNvSpPr/>
          <p:nvPr/>
        </p:nvSpPr>
        <p:spPr>
          <a:xfrm>
            <a:off x="5263724" y="2946895"/>
            <a:ext cx="720080" cy="495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Tabela 7">
            <a:extLst>
              <a:ext uri="{FF2B5EF4-FFF2-40B4-BE49-F238E27FC236}">
                <a16:creationId xmlns:a16="http://schemas.microsoft.com/office/drawing/2014/main" id="{76A8933E-54C0-4B92-9994-4F94C08ED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273189"/>
              </p:ext>
            </p:extLst>
          </p:nvPr>
        </p:nvGraphicFramePr>
        <p:xfrm>
          <a:off x="6317196" y="2810347"/>
          <a:ext cx="41147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41">
                  <a:extLst>
                    <a:ext uri="{9D8B030D-6E8A-4147-A177-3AD203B41FA5}">
                      <a16:colId xmlns:a16="http://schemas.microsoft.com/office/drawing/2014/main" val="535672597"/>
                    </a:ext>
                  </a:extLst>
                </a:gridCol>
                <a:gridCol w="793347">
                  <a:extLst>
                    <a:ext uri="{9D8B030D-6E8A-4147-A177-3AD203B41FA5}">
                      <a16:colId xmlns:a16="http://schemas.microsoft.com/office/drawing/2014/main" val="426191848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085056624"/>
                    </a:ext>
                  </a:extLst>
                </a:gridCol>
                <a:gridCol w="1383667">
                  <a:extLst>
                    <a:ext uri="{9D8B030D-6E8A-4147-A177-3AD203B41FA5}">
                      <a16:colId xmlns:a16="http://schemas.microsoft.com/office/drawing/2014/main" val="1799925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nroa</a:t>
                      </a:r>
                      <a:endParaRPr lang="pt-B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2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8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25729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26EB56-1172-47CF-AE92-4F5AD3E52012}"/>
              </a:ext>
            </a:extLst>
          </p:cNvPr>
          <p:cNvSpPr txBox="1"/>
          <p:nvPr/>
        </p:nvSpPr>
        <p:spPr>
          <a:xfrm>
            <a:off x="940477" y="4493277"/>
            <a:ext cx="4032322" cy="923330"/>
          </a:xfrm>
          <a:prstGeom prst="rect">
            <a:avLst/>
          </a:prstGeom>
          <a:solidFill>
            <a:srgbClr val="157EF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SELECT</a:t>
            </a:r>
            <a:r>
              <a:rPr lang="pt-BR" dirty="0">
                <a:solidFill>
                  <a:schemeClr val="bg1"/>
                </a:solidFill>
              </a:rPr>
              <a:t> nome, especialidade, </a:t>
            </a:r>
            <a:r>
              <a:rPr lang="pt-BR" dirty="0" err="1">
                <a:solidFill>
                  <a:schemeClr val="bg1"/>
                </a:solidFill>
              </a:rPr>
              <a:t>nroa</a:t>
            </a:r>
            <a:r>
              <a:rPr lang="pt-BR" dirty="0">
                <a:solidFill>
                  <a:schemeClr val="bg1"/>
                </a:solidFill>
              </a:rPr>
              <a:t>, andar</a:t>
            </a:r>
          </a:p>
          <a:p>
            <a:r>
              <a:rPr lang="pt-BR" b="1" dirty="0">
                <a:solidFill>
                  <a:schemeClr val="bg1"/>
                </a:solidFill>
              </a:rPr>
              <a:t>FROM</a:t>
            </a:r>
            <a:r>
              <a:rPr lang="pt-BR" dirty="0">
                <a:solidFill>
                  <a:schemeClr val="bg1"/>
                </a:solidFill>
              </a:rPr>
              <a:t> medico m </a:t>
            </a:r>
            <a:r>
              <a:rPr lang="pt-BR" dirty="0" err="1">
                <a:solidFill>
                  <a:schemeClr val="bg1"/>
                </a:solidFill>
              </a:rPr>
              <a:t>join</a:t>
            </a:r>
            <a:r>
              <a:rPr lang="pt-BR" dirty="0">
                <a:solidFill>
                  <a:schemeClr val="bg1"/>
                </a:solidFill>
              </a:rPr>
              <a:t> ambulatórios a ON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 </a:t>
            </a:r>
            <a:r>
              <a:rPr lang="pt-BR" dirty="0" err="1">
                <a:solidFill>
                  <a:schemeClr val="bg1"/>
                </a:solidFill>
              </a:rPr>
              <a:t>m.nroa</a:t>
            </a:r>
            <a:r>
              <a:rPr lang="pt-BR" dirty="0">
                <a:solidFill>
                  <a:schemeClr val="bg1"/>
                </a:solidFill>
              </a:rPr>
              <a:t>=</a:t>
            </a:r>
            <a:r>
              <a:rPr lang="pt-BR" dirty="0" err="1">
                <a:solidFill>
                  <a:schemeClr val="bg1"/>
                </a:solidFill>
              </a:rPr>
              <a:t>a.nroa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6A19B4-B049-4ACD-A70F-61A6DC2B5D40}"/>
              </a:ext>
            </a:extLst>
          </p:cNvPr>
          <p:cNvSpPr txBox="1"/>
          <p:nvPr/>
        </p:nvSpPr>
        <p:spPr>
          <a:xfrm>
            <a:off x="6240016" y="2525316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Ambulatorio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5B4296-5BDB-4C9E-B894-567C1B42BF40}"/>
              </a:ext>
            </a:extLst>
          </p:cNvPr>
          <p:cNvSpPr txBox="1"/>
          <p:nvPr/>
        </p:nvSpPr>
        <p:spPr>
          <a:xfrm>
            <a:off x="6240016" y="1205641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Medicos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ela 7">
            <a:extLst>
              <a:ext uri="{FF2B5EF4-FFF2-40B4-BE49-F238E27FC236}">
                <a16:creationId xmlns:a16="http://schemas.microsoft.com/office/drawing/2014/main" id="{33497B11-29F9-4C7D-BE49-5E91E9A21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99212"/>
              </p:ext>
            </p:extLst>
          </p:nvPr>
        </p:nvGraphicFramePr>
        <p:xfrm>
          <a:off x="6318791" y="5052784"/>
          <a:ext cx="423805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26191848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085056624"/>
                    </a:ext>
                  </a:extLst>
                </a:gridCol>
                <a:gridCol w="795146">
                  <a:extLst>
                    <a:ext uri="{9D8B030D-6E8A-4147-A177-3AD203B41FA5}">
                      <a16:colId xmlns:a16="http://schemas.microsoft.com/office/drawing/2014/main" val="3986124708"/>
                    </a:ext>
                  </a:extLst>
                </a:gridCol>
                <a:gridCol w="994636">
                  <a:extLst>
                    <a:ext uri="{9D8B030D-6E8A-4147-A177-3AD203B41FA5}">
                      <a16:colId xmlns:a16="http://schemas.microsoft.com/office/drawing/2014/main" val="757369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lt1"/>
                          </a:solidFill>
                        </a:rPr>
                        <a:t>nroa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</a:rPr>
                        <a:t>andar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2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Roberto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Geriatria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</a:rPr>
                        <a:t>301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8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Intensivista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</a:rPr>
                        <a:t>202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1972"/>
                  </a:ext>
                </a:extLst>
              </a:tr>
            </a:tbl>
          </a:graphicData>
        </a:graphic>
      </p:graphicFrame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41B1C18-D8F6-42E5-A0F8-98EF4D272A61}"/>
              </a:ext>
            </a:extLst>
          </p:cNvPr>
          <p:cNvSpPr/>
          <p:nvPr/>
        </p:nvSpPr>
        <p:spPr>
          <a:xfrm>
            <a:off x="6096000" y="1205641"/>
            <a:ext cx="5976664" cy="3287636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37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9D25-B531-44E1-A543-79B691A9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se houver campos confidenciais?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1EDCC2-F409-4D92-8D0D-6AE35D77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6407BE-1194-49FD-BE72-C255A97E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B3FEAA-A469-4B17-8E2F-8C0393EE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3081"/>
            <a:ext cx="2143125" cy="2143125"/>
          </a:xfrm>
          <a:prstGeom prst="rect">
            <a:avLst/>
          </a:prstGeom>
        </p:spPr>
      </p:pic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30CCFC65-8603-45FB-B840-2FD5F1701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99427"/>
              </p:ext>
            </p:extLst>
          </p:nvPr>
        </p:nvGraphicFramePr>
        <p:xfrm>
          <a:off x="6312024" y="1484784"/>
          <a:ext cx="56166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904">
                  <a:extLst>
                    <a:ext uri="{9D8B030D-6E8A-4147-A177-3AD203B41FA5}">
                      <a16:colId xmlns:a16="http://schemas.microsoft.com/office/drawing/2014/main" val="535672597"/>
                    </a:ext>
                  </a:extLst>
                </a:gridCol>
                <a:gridCol w="986704">
                  <a:extLst>
                    <a:ext uri="{9D8B030D-6E8A-4147-A177-3AD203B41FA5}">
                      <a16:colId xmlns:a16="http://schemas.microsoft.com/office/drawing/2014/main" val="4261918482"/>
                    </a:ext>
                  </a:extLst>
                </a:gridCol>
                <a:gridCol w="1593906">
                  <a:extLst>
                    <a:ext uri="{9D8B030D-6E8A-4147-A177-3AD203B41FA5}">
                      <a16:colId xmlns:a16="http://schemas.microsoft.com/office/drawing/2014/main" val="1085056624"/>
                    </a:ext>
                  </a:extLst>
                </a:gridCol>
                <a:gridCol w="832958">
                  <a:extLst>
                    <a:ext uri="{9D8B030D-6E8A-4147-A177-3AD203B41FA5}">
                      <a16:colId xmlns:a16="http://schemas.microsoft.com/office/drawing/2014/main" val="160540607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986124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Codm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</a:rPr>
                        <a:t>salario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nroa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2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Roberto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Geriatria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</a:rPr>
                        <a:t>15.000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8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Intensivista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</a:rPr>
                        <a:t>11.000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1972"/>
                  </a:ext>
                </a:extLst>
              </a:tr>
            </a:tbl>
          </a:graphicData>
        </a:graphic>
      </p:graphicFrame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DBA448C-8169-4461-B58C-A293DAAB9D45}"/>
              </a:ext>
            </a:extLst>
          </p:cNvPr>
          <p:cNvSpPr/>
          <p:nvPr/>
        </p:nvSpPr>
        <p:spPr>
          <a:xfrm>
            <a:off x="5263724" y="2946895"/>
            <a:ext cx="720080" cy="495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Tabela 7">
            <a:extLst>
              <a:ext uri="{FF2B5EF4-FFF2-40B4-BE49-F238E27FC236}">
                <a16:creationId xmlns:a16="http://schemas.microsoft.com/office/drawing/2014/main" id="{9CBE1643-A4C1-4EC7-B15B-7F439BE69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22214"/>
              </p:ext>
            </p:extLst>
          </p:nvPr>
        </p:nvGraphicFramePr>
        <p:xfrm>
          <a:off x="6317196" y="2810347"/>
          <a:ext cx="41147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41">
                  <a:extLst>
                    <a:ext uri="{9D8B030D-6E8A-4147-A177-3AD203B41FA5}">
                      <a16:colId xmlns:a16="http://schemas.microsoft.com/office/drawing/2014/main" val="535672597"/>
                    </a:ext>
                  </a:extLst>
                </a:gridCol>
                <a:gridCol w="793347">
                  <a:extLst>
                    <a:ext uri="{9D8B030D-6E8A-4147-A177-3AD203B41FA5}">
                      <a16:colId xmlns:a16="http://schemas.microsoft.com/office/drawing/2014/main" val="426191848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085056624"/>
                    </a:ext>
                  </a:extLst>
                </a:gridCol>
                <a:gridCol w="1383667">
                  <a:extLst>
                    <a:ext uri="{9D8B030D-6E8A-4147-A177-3AD203B41FA5}">
                      <a16:colId xmlns:a16="http://schemas.microsoft.com/office/drawing/2014/main" val="1799925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nroa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capacidade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Custo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02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8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25729"/>
                  </a:ext>
                </a:extLst>
              </a:tr>
            </a:tbl>
          </a:graphicData>
        </a:graphic>
      </p:graphicFrame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EEA602A7-3D81-44C4-A70E-6FDF2DAEA8A7}"/>
              </a:ext>
            </a:extLst>
          </p:cNvPr>
          <p:cNvSpPr/>
          <p:nvPr/>
        </p:nvSpPr>
        <p:spPr>
          <a:xfrm>
            <a:off x="10576011" y="3072701"/>
            <a:ext cx="1496653" cy="432048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confidencial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F5547FD-1EE1-46C7-974B-B32BDC466456}"/>
              </a:ext>
            </a:extLst>
          </p:cNvPr>
          <p:cNvSpPr/>
          <p:nvPr/>
        </p:nvSpPr>
        <p:spPr>
          <a:xfrm>
            <a:off x="6832683" y="4840327"/>
            <a:ext cx="3083823" cy="5328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Como evitar o acesso indevido aos atributos confidenciais?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1B9346-7B08-4F64-A5A5-8D082D6844AD}"/>
              </a:ext>
            </a:extLst>
          </p:cNvPr>
          <p:cNvSpPr txBox="1"/>
          <p:nvPr/>
        </p:nvSpPr>
        <p:spPr>
          <a:xfrm>
            <a:off x="6240016" y="2525316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Ambulatorio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BDB738-9196-4FC4-9E72-E297AE8AFB1B}"/>
              </a:ext>
            </a:extLst>
          </p:cNvPr>
          <p:cNvSpPr txBox="1"/>
          <p:nvPr/>
        </p:nvSpPr>
        <p:spPr>
          <a:xfrm>
            <a:off x="6240016" y="1205641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Medicos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E6C182-9FB5-4FFB-97E2-6BCD3919E2B3}"/>
              </a:ext>
            </a:extLst>
          </p:cNvPr>
          <p:cNvSpPr txBox="1"/>
          <p:nvPr/>
        </p:nvSpPr>
        <p:spPr>
          <a:xfrm>
            <a:off x="940477" y="4493277"/>
            <a:ext cx="4032322" cy="923330"/>
          </a:xfrm>
          <a:prstGeom prst="rect">
            <a:avLst/>
          </a:prstGeom>
          <a:solidFill>
            <a:srgbClr val="157EF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SELECT</a:t>
            </a:r>
            <a:r>
              <a:rPr lang="pt-BR" dirty="0">
                <a:solidFill>
                  <a:schemeClr val="bg1"/>
                </a:solidFill>
              </a:rPr>
              <a:t> nome, especialidade, </a:t>
            </a:r>
            <a:r>
              <a:rPr lang="pt-BR" dirty="0" err="1">
                <a:solidFill>
                  <a:schemeClr val="bg1"/>
                </a:solidFill>
              </a:rPr>
              <a:t>nroa</a:t>
            </a:r>
            <a:r>
              <a:rPr lang="pt-BR" dirty="0">
                <a:solidFill>
                  <a:schemeClr val="bg1"/>
                </a:solidFill>
              </a:rPr>
              <a:t>, andar</a:t>
            </a:r>
          </a:p>
          <a:p>
            <a:r>
              <a:rPr lang="pt-BR" b="1" dirty="0">
                <a:solidFill>
                  <a:schemeClr val="bg1"/>
                </a:solidFill>
              </a:rPr>
              <a:t>FROM</a:t>
            </a:r>
            <a:r>
              <a:rPr lang="pt-BR" dirty="0">
                <a:solidFill>
                  <a:schemeClr val="bg1"/>
                </a:solidFill>
              </a:rPr>
              <a:t> medico m </a:t>
            </a:r>
            <a:r>
              <a:rPr lang="pt-BR" dirty="0" err="1">
                <a:solidFill>
                  <a:schemeClr val="bg1"/>
                </a:solidFill>
              </a:rPr>
              <a:t>join</a:t>
            </a:r>
            <a:r>
              <a:rPr lang="pt-BR" dirty="0">
                <a:solidFill>
                  <a:schemeClr val="bg1"/>
                </a:solidFill>
              </a:rPr>
              <a:t> ambulatórios a ON</a:t>
            </a:r>
          </a:p>
          <a:p>
            <a:r>
              <a:rPr lang="pt-BR" dirty="0">
                <a:solidFill>
                  <a:schemeClr val="bg1"/>
                </a:solidFill>
              </a:rPr>
              <a:t>             </a:t>
            </a:r>
            <a:r>
              <a:rPr lang="pt-BR" dirty="0" err="1">
                <a:solidFill>
                  <a:schemeClr val="bg1"/>
                </a:solidFill>
              </a:rPr>
              <a:t>m.nroa</a:t>
            </a:r>
            <a:r>
              <a:rPr lang="pt-BR" dirty="0">
                <a:solidFill>
                  <a:schemeClr val="bg1"/>
                </a:solidFill>
              </a:rPr>
              <a:t>=</a:t>
            </a:r>
            <a:r>
              <a:rPr lang="pt-BR" dirty="0" err="1">
                <a:solidFill>
                  <a:schemeClr val="bg1"/>
                </a:solidFill>
              </a:rPr>
              <a:t>a.nroa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9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9D25-B531-44E1-A543-79B691A9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10328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Não seria mais </a:t>
            </a:r>
            <a:r>
              <a:rPr lang="pt-BR" b="1" dirty="0"/>
              <a:t>seguro</a:t>
            </a:r>
            <a:r>
              <a:rPr lang="pt-BR" dirty="0"/>
              <a:t> conceder acesso uma “tabela” sem os  atributos confidenciais?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1EDCC2-F409-4D92-8D0D-6AE35D77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6407BE-1194-49FD-BE72-C255A97E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B3FEAA-A469-4B17-8E2F-8C0393EE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3081"/>
            <a:ext cx="2143125" cy="2143125"/>
          </a:xfrm>
          <a:prstGeom prst="rect">
            <a:avLst/>
          </a:prstGeom>
        </p:spPr>
      </p:pic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30CCFC65-8603-45FB-B840-2FD5F1701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049864"/>
              </p:ext>
            </p:extLst>
          </p:nvPr>
        </p:nvGraphicFramePr>
        <p:xfrm>
          <a:off x="7040812" y="4110707"/>
          <a:ext cx="42380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26191848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085056624"/>
                    </a:ext>
                  </a:extLst>
                </a:gridCol>
                <a:gridCol w="795146">
                  <a:extLst>
                    <a:ext uri="{9D8B030D-6E8A-4147-A177-3AD203B41FA5}">
                      <a16:colId xmlns:a16="http://schemas.microsoft.com/office/drawing/2014/main" val="3986124708"/>
                    </a:ext>
                  </a:extLst>
                </a:gridCol>
                <a:gridCol w="994636">
                  <a:extLst>
                    <a:ext uri="{9D8B030D-6E8A-4147-A177-3AD203B41FA5}">
                      <a16:colId xmlns:a16="http://schemas.microsoft.com/office/drawing/2014/main" val="757369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nroa</a:t>
                      </a:r>
                      <a:endParaRPr lang="pt-B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02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Roberto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Geriatria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8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Intensivista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91972"/>
                  </a:ext>
                </a:extLst>
              </a:tr>
            </a:tbl>
          </a:graphicData>
        </a:graphic>
      </p:graphicFrame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DBA448C-8169-4461-B58C-A293DAAB9D45}"/>
              </a:ext>
            </a:extLst>
          </p:cNvPr>
          <p:cNvSpPr/>
          <p:nvPr/>
        </p:nvSpPr>
        <p:spPr>
          <a:xfrm>
            <a:off x="5639847" y="4560505"/>
            <a:ext cx="720080" cy="495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26EB56-1172-47CF-AE92-4F5AD3E52012}"/>
              </a:ext>
            </a:extLst>
          </p:cNvPr>
          <p:cNvSpPr txBox="1"/>
          <p:nvPr/>
        </p:nvSpPr>
        <p:spPr>
          <a:xfrm>
            <a:off x="940477" y="4493277"/>
            <a:ext cx="4032322" cy="646331"/>
          </a:xfrm>
          <a:prstGeom prst="rect">
            <a:avLst/>
          </a:prstGeom>
          <a:solidFill>
            <a:srgbClr val="157EFB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SELECT</a:t>
            </a:r>
            <a:r>
              <a:rPr lang="pt-BR" dirty="0">
                <a:solidFill>
                  <a:schemeClr val="bg1"/>
                </a:solidFill>
              </a:rPr>
              <a:t> nome, especialidade, </a:t>
            </a:r>
            <a:r>
              <a:rPr lang="pt-BR" dirty="0" err="1">
                <a:solidFill>
                  <a:schemeClr val="bg1"/>
                </a:solidFill>
              </a:rPr>
              <a:t>nroa</a:t>
            </a:r>
            <a:r>
              <a:rPr lang="pt-BR" dirty="0">
                <a:solidFill>
                  <a:schemeClr val="bg1"/>
                </a:solidFill>
              </a:rPr>
              <a:t>, andar</a:t>
            </a:r>
          </a:p>
          <a:p>
            <a:r>
              <a:rPr lang="pt-BR" b="1" dirty="0">
                <a:solidFill>
                  <a:schemeClr val="bg1"/>
                </a:solidFill>
              </a:rPr>
              <a:t>FROM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novatabela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F62753-F533-4045-B9B0-8DDEB25CF2D2}"/>
              </a:ext>
            </a:extLst>
          </p:cNvPr>
          <p:cNvSpPr txBox="1"/>
          <p:nvPr/>
        </p:nvSpPr>
        <p:spPr>
          <a:xfrm>
            <a:off x="6933194" y="3772153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Novatabela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57EBEE-5BDB-4A5D-8C6A-73DF118B1F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07161" y="706640"/>
            <a:ext cx="1484394" cy="148439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E9FE478-2A20-4981-AE67-75F67E8AAF96}"/>
              </a:ext>
            </a:extLst>
          </p:cNvPr>
          <p:cNvSpPr txBox="1"/>
          <p:nvPr/>
        </p:nvSpPr>
        <p:spPr>
          <a:xfrm>
            <a:off x="700445" y="5654619"/>
            <a:ext cx="1079111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Não seria mais simples também esconder a </a:t>
            </a:r>
            <a:r>
              <a:rPr lang="pt-BR" sz="3600" b="1" dirty="0"/>
              <a:t>complexidade</a:t>
            </a:r>
            <a:r>
              <a:rPr lang="pt-BR" sz="3600" dirty="0"/>
              <a:t> da consulta?</a:t>
            </a:r>
          </a:p>
        </p:txBody>
      </p:sp>
    </p:spTree>
    <p:extLst>
      <p:ext uri="{BB962C8B-B14F-4D97-AF65-F5344CB8AC3E}">
        <p14:creationId xmlns:p14="http://schemas.microsoft.com/office/powerpoint/2010/main" val="6641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lowchart: Document 7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E90CE0-2F54-434E-B6F7-4CF4B5543163}"/>
              </a:ext>
            </a:extLst>
          </p:cNvPr>
          <p:cNvSpPr txBox="1"/>
          <p:nvPr/>
        </p:nvSpPr>
        <p:spPr>
          <a:xfrm>
            <a:off x="4203700" y="5143500"/>
            <a:ext cx="7340600" cy="1054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t">
            <a:norm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t-BR" sz="2600" b="1"/>
              <a:t>Uma visão esconde a complexidade das tabelas de banco de dados dos usuários finais.</a:t>
            </a:r>
          </a:p>
        </p:txBody>
      </p:sp>
      <p:sp>
        <p:nvSpPr>
          <p:cNvPr id="797697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são Visões?</a:t>
            </a:r>
          </a:p>
        </p:txBody>
      </p:sp>
      <p:sp>
        <p:nvSpPr>
          <p:cNvPr id="797700" name="Rectangle 5"/>
          <p:cNvSpPr>
            <a:spLocks noGrp="1" noChangeArrowheads="1"/>
          </p:cNvSpPr>
          <p:nvPr>
            <p:ph idx="1"/>
          </p:nvPr>
        </p:nvSpPr>
        <p:spPr>
          <a:xfrm>
            <a:off x="4203700" y="908720"/>
            <a:ext cx="7340600" cy="4171280"/>
          </a:xfrm>
        </p:spPr>
        <p:txBody>
          <a:bodyPr wrap="square" anchor="t">
            <a:normAutofit/>
          </a:bodyPr>
          <a:lstStyle/>
          <a:p>
            <a:r>
              <a:rPr lang="pt-BR" sz="2400" dirty="0"/>
              <a:t>Tabelas </a:t>
            </a:r>
            <a:r>
              <a:rPr lang="pt-BR" sz="2400" dirty="0">
                <a:solidFill>
                  <a:srgbClr val="C00000"/>
                </a:solidFill>
              </a:rPr>
              <a:t>virtuais</a:t>
            </a:r>
            <a:r>
              <a:rPr lang="pt-BR" sz="2400" dirty="0"/>
              <a:t> cujos conteúdos são alimentados por tabelas reais;</a:t>
            </a:r>
          </a:p>
          <a:p>
            <a:r>
              <a:rPr lang="pt-BR" sz="2400" dirty="0"/>
              <a:t>Uma visão consiste em linhas e colunas como uma tabela.</a:t>
            </a:r>
          </a:p>
          <a:p>
            <a:r>
              <a:rPr lang="pt-BR" sz="2400" dirty="0"/>
              <a:t>Definidos através de comandos SELECT</a:t>
            </a:r>
          </a:p>
          <a:p>
            <a:r>
              <a:rPr lang="pt-BR" sz="2400" dirty="0"/>
              <a:t>Utilizado para disponibilizar parte dos dados de tabela(s)</a:t>
            </a:r>
          </a:p>
          <a:p>
            <a:pPr lvl="1"/>
            <a:r>
              <a:rPr lang="pt-BR" dirty="0"/>
              <a:t>Tabela(s) original(ais) permanece(m) preservada(s)</a:t>
            </a:r>
          </a:p>
          <a:p>
            <a:r>
              <a:rPr lang="pt-BR" sz="2400" dirty="0"/>
              <a:t>As consultas às visões são iguais àquelas realizadas em tabelas</a:t>
            </a:r>
          </a:p>
        </p:txBody>
      </p:sp>
      <p:sp>
        <p:nvSpPr>
          <p:cNvPr id="79769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79769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9C86ADC4-7DFD-43E8-B175-D4516385B80B}" type="slidenum">
              <a:rPr lang="en-US" altLang="en-US" smtClean="0"/>
              <a:pPr algn="l">
                <a:spcAft>
                  <a:spcPts val="600"/>
                </a:spcAft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84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Visões (Views)</a:t>
            </a: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81864A60-917A-40D1-A2DC-6EA98D40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Criando uma Visão ou VIEW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Apagando uma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79974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9974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783B-842E-484A-B369-01292C3AC423}" type="slidenum">
              <a:rPr lang="pt-BR" altLang="en-US" smtClean="0"/>
              <a:pPr/>
              <a:t>7</a:t>
            </a:fld>
            <a:endParaRPr lang="pt-BR" altLang="en-US"/>
          </a:p>
        </p:txBody>
      </p:sp>
      <p:sp>
        <p:nvSpPr>
          <p:cNvPr id="6" name="Text Box 48"/>
          <p:cNvSpPr txBox="1">
            <a:spLocks noChangeArrowheads="1"/>
          </p:cNvSpPr>
          <p:nvPr/>
        </p:nvSpPr>
        <p:spPr bwMode="auto">
          <a:xfrm>
            <a:off x="3431704" y="2490020"/>
            <a:ext cx="5178896" cy="1417906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pt-BR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CREATE VIEW</a:t>
            </a:r>
            <a:r>
              <a:rPr lang="pt-BR" sz="2400">
                <a:latin typeface="Menlo" charset="0"/>
                <a:ea typeface="Menlo" charset="0"/>
                <a:cs typeface="Menlo" charset="0"/>
              </a:rPr>
              <a:t> nome [col1, col2,...]</a:t>
            </a:r>
          </a:p>
          <a:p>
            <a:pPr lvl="1">
              <a:lnSpc>
                <a:spcPct val="80000"/>
              </a:lnSpc>
            </a:pPr>
            <a:r>
              <a:rPr lang="pt-BR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AS</a:t>
            </a:r>
          </a:p>
          <a:p>
            <a:pPr lvl="1">
              <a:lnSpc>
                <a:spcPct val="80000"/>
              </a:lnSpc>
            </a:pPr>
            <a:r>
              <a:rPr lang="pt-BR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pt-BR" sz="2400">
                <a:latin typeface="Menlo" charset="0"/>
                <a:ea typeface="Menlo" charset="0"/>
                <a:cs typeface="Menlo" charset="0"/>
              </a:rPr>
              <a:t> ...</a:t>
            </a:r>
          </a:p>
          <a:p>
            <a:pPr lvl="1">
              <a:lnSpc>
                <a:spcPct val="80000"/>
              </a:lnSpc>
            </a:pPr>
            <a:r>
              <a:rPr lang="pt-BR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[WITH CHECK OPTIONS</a:t>
            </a:r>
            <a:r>
              <a:rPr lang="pt-BR" sz="2400">
                <a:latin typeface="Menlo" charset="0"/>
                <a:ea typeface="Menlo" charset="0"/>
                <a:cs typeface="Menlo" charset="0"/>
              </a:rPr>
              <a:t>]</a:t>
            </a:r>
            <a:endParaRPr lang="pt-BR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3431704" y="5301208"/>
            <a:ext cx="4320480" cy="437212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pt-BR" sz="240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DROP VIEW</a:t>
            </a:r>
            <a:r>
              <a:rPr lang="pt-BR" sz="2400">
                <a:latin typeface="Menlo" charset="0"/>
                <a:ea typeface="Menlo" charset="0"/>
                <a:cs typeface="Menlo" charset="0"/>
              </a:rPr>
              <a:t> nome</a:t>
            </a:r>
            <a:endParaRPr lang="pt-BR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2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Exemplos</a:t>
            </a:r>
          </a:p>
        </p:txBody>
      </p:sp>
      <p:sp>
        <p:nvSpPr>
          <p:cNvPr id="79974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55958"/>
            <a:ext cx="10515600" cy="955303"/>
          </a:xfrm>
        </p:spPr>
        <p:txBody>
          <a:bodyPr/>
          <a:lstStyle/>
          <a:p>
            <a:r>
              <a:rPr lang="pt-BR" dirty="0"/>
              <a:t>Ex1: Criar uma visão com aniversariantes de setembro:</a:t>
            </a:r>
          </a:p>
          <a:p>
            <a:pPr lvl="1"/>
            <a:endParaRPr lang="pt-BR" dirty="0"/>
          </a:p>
        </p:txBody>
      </p:sp>
      <p:sp>
        <p:nvSpPr>
          <p:cNvPr id="79974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9974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783B-842E-484A-B369-01292C3AC423}" type="slidenum">
              <a:rPr lang="pt-BR" altLang="en-US" smtClean="0"/>
              <a:pPr/>
              <a:t>8</a:t>
            </a:fld>
            <a:endParaRPr lang="pt-BR" altLang="en-US"/>
          </a:p>
        </p:txBody>
      </p:sp>
      <p:sp>
        <p:nvSpPr>
          <p:cNvPr id="2" name="CaixaDeTexto 1"/>
          <p:cNvSpPr txBox="1"/>
          <p:nvPr/>
        </p:nvSpPr>
        <p:spPr>
          <a:xfrm>
            <a:off x="1559496" y="3208750"/>
            <a:ext cx="5213011" cy="1464231"/>
          </a:xfrm>
          <a:prstGeom prst="round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1">
              <a:lnSpc>
                <a:spcPct val="80000"/>
              </a:lnSpc>
            </a:pPr>
            <a:r>
              <a:rPr lang="pt-BR" sz="2000" b="1" dirty="0" err="1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Create</a:t>
            </a: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View</a:t>
            </a: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aniversariantes_setembro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As</a:t>
            </a:r>
          </a:p>
          <a:p>
            <a:pPr lvl="1">
              <a:lnSpc>
                <a:spcPct val="80000"/>
              </a:lnSpc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nome, nascimento</a:t>
            </a:r>
          </a:p>
          <a:p>
            <a:pPr lvl="1">
              <a:lnSpc>
                <a:spcPct val="80000"/>
              </a:lnSpc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empregados</a:t>
            </a:r>
          </a:p>
          <a:p>
            <a:pPr lvl="1">
              <a:lnSpc>
                <a:spcPct val="80000"/>
              </a:lnSpc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Where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month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(nascimento) = 09</a:t>
            </a:r>
          </a:p>
        </p:txBody>
      </p:sp>
      <p:sp>
        <p:nvSpPr>
          <p:cNvPr id="7" name="Text Box 48">
            <a:extLst>
              <a:ext uri="{FF2B5EF4-FFF2-40B4-BE49-F238E27FC236}">
                <a16:creationId xmlns:a16="http://schemas.microsoft.com/office/drawing/2014/main" id="{5B1D1B65-DBBB-4887-8080-7CC8B6185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992" y="1613130"/>
            <a:ext cx="5544615" cy="3693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empregados (matricula, nome, nascimento, salario)</a:t>
            </a:r>
          </a:p>
        </p:txBody>
      </p:sp>
    </p:spTree>
    <p:extLst>
      <p:ext uri="{BB962C8B-B14F-4D97-AF65-F5344CB8AC3E}">
        <p14:creationId xmlns:p14="http://schemas.microsoft.com/office/powerpoint/2010/main" val="383842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Exemplos</a:t>
            </a:r>
          </a:p>
        </p:txBody>
      </p:sp>
      <p:sp>
        <p:nvSpPr>
          <p:cNvPr id="79974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55958"/>
            <a:ext cx="10515600" cy="955303"/>
          </a:xfrm>
        </p:spPr>
        <p:txBody>
          <a:bodyPr/>
          <a:lstStyle/>
          <a:p>
            <a:r>
              <a:rPr lang="pt-BR" dirty="0"/>
              <a:t>Ex2: Criar uma visão com nome e idade dos médicos ortopedistas</a:t>
            </a:r>
          </a:p>
          <a:p>
            <a:pPr lvl="1"/>
            <a:endParaRPr lang="pt-BR" dirty="0"/>
          </a:p>
        </p:txBody>
      </p:sp>
      <p:sp>
        <p:nvSpPr>
          <p:cNvPr id="79974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9974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7783B-842E-484A-B369-01292C3AC423}" type="slidenum">
              <a:rPr lang="pt-BR" altLang="en-US" smtClean="0"/>
              <a:pPr/>
              <a:t>9</a:t>
            </a:fld>
            <a:endParaRPr lang="pt-BR" altLang="en-US"/>
          </a:p>
        </p:txBody>
      </p:sp>
      <p:sp>
        <p:nvSpPr>
          <p:cNvPr id="2" name="CaixaDeTexto 1"/>
          <p:cNvSpPr txBox="1"/>
          <p:nvPr/>
        </p:nvSpPr>
        <p:spPr>
          <a:xfrm>
            <a:off x="1559496" y="3208750"/>
            <a:ext cx="4704738" cy="1464231"/>
          </a:xfrm>
          <a:prstGeom prst="round2Diag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lvl="1">
              <a:lnSpc>
                <a:spcPct val="80000"/>
              </a:lnSpc>
            </a:pPr>
            <a:r>
              <a:rPr lang="pt-BR" sz="2000" b="1" dirty="0" err="1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Create</a:t>
            </a: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View</a:t>
            </a: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medicos_ortop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As</a:t>
            </a:r>
          </a:p>
          <a:p>
            <a:pPr lvl="1">
              <a:lnSpc>
                <a:spcPct val="80000"/>
              </a:lnSpc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nome, idade</a:t>
            </a:r>
          </a:p>
          <a:p>
            <a:pPr lvl="1">
              <a:lnSpc>
                <a:spcPct val="80000"/>
              </a:lnSpc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medicos</a:t>
            </a:r>
            <a:endParaRPr lang="pt-BR" sz="2000" dirty="0">
              <a:solidFill>
                <a:schemeClr val="tx1"/>
              </a:solidFill>
              <a:latin typeface="Arial" panose="020B0604020202020204" pitchFamily="34" charset="0"/>
              <a:ea typeface="Menlo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pt-BR" sz="2000" dirty="0" err="1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Where</a:t>
            </a: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ea typeface="Menlo" charset="0"/>
                <a:cs typeface="Arial" panose="020B0604020202020204" pitchFamily="34" charset="0"/>
              </a:rPr>
              <a:t> especialidade = “ortopedia”</a:t>
            </a:r>
          </a:p>
        </p:txBody>
      </p:sp>
      <p:sp>
        <p:nvSpPr>
          <p:cNvPr id="7" name="Text Box 48">
            <a:extLst>
              <a:ext uri="{FF2B5EF4-FFF2-40B4-BE49-F238E27FC236}">
                <a16:creationId xmlns:a16="http://schemas.microsoft.com/office/drawing/2014/main" id="{5B1D1B65-DBBB-4887-8080-7CC8B6185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832" y="1613130"/>
            <a:ext cx="6984775" cy="36933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sz="2000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sz="2000" dirty="0">
                <a:latin typeface="Menlo" charset="0"/>
                <a:ea typeface="Menlo" charset="0"/>
                <a:cs typeface="Menlo" charset="0"/>
              </a:rPr>
              <a:t>, CPF, nome, idade, cidade, especialidade)</a:t>
            </a:r>
          </a:p>
        </p:txBody>
      </p:sp>
    </p:spTree>
    <p:extLst>
      <p:ext uri="{BB962C8B-B14F-4D97-AF65-F5344CB8AC3E}">
        <p14:creationId xmlns:p14="http://schemas.microsoft.com/office/powerpoint/2010/main" val="2889472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986</Words>
  <Application>Microsoft Office PowerPoint</Application>
  <PresentationFormat>Widescreen</PresentationFormat>
  <Paragraphs>218</Paragraphs>
  <Slides>15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Wingdings</vt:lpstr>
      <vt:lpstr>Tema do Office</vt:lpstr>
      <vt:lpstr>1_Tema do Office</vt:lpstr>
      <vt:lpstr>Banco de Dados II Linguagens de Manipulação  VISÕES (VIEWS)</vt:lpstr>
      <vt:lpstr>Referência</vt:lpstr>
      <vt:lpstr>Relembrando consultas SQL</vt:lpstr>
      <vt:lpstr>E se houver campos confidenciais?</vt:lpstr>
      <vt:lpstr>Não seria mais seguro conceder acesso uma “tabela” sem os  atributos confidenciais?</vt:lpstr>
      <vt:lpstr>O que são Visões?</vt:lpstr>
      <vt:lpstr>Visões (Views)</vt:lpstr>
      <vt:lpstr>Exemplos</vt:lpstr>
      <vt:lpstr>Exemplos</vt:lpstr>
      <vt:lpstr>Atenção aos SELECTs ao Criar VIEWs</vt:lpstr>
      <vt:lpstr>Por que usar Visões?</vt:lpstr>
      <vt:lpstr>Quais são as diferenças entre uma Tabela e uma VIEW no SQL Server?</vt:lpstr>
      <vt:lpstr>Então, resumindo, por que precisamos de VIEWs</vt:lpstr>
      <vt:lpstr>Agora é com vocês...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 Linguagens de Manipulação  VISÕES (VIEWS)</dc:title>
  <dc:creator>Roberto Harkovsky da Cunha</dc:creator>
  <cp:lastModifiedBy>Roberto Harkovsky</cp:lastModifiedBy>
  <cp:revision>14</cp:revision>
  <dcterms:created xsi:type="dcterms:W3CDTF">2021-01-03T13:54:37Z</dcterms:created>
  <dcterms:modified xsi:type="dcterms:W3CDTF">2023-03-06T21:59:44Z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2022-03-18T16:17:47Z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b57e8004-d05c-4fed-b050-2ae0a8cf3dec</vt:lpwstr>
  </property>
  <property fmtid="{D5CDD505-2E9C-101B-9397-08002B2CF9AE}" pid="8" name="MSIP_Label_22deaceb-9851-4663-bccf-596767454be3_ContentBits">
    <vt:lpwstr>2</vt:lpwstr>
  </property>
</Properties>
</file>