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E038B-A53B-4964-B0FF-AFCDA8050D52}" v="62" dt="2024-09-29T00:15:3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E8AE038B-A53B-4964-B0FF-AFCDA8050D52}"/>
    <pc:docChg chg="undo redo custSel addSld modSld sldOrd">
      <pc:chgData name="Roberto" userId="f2c5d9e3-e1cd-491b-8eea-425a4d9cf1c2" providerId="ADAL" clId="{E8AE038B-A53B-4964-B0FF-AFCDA8050D52}" dt="2024-09-29T00:15:34.519" v="234" actId="1076"/>
      <pc:docMkLst>
        <pc:docMk/>
      </pc:docMkLst>
      <pc:sldChg chg="modSp add mod ord">
        <pc:chgData name="Roberto" userId="f2c5d9e3-e1cd-491b-8eea-425a4d9cf1c2" providerId="ADAL" clId="{E8AE038B-A53B-4964-B0FF-AFCDA8050D52}" dt="2024-09-28T23:26:59.998" v="20" actId="207"/>
        <pc:sldMkLst>
          <pc:docMk/>
          <pc:sldMk cId="342224873" sldId="264"/>
        </pc:sldMkLst>
        <pc:spChg chg="mod">
          <ac:chgData name="Roberto" userId="f2c5d9e3-e1cd-491b-8eea-425a4d9cf1c2" providerId="ADAL" clId="{E8AE038B-A53B-4964-B0FF-AFCDA8050D52}" dt="2024-09-28T23:25:32.113" v="6" actId="20577"/>
          <ac:spMkLst>
            <pc:docMk/>
            <pc:sldMk cId="342224873" sldId="264"/>
            <ac:spMk id="4" creationId="{4C03F5F0-1D69-4987-A951-298E7A435FD6}"/>
          </ac:spMkLst>
        </pc:spChg>
        <pc:spChg chg="mod">
          <ac:chgData name="Roberto" userId="f2c5d9e3-e1cd-491b-8eea-425a4d9cf1c2" providerId="ADAL" clId="{E8AE038B-A53B-4964-B0FF-AFCDA8050D52}" dt="2024-09-28T23:26:59.998" v="20" actId="207"/>
          <ac:spMkLst>
            <pc:docMk/>
            <pc:sldMk cId="342224873" sldId="264"/>
            <ac:spMk id="5" creationId="{B2EB03E2-F706-4BE2-8367-18685DB30336}"/>
          </ac:spMkLst>
        </pc:spChg>
      </pc:sldChg>
      <pc:sldChg chg="addSp delSp modSp add mod ord">
        <pc:chgData name="Roberto" userId="f2c5d9e3-e1cd-491b-8eea-425a4d9cf1c2" providerId="ADAL" clId="{E8AE038B-A53B-4964-B0FF-AFCDA8050D52}" dt="2024-09-28T23:32:02.531" v="70" actId="5793"/>
        <pc:sldMkLst>
          <pc:docMk/>
          <pc:sldMk cId="3472468603" sldId="265"/>
        </pc:sldMkLst>
        <pc:spChg chg="del">
          <ac:chgData name="Roberto" userId="f2c5d9e3-e1cd-491b-8eea-425a4d9cf1c2" providerId="ADAL" clId="{E8AE038B-A53B-4964-B0FF-AFCDA8050D52}" dt="2024-09-28T23:27:17.339" v="28" actId="478"/>
          <ac:spMkLst>
            <pc:docMk/>
            <pc:sldMk cId="3472468603" sldId="265"/>
            <ac:spMk id="2" creationId="{0C4D79B4-0A21-4EE4-9974-1253E365701A}"/>
          </ac:spMkLst>
        </pc:spChg>
        <pc:spChg chg="mod">
          <ac:chgData name="Roberto" userId="f2c5d9e3-e1cd-491b-8eea-425a4d9cf1c2" providerId="ADAL" clId="{E8AE038B-A53B-4964-B0FF-AFCDA8050D52}" dt="2024-09-28T23:27:14.149" v="27" actId="20577"/>
          <ac:spMkLst>
            <pc:docMk/>
            <pc:sldMk cId="3472468603" sldId="265"/>
            <ac:spMk id="4" creationId="{4C03F5F0-1D69-4987-A951-298E7A435FD6}"/>
          </ac:spMkLst>
        </pc:spChg>
        <pc:spChg chg="mod">
          <ac:chgData name="Roberto" userId="f2c5d9e3-e1cd-491b-8eea-425a4d9cf1c2" providerId="ADAL" clId="{E8AE038B-A53B-4964-B0FF-AFCDA8050D52}" dt="2024-09-28T23:32:02.531" v="70" actId="5793"/>
          <ac:spMkLst>
            <pc:docMk/>
            <pc:sldMk cId="3472468603" sldId="265"/>
            <ac:spMk id="5" creationId="{B2EB03E2-F706-4BE2-8367-18685DB30336}"/>
          </ac:spMkLst>
        </pc:spChg>
        <pc:spChg chg="add mod">
          <ac:chgData name="Roberto" userId="f2c5d9e3-e1cd-491b-8eea-425a4d9cf1c2" providerId="ADAL" clId="{E8AE038B-A53B-4964-B0FF-AFCDA8050D52}" dt="2024-09-28T23:31:56.432" v="60"/>
          <ac:spMkLst>
            <pc:docMk/>
            <pc:sldMk cId="3472468603" sldId="265"/>
            <ac:spMk id="9" creationId="{40E25532-9998-490A-889E-797A5A1E7D9E}"/>
          </ac:spMkLst>
        </pc:spChg>
        <pc:picChg chg="del">
          <ac:chgData name="Roberto" userId="f2c5d9e3-e1cd-491b-8eea-425a4d9cf1c2" providerId="ADAL" clId="{E8AE038B-A53B-4964-B0FF-AFCDA8050D52}" dt="2024-09-28T23:28:36.878" v="29" actId="478"/>
          <ac:picMkLst>
            <pc:docMk/>
            <pc:sldMk cId="3472468603" sldId="265"/>
            <ac:picMk id="6" creationId="{9FE2F70C-F908-492F-86AE-BFEE9980CE8B}"/>
          </ac:picMkLst>
        </pc:picChg>
        <pc:picChg chg="add mod">
          <ac:chgData name="Roberto" userId="f2c5d9e3-e1cd-491b-8eea-425a4d9cf1c2" providerId="ADAL" clId="{E8AE038B-A53B-4964-B0FF-AFCDA8050D52}" dt="2024-09-28T23:31:56.432" v="60"/>
          <ac:picMkLst>
            <pc:docMk/>
            <pc:sldMk cId="3472468603" sldId="265"/>
            <ac:picMk id="11" creationId="{AB80DA68-5ECB-44A6-B1D4-36C9324585B1}"/>
          </ac:picMkLst>
        </pc:picChg>
      </pc:sldChg>
      <pc:sldChg chg="addSp modSp add mod">
        <pc:chgData name="Roberto" userId="f2c5d9e3-e1cd-491b-8eea-425a4d9cf1c2" providerId="ADAL" clId="{E8AE038B-A53B-4964-B0FF-AFCDA8050D52}" dt="2024-09-28T23:39:18.330" v="81" actId="1076"/>
        <pc:sldMkLst>
          <pc:docMk/>
          <pc:sldMk cId="1534914798" sldId="266"/>
        </pc:sldMkLst>
        <pc:spChg chg="add mod">
          <ac:chgData name="Roberto" userId="f2c5d9e3-e1cd-491b-8eea-425a4d9cf1c2" providerId="ADAL" clId="{E8AE038B-A53B-4964-B0FF-AFCDA8050D52}" dt="2024-09-28T23:39:18.330" v="81" actId="1076"/>
          <ac:spMkLst>
            <pc:docMk/>
            <pc:sldMk cId="1534914798" sldId="266"/>
            <ac:spMk id="6" creationId="{03DF7453-E57F-47B4-9862-812132B975CC}"/>
          </ac:spMkLst>
        </pc:spChg>
        <pc:picChg chg="add mod">
          <ac:chgData name="Roberto" userId="f2c5d9e3-e1cd-491b-8eea-425a4d9cf1c2" providerId="ADAL" clId="{E8AE038B-A53B-4964-B0FF-AFCDA8050D52}" dt="2024-09-28T23:38:59.705" v="75" actId="14100"/>
          <ac:picMkLst>
            <pc:docMk/>
            <pc:sldMk cId="1534914798" sldId="266"/>
            <ac:picMk id="3" creationId="{B7DA774A-8E38-4764-B902-EF49E58B4754}"/>
          </ac:picMkLst>
        </pc:picChg>
      </pc:sldChg>
      <pc:sldChg chg="addSp delSp modSp add mod">
        <pc:chgData name="Roberto" userId="f2c5d9e3-e1cd-491b-8eea-425a4d9cf1c2" providerId="ADAL" clId="{E8AE038B-A53B-4964-B0FF-AFCDA8050D52}" dt="2024-09-29T00:13:18.612" v="162" actId="404"/>
        <pc:sldMkLst>
          <pc:docMk/>
          <pc:sldMk cId="337327630" sldId="267"/>
        </pc:sldMkLst>
        <pc:spChg chg="add mod">
          <ac:chgData name="Roberto" userId="f2c5d9e3-e1cd-491b-8eea-425a4d9cf1c2" providerId="ADAL" clId="{E8AE038B-A53B-4964-B0FF-AFCDA8050D52}" dt="2024-09-28T23:57:03.567" v="112" actId="1076"/>
          <ac:spMkLst>
            <pc:docMk/>
            <pc:sldMk cId="337327630" sldId="267"/>
            <ac:spMk id="2" creationId="{87E8140A-62D7-4ECD-A3A9-ED8DD010D0F0}"/>
          </ac:spMkLst>
        </pc:spChg>
        <pc:spChg chg="mod">
          <ac:chgData name="Roberto" userId="f2c5d9e3-e1cd-491b-8eea-425a4d9cf1c2" providerId="ADAL" clId="{E8AE038B-A53B-4964-B0FF-AFCDA8050D52}" dt="2024-09-29T00:13:18.612" v="162" actId="404"/>
          <ac:spMkLst>
            <pc:docMk/>
            <pc:sldMk cId="337327630" sldId="267"/>
            <ac:spMk id="5" creationId="{B2EB03E2-F706-4BE2-8367-18685DB30336}"/>
          </ac:spMkLst>
        </pc:spChg>
        <pc:spChg chg="del mod">
          <ac:chgData name="Roberto" userId="f2c5d9e3-e1cd-491b-8eea-425a4d9cf1c2" providerId="ADAL" clId="{E8AE038B-A53B-4964-B0FF-AFCDA8050D52}" dt="2024-09-28T23:56:33.739" v="104" actId="478"/>
          <ac:spMkLst>
            <pc:docMk/>
            <pc:sldMk cId="337327630" sldId="267"/>
            <ac:spMk id="6" creationId="{03DF7453-E57F-47B4-9862-812132B975CC}"/>
          </ac:spMkLst>
        </pc:spChg>
        <pc:spChg chg="add mod">
          <ac:chgData name="Roberto" userId="f2c5d9e3-e1cd-491b-8eea-425a4d9cf1c2" providerId="ADAL" clId="{E8AE038B-A53B-4964-B0FF-AFCDA8050D52}" dt="2024-09-29T00:13:00.808" v="159" actId="1076"/>
          <ac:spMkLst>
            <pc:docMk/>
            <pc:sldMk cId="337327630" sldId="267"/>
            <ac:spMk id="13" creationId="{68FBE050-9492-401D-B663-274F6B006A2F}"/>
          </ac:spMkLst>
        </pc:spChg>
        <pc:spChg chg="add mod">
          <ac:chgData name="Roberto" userId="f2c5d9e3-e1cd-491b-8eea-425a4d9cf1c2" providerId="ADAL" clId="{E8AE038B-A53B-4964-B0FF-AFCDA8050D52}" dt="2024-09-29T00:12:52.488" v="157" actId="1076"/>
          <ac:spMkLst>
            <pc:docMk/>
            <pc:sldMk cId="337327630" sldId="267"/>
            <ac:spMk id="15" creationId="{844BB505-4B73-4646-82F9-51A849E02CA2}"/>
          </ac:spMkLst>
        </pc:spChg>
        <pc:graphicFrameChg chg="add mod">
          <ac:chgData name="Roberto" userId="f2c5d9e3-e1cd-491b-8eea-425a4d9cf1c2" providerId="ADAL" clId="{E8AE038B-A53B-4964-B0FF-AFCDA8050D52}" dt="2024-09-29T00:07:10.250" v="121" actId="1076"/>
          <ac:graphicFrameMkLst>
            <pc:docMk/>
            <pc:sldMk cId="337327630" sldId="267"/>
            <ac:graphicFrameMk id="9" creationId="{A7BAA091-0EA6-4828-B397-324272D7BA2C}"/>
          </ac:graphicFrameMkLst>
        </pc:graphicFrameChg>
        <pc:picChg chg="del">
          <ac:chgData name="Roberto" userId="f2c5d9e3-e1cd-491b-8eea-425a4d9cf1c2" providerId="ADAL" clId="{E8AE038B-A53B-4964-B0FF-AFCDA8050D52}" dt="2024-09-28T23:43:18.576" v="102" actId="478"/>
          <ac:picMkLst>
            <pc:docMk/>
            <pc:sldMk cId="337327630" sldId="267"/>
            <ac:picMk id="3" creationId="{B7DA774A-8E38-4764-B902-EF49E58B4754}"/>
          </ac:picMkLst>
        </pc:picChg>
        <pc:picChg chg="add del mod">
          <ac:chgData name="Roberto" userId="f2c5d9e3-e1cd-491b-8eea-425a4d9cf1c2" providerId="ADAL" clId="{E8AE038B-A53B-4964-B0FF-AFCDA8050D52}" dt="2024-09-29T00:01:35.134" v="117" actId="478"/>
          <ac:picMkLst>
            <pc:docMk/>
            <pc:sldMk cId="337327630" sldId="267"/>
            <ac:picMk id="8" creationId="{C29B64B1-A2CC-4976-A703-15E19393852B}"/>
          </ac:picMkLst>
        </pc:picChg>
      </pc:sldChg>
      <pc:sldChg chg="addSp delSp modSp add mod ord">
        <pc:chgData name="Roberto" userId="f2c5d9e3-e1cd-491b-8eea-425a4d9cf1c2" providerId="ADAL" clId="{E8AE038B-A53B-4964-B0FF-AFCDA8050D52}" dt="2024-09-29T00:15:34.519" v="234" actId="1076"/>
        <pc:sldMkLst>
          <pc:docMk/>
          <pc:sldMk cId="1178180268" sldId="268"/>
        </pc:sldMkLst>
        <pc:spChg chg="mod">
          <ac:chgData name="Roberto" userId="f2c5d9e3-e1cd-491b-8eea-425a4d9cf1c2" providerId="ADAL" clId="{E8AE038B-A53B-4964-B0FF-AFCDA8050D52}" dt="2024-09-29T00:11:15.925" v="153" actId="20577"/>
          <ac:spMkLst>
            <pc:docMk/>
            <pc:sldMk cId="1178180268" sldId="268"/>
            <ac:spMk id="5" creationId="{B2EB03E2-F706-4BE2-8367-18685DB30336}"/>
          </ac:spMkLst>
        </pc:spChg>
        <pc:spChg chg="del mod">
          <ac:chgData name="Roberto" userId="f2c5d9e3-e1cd-491b-8eea-425a4d9cf1c2" providerId="ADAL" clId="{E8AE038B-A53B-4964-B0FF-AFCDA8050D52}" dt="2024-09-29T00:09:09.045" v="125" actId="478"/>
          <ac:spMkLst>
            <pc:docMk/>
            <pc:sldMk cId="1178180268" sldId="268"/>
            <ac:spMk id="6" creationId="{03DF7453-E57F-47B4-9862-812132B975CC}"/>
          </ac:spMkLst>
        </pc:spChg>
        <pc:spChg chg="add mod">
          <ac:chgData name="Roberto" userId="f2c5d9e3-e1cd-491b-8eea-425a4d9cf1c2" providerId="ADAL" clId="{E8AE038B-A53B-4964-B0FF-AFCDA8050D52}" dt="2024-09-29T00:10:34.910" v="141" actId="404"/>
          <ac:spMkLst>
            <pc:docMk/>
            <pc:sldMk cId="1178180268" sldId="268"/>
            <ac:spMk id="8" creationId="{84595DD1-0B3F-4F1B-B134-6598BB7A7594}"/>
          </ac:spMkLst>
        </pc:spChg>
        <pc:spChg chg="add mod">
          <ac:chgData name="Roberto" userId="f2c5d9e3-e1cd-491b-8eea-425a4d9cf1c2" providerId="ADAL" clId="{E8AE038B-A53B-4964-B0FF-AFCDA8050D52}" dt="2024-09-29T00:15:34.519" v="234" actId="1076"/>
          <ac:spMkLst>
            <pc:docMk/>
            <pc:sldMk cId="1178180268" sldId="268"/>
            <ac:spMk id="13" creationId="{1CF58583-BC8A-4653-8C76-B77C18292BF1}"/>
          </ac:spMkLst>
        </pc:spChg>
        <pc:picChg chg="del">
          <ac:chgData name="Roberto" userId="f2c5d9e3-e1cd-491b-8eea-425a4d9cf1c2" providerId="ADAL" clId="{E8AE038B-A53B-4964-B0FF-AFCDA8050D52}" dt="2024-09-28T23:43:25.919" v="103" actId="478"/>
          <ac:picMkLst>
            <pc:docMk/>
            <pc:sldMk cId="1178180268" sldId="268"/>
            <ac:picMk id="3" creationId="{B7DA774A-8E38-4764-B902-EF49E58B4754}"/>
          </ac:picMkLst>
        </pc:picChg>
        <pc:picChg chg="add mod">
          <ac:chgData name="Roberto" userId="f2c5d9e3-e1cd-491b-8eea-425a4d9cf1c2" providerId="ADAL" clId="{E8AE038B-A53B-4964-B0FF-AFCDA8050D52}" dt="2024-09-29T00:08:50.554" v="124" actId="14100"/>
          <ac:picMkLst>
            <pc:docMk/>
            <pc:sldMk cId="1178180268" sldId="268"/>
            <ac:picMk id="7" creationId="{0E3A641E-6BA9-474A-BD7C-B33069FD97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B0BCC-6092-47F7-AE6F-89D3D6F2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76F9-E9E8-48C9-B19A-F0148405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05E6A-D8AB-4C74-B0E4-EA529A94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4D380-410C-4CDB-BFE5-9AD8BAA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C785A-3F30-4343-8209-B675049F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3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CA4BB-B2E5-410B-8982-3EC336A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63E4B-EBBE-4E18-962A-6543484B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E4A71-7BF0-4E78-9130-9DEFA2F5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FFAED-F721-4FB3-AC69-BA12B040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36B49-A5EA-40EF-9BD1-C80387C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D6239-7DE9-40A9-AA99-9CC930BC1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4687E1-0CCC-4F8D-9F9E-62A72A12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5FA14-E154-404B-9E32-EA9E7FF3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7B876-1014-432F-A4B4-55E3FB4D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2D2AD-6BA7-4C8D-80F1-49A3E486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C56ED-16C9-46EE-BEB2-3E9F1FD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5950C-86CC-40A5-9DC5-5077DE58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B2EB3-F7DC-41A0-B667-4100A41C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F205D-033D-4FD6-9642-971AC52B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1339A-AB8B-41C8-8CA8-EF5C2B44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4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38A54-F62D-4547-A6D7-F35C885A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088F-4B20-4324-940A-6231A214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3DA7E-4538-4F6E-AEA6-54F21F8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87829-DD4E-42A5-A998-86ACE3A7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A76D6F-5BD0-43BB-88BF-FAA1152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5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3ED2A-4C8E-4AE5-B54A-C510756A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EB93F-9B9C-43B0-9FBE-38251620A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4652C5-CE35-4A9A-937C-8546B7A4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C915C-1920-4CA3-ABC5-5304E8E0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48DC28-5558-4EAF-A7A0-18D2C1D2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8D1B7-865D-4E92-B339-4E869773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8CC31-4CB8-4E13-8366-A1C41BE2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F98E8C-F41F-4133-B94F-349FC8272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69EAC6-178B-4AEA-85F9-14BDD1F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E15827-5E6A-465C-BECF-63DB29430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08DB23-A76A-4906-B4AE-10D28D39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3490B0-1A68-4B80-8BA0-B9593BCF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2AE577-2977-4183-9A35-2AC3FEC5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0DBF33-B56A-4E89-8726-E4BE2D2C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992A4-67CA-4593-9408-340B29D0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F6966-DD0C-414D-B6BB-D9495E86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CAD20-6112-429F-97AA-A0AE3B37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784AC5-5208-491C-B36D-79181383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60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3C5D4F-5083-4B59-8B39-87A1D962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351546-A930-4A30-997E-7690A6FE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3D6592-BD52-4468-89AB-CDBE8E5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96ED4-EFFC-4736-8DD3-788D79C5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AFBD-C074-4772-9096-3C375E11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612E2F-9CA6-4FBC-A69C-724015E2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237546-5E8F-481F-8CC1-FBCB8BB8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96FCB-29D7-4F47-A2EE-412AA054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88E137-1770-4B33-8DCE-B61874F0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9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DA6EE-98C5-48D6-980C-A1F21FC9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63563D-E86E-4370-80C0-313EFC6FF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9A949F-B8E9-4671-A8F3-1AC192A1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B4A14-32B9-49E9-B794-D5D9E0F6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CFA5F-4040-4430-AC14-4B13C093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B2F333-F2E2-4912-8CB3-885977B0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0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05EC7C-948A-4B24-A32A-8581FC10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54580-61F2-4642-8DB9-86EC4967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DEDF2-FFF2-4BBC-9CFF-48C96018E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63C0-5249-4063-B5A5-F26B5A37BCE0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15B3E-6BFC-46FD-8EB5-4DF5590E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CD00F-01FE-4096-BB9E-6E38C6614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3421-4C69-451E-ACD3-834DB67751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C08F9723-3751-4784-A283-577BD6C3365C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5361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pt-BR" sz="4000" dirty="0"/>
              <a:t>Componente </a:t>
            </a:r>
            <a:r>
              <a:rPr lang="pt-BR" sz="4000" dirty="0" err="1"/>
              <a:t>ListView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6"/>
            <a:ext cx="7622425" cy="5262787"/>
          </a:xfrm>
        </p:spPr>
        <p:txBody>
          <a:bodyPr anchor="t">
            <a:normAutofit/>
          </a:bodyPr>
          <a:lstStyle/>
          <a:p>
            <a:r>
              <a:rPr lang="pt-BR" sz="2400" dirty="0"/>
              <a:t>Uma lista de itens roláveis ​​pode ser exibida no Android usando </a:t>
            </a:r>
            <a:r>
              <a:rPr lang="pt-BR" sz="2400" dirty="0" err="1">
                <a:solidFill>
                  <a:srgbClr val="0070C0"/>
                </a:solidFill>
              </a:rPr>
              <a:t>ListView</a:t>
            </a:r>
            <a:r>
              <a:rPr lang="pt-BR" sz="2400" dirty="0"/>
              <a:t>. </a:t>
            </a:r>
          </a:p>
          <a:p>
            <a:r>
              <a:rPr lang="pt-BR" sz="2400" dirty="0"/>
              <a:t>O componente ajuda a </a:t>
            </a:r>
            <a:r>
              <a:rPr lang="pt-BR" sz="2400" dirty="0">
                <a:solidFill>
                  <a:srgbClr val="0070C0"/>
                </a:solidFill>
              </a:rPr>
              <a:t>exibir os dados na forma de uma lista de rolagem</a:t>
            </a:r>
            <a:r>
              <a:rPr lang="pt-BR" sz="2400" dirty="0"/>
              <a:t>.</a:t>
            </a:r>
          </a:p>
          <a:p>
            <a:pPr lvl="1"/>
            <a:r>
              <a:rPr lang="pt-BR" sz="2000" dirty="0"/>
              <a:t>Os usuários podem então selecionar qualquer item da lista clicando nele.</a:t>
            </a:r>
          </a:p>
          <a:p>
            <a:r>
              <a:rPr lang="pt-BR" sz="2400" dirty="0"/>
              <a:t> </a:t>
            </a:r>
            <a:r>
              <a:rPr lang="pt-BR" sz="2400" dirty="0" err="1">
                <a:solidFill>
                  <a:srgbClr val="0070C0"/>
                </a:solidFill>
              </a:rPr>
              <a:t>ListView</a:t>
            </a:r>
            <a:r>
              <a:rPr lang="pt-BR" sz="2400" dirty="0"/>
              <a:t> é </a:t>
            </a:r>
            <a:r>
              <a:rPr lang="pt-BR" sz="2400" dirty="0">
                <a:solidFill>
                  <a:srgbClr val="0070C0"/>
                </a:solidFill>
              </a:rPr>
              <a:t>uma lista de rolagem</a:t>
            </a:r>
            <a:r>
              <a:rPr lang="pt-BR" sz="2400" dirty="0"/>
              <a:t> por padrão, então não é preciso usar scroll </a:t>
            </a:r>
            <a:r>
              <a:rPr lang="pt-BR" sz="2400" dirty="0" err="1"/>
              <a:t>View</a:t>
            </a:r>
            <a:r>
              <a:rPr lang="pt-BR" sz="2400" dirty="0"/>
              <a:t> ou qualquer outra coisa com </a:t>
            </a:r>
            <a:r>
              <a:rPr lang="pt-BR" sz="2400" dirty="0" err="1"/>
              <a:t>ListView</a:t>
            </a:r>
            <a:r>
              <a:rPr lang="pt-BR" sz="2400" dirty="0"/>
              <a:t>.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ListView</a:t>
            </a:r>
            <a:r>
              <a:rPr lang="pt-BR" sz="2400" dirty="0"/>
              <a:t> é amplamente usado em aplicativos Android. </a:t>
            </a:r>
          </a:p>
          <a:p>
            <a:pPr lvl="1"/>
            <a:r>
              <a:rPr lang="pt-BR" sz="2000" dirty="0"/>
              <a:t>Um exemplo muito comum de </a:t>
            </a:r>
            <a:r>
              <a:rPr lang="pt-BR" sz="2000" dirty="0" err="1"/>
              <a:t>ListView</a:t>
            </a:r>
            <a:r>
              <a:rPr lang="pt-BR" sz="2000" dirty="0"/>
              <a:t> é </a:t>
            </a:r>
            <a:r>
              <a:rPr lang="pt-BR" sz="2000" dirty="0">
                <a:solidFill>
                  <a:srgbClr val="0070C0"/>
                </a:solidFill>
              </a:rPr>
              <a:t>sua lista de contatos do telefone</a:t>
            </a:r>
            <a:r>
              <a:rPr lang="pt-BR" sz="2000" dirty="0"/>
              <a:t>, onde você tem uma lista de seus contatos exibida em um </a:t>
            </a:r>
            <a:r>
              <a:rPr lang="pt-BR" sz="2000" dirty="0" err="1"/>
              <a:t>ListView</a:t>
            </a:r>
            <a:r>
              <a:rPr lang="pt-BR" sz="2000" dirty="0"/>
              <a:t> e ao clicar, as informações do usuário são exibidas.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/>
              <a:t>Base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1" y="564611"/>
            <a:ext cx="7173508" cy="1483998"/>
          </a:xfrm>
        </p:spPr>
        <p:txBody>
          <a:bodyPr anchor="t">
            <a:normAutofit/>
          </a:bodyPr>
          <a:lstStyle/>
          <a:p>
            <a:r>
              <a:rPr lang="pt-BR" sz="2400" dirty="0"/>
              <a:t>Etapa 1: Crie um novo projeto </a:t>
            </a:r>
            <a:r>
              <a:rPr lang="pt-BR" sz="2400" dirty="0" err="1"/>
              <a:t>Listebasexample</a:t>
            </a:r>
            <a:r>
              <a:rPr lang="pt-BR" sz="2400" dirty="0"/>
              <a:t> e atividade </a:t>
            </a:r>
            <a:r>
              <a:rPr lang="pt-BR" sz="2400" dirty="0" err="1"/>
              <a:t>Main</a:t>
            </a:r>
            <a:r>
              <a:rPr lang="pt-BR" sz="2400" dirty="0"/>
              <a:t> </a:t>
            </a:r>
            <a:r>
              <a:rPr lang="pt-BR" sz="2400" dirty="0" err="1"/>
              <a:t>Activity</a:t>
            </a:r>
            <a:r>
              <a:rPr lang="pt-BR" sz="2400" dirty="0"/>
              <a:t>. Aqui criaremos novamente uma </a:t>
            </a:r>
            <a:r>
              <a:rPr lang="pt-BR" sz="2400" dirty="0" err="1"/>
              <a:t>ListView</a:t>
            </a:r>
            <a:r>
              <a:rPr lang="pt-BR" sz="2400" dirty="0"/>
              <a:t> em </a:t>
            </a:r>
            <a:r>
              <a:rPr lang="pt-BR" sz="2400" dirty="0" err="1"/>
              <a:t>LinearLayout</a:t>
            </a:r>
            <a:r>
              <a:rPr lang="pt-BR" sz="2400" dirty="0"/>
              <a:t>. Abaixo está o código de activity_main.xml ou content_main.xml: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0E25532-9998-490A-889E-797A5A1E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296" y="2395505"/>
            <a:ext cx="5512778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="vertical"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ListView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simpleListView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fill_parent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:divider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=“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#37474F"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:dividerHeight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="1dp"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80DA68-5ECB-44A6-B1D4-36C93245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2" y="1827422"/>
            <a:ext cx="2377646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6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/>
              <a:t>Base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1" y="564611"/>
            <a:ext cx="7173508" cy="1483998"/>
          </a:xfrm>
        </p:spPr>
        <p:txBody>
          <a:bodyPr anchor="t">
            <a:normAutofit/>
          </a:bodyPr>
          <a:lstStyle/>
          <a:p>
            <a:r>
              <a:rPr lang="pt-BR" sz="2400" dirty="0"/>
              <a:t>Etapa 2: Crie uma nova atividade chamada “Listview” e abaixo está o código de activity_listview.xml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DA774A-8E38-4764-B902-EF49E58B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4" y="1772239"/>
            <a:ext cx="2377646" cy="422946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3DF7453-E57F-47B4-9862-812132B9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979" y="1493271"/>
            <a:ext cx="6333599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&lt;LinearLayout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="horizontal"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&lt;ImageView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="@+id/icon"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="50dp"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="50dp"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="@mipmap/ic_launcher"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&lt;TextView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="@+id/textView"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="fill_parent"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:layout_gravity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="15dp"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="@color/black"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&lt;/LinearLayout&gt;</a:t>
            </a:r>
            <a:endParaRPr kumimoji="0" lang="pt-BR" altLang="pt-B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/>
              <a:t>Base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0" y="564611"/>
            <a:ext cx="7744050" cy="1835716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200" dirty="0"/>
              <a:t>Etapa 3: Na terceira etapa, usaremos o adaptador personalizado para exibir os nomes dos países na IU codificando </a:t>
            </a:r>
            <a:r>
              <a:rPr lang="pt-BR" sz="2200" dirty="0">
                <a:solidFill>
                  <a:srgbClr val="0070C0"/>
                </a:solidFill>
              </a:rPr>
              <a:t>MainActivity.java</a:t>
            </a:r>
            <a:r>
              <a:rPr lang="pt-BR" sz="2200" dirty="0"/>
              <a:t>. Abaixo está o código de MainActivity.java</a:t>
            </a:r>
          </a:p>
          <a:p>
            <a:r>
              <a:rPr lang="pt-BR" sz="2200" dirty="0"/>
              <a:t>Importante: certifique-se de que as imagens de bandeiras sejam armazenadas na pasta </a:t>
            </a:r>
            <a:r>
              <a:rPr lang="pt-BR" sz="2200" dirty="0" err="1"/>
              <a:t>drawable</a:t>
            </a:r>
            <a:r>
              <a:rPr lang="pt-BR" sz="2200" dirty="0"/>
              <a:t> presente dentro da pasta res com a nomenclatura correta</a:t>
            </a:r>
            <a:r>
              <a:rPr lang="pt-BR" sz="2400" dirty="0"/>
              <a:t>.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E8140A-62D7-4ECD-A3A9-ED8DD010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311" y="2188827"/>
            <a:ext cx="7464669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rj.senac.br.listview2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android.app.Activity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android.widget.ListView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Activity {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ListView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= {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"India"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"China"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"australia"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"Portugle"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"America"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"NewZealand"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flags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= {R.drawable.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india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china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australia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portugal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america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newzeland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(Bundle savedInstanceState) {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.onCreate(savedInstanceState)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setContentView(R.layout.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(ListView) findViewById(R.id.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simpleListView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CustomAdapter customAdapter =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CustomAdapter(getApplicationContext()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flags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.setAdapter(customAdapter)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A7BAA091-0EA6-4828-B397-324272D7B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82437"/>
              </p:ext>
            </p:extLst>
          </p:nvPr>
        </p:nvGraphicFramePr>
        <p:xfrm>
          <a:off x="3359070" y="1606629"/>
          <a:ext cx="598566" cy="58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2" imgW="405720" imgH="394560" progId="Package">
                  <p:embed/>
                </p:oleObj>
              </mc:Choice>
              <mc:Fallback>
                <p:oleObj name="Objeto de Shell de Gerenciador" showAsIcon="1" r:id="rId2" imgW="405720" imgH="394560" progId="Package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A7BAA091-0EA6-4828-B397-324272D7BA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070" y="1606629"/>
                        <a:ext cx="598566" cy="58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8FBE050-9492-401D-B663-274F6B006A2F}"/>
              </a:ext>
            </a:extLst>
          </p:cNvPr>
          <p:cNvSpPr/>
          <p:nvPr/>
        </p:nvSpPr>
        <p:spPr>
          <a:xfrm>
            <a:off x="8458200" y="5100133"/>
            <a:ext cx="3234104" cy="38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Cria um </a:t>
            </a:r>
            <a:r>
              <a:rPr lang="pt-BR" sz="1200" dirty="0" err="1"/>
              <a:t>adapter</a:t>
            </a:r>
            <a:r>
              <a:rPr lang="pt-BR" sz="1200" dirty="0"/>
              <a:t> ligando o </a:t>
            </a:r>
            <a:r>
              <a:rPr lang="pt-BR" sz="1200" dirty="0" err="1"/>
              <a:t>array</a:t>
            </a:r>
            <a:r>
              <a:rPr lang="pt-BR" sz="1200" dirty="0"/>
              <a:t> ao </a:t>
            </a:r>
            <a:r>
              <a:rPr lang="pt-BR" sz="1200" dirty="0" err="1"/>
              <a:t>textview</a:t>
            </a:r>
            <a:endParaRPr lang="pt-BR" sz="12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4BB505-4B73-4646-82F9-51A849E02CA2}"/>
              </a:ext>
            </a:extLst>
          </p:cNvPr>
          <p:cNvSpPr/>
          <p:nvPr/>
        </p:nvSpPr>
        <p:spPr>
          <a:xfrm>
            <a:off x="7356230" y="5748103"/>
            <a:ext cx="2784231" cy="41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Liga o adaptador a </a:t>
            </a:r>
            <a:r>
              <a:rPr lang="pt-BR" sz="1200" dirty="0" err="1"/>
              <a:t>listView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732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/>
              <a:t>Base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638" y="564611"/>
            <a:ext cx="2892669" cy="3629320"/>
          </a:xfrm>
        </p:spPr>
        <p:txBody>
          <a:bodyPr anchor="t">
            <a:normAutofit/>
          </a:bodyPr>
          <a:lstStyle/>
          <a:p>
            <a:r>
              <a:rPr lang="pt-BR" sz="2000" dirty="0"/>
              <a:t>Etapa 4: agora crie a classe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CustomAdapter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/>
              <a:t>que estenderá </a:t>
            </a:r>
            <a:r>
              <a:rPr lang="pt-BR" sz="2000" dirty="0" err="1"/>
              <a:t>BaseAdapter</a:t>
            </a:r>
            <a:r>
              <a:rPr lang="pt-BR" sz="2000" dirty="0"/>
              <a:t>. </a:t>
            </a:r>
          </a:p>
          <a:p>
            <a:r>
              <a:rPr lang="pt-BR" sz="2000" dirty="0"/>
              <a:t>Ao lado está o código de CustomAdapter.java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3A641E-6BA9-474A-BD7C-B33069FD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7" y="1848923"/>
            <a:ext cx="2114637" cy="455144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4595DD1-0B3F-4F1B-B134-6598BB7A7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675" y="58846"/>
            <a:ext cx="5574323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android.media.Image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android.view.LayoutInflater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android.view.ViewGroup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android.widget.BaseAdapter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android.widget.ImageView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android.widget.TextView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java.util.zip.Inflater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CustomAdapter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BaseAdapter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LayoutInflater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inflter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CustomAdapter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flags) {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flags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inflter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LayoutInflater.</a:t>
            </a:r>
            <a:r>
              <a:rPr kumimoji="0" lang="pt-BR" altLang="pt-B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getCount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getItem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i) {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getItemId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i) {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ViewGroup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viewGroup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inflter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.inflate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activity_listview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country = 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view.findViewById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icon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view.findViewById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icon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country.setText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icon.setImageResource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CF58583-BC8A-4653-8C76-B77C18292BF1}"/>
              </a:ext>
            </a:extLst>
          </p:cNvPr>
          <p:cNvSpPr/>
          <p:nvPr/>
        </p:nvSpPr>
        <p:spPr>
          <a:xfrm>
            <a:off x="8817846" y="2515194"/>
            <a:ext cx="3234104" cy="333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Construtor estabelece as listas dos campos que irão para a listview</a:t>
            </a:r>
          </a:p>
        </p:txBody>
      </p:sp>
    </p:spTree>
    <p:extLst>
      <p:ext uri="{BB962C8B-B14F-4D97-AF65-F5344CB8AC3E}">
        <p14:creationId xmlns:p14="http://schemas.microsoft.com/office/powerpoint/2010/main" val="11781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pt-BR" sz="4000" dirty="0"/>
              <a:t>Componente </a:t>
            </a:r>
            <a:r>
              <a:rPr lang="pt-BR" sz="4000" dirty="0" err="1"/>
              <a:t>ListView</a:t>
            </a:r>
            <a:endParaRPr lang="pt-BR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8A88E-ED21-4E87-A8AB-88874EB2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86" y="962166"/>
            <a:ext cx="4360985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res-auto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simpleListView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abhiandroid.com.listexample.MainActivity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D5A613-3B1C-4826-B16E-60BA7830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85" y="1139334"/>
            <a:ext cx="236240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pPr algn="r"/>
            <a:r>
              <a:rPr lang="pt-BR" sz="4000" dirty="0"/>
              <a:t>Atributos do </a:t>
            </a:r>
            <a:r>
              <a:rPr lang="pt-BR" sz="4000" dirty="0" err="1"/>
              <a:t>ListView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0" y="564610"/>
            <a:ext cx="7622425" cy="5262787"/>
          </a:xfrm>
        </p:spPr>
        <p:txBody>
          <a:bodyPr anchor="t">
            <a:norm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id:</a:t>
            </a:r>
            <a:r>
              <a:rPr lang="pt-BR" sz="2400" dirty="0"/>
              <a:t> id é usado para identificar exclusivamente um </a:t>
            </a:r>
            <a:r>
              <a:rPr lang="pt-BR" sz="2400" dirty="0" err="1"/>
              <a:t>ListView</a:t>
            </a:r>
            <a:r>
              <a:rPr lang="pt-BR" sz="2400" dirty="0"/>
              <a:t>.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divider</a:t>
            </a:r>
            <a:r>
              <a:rPr lang="pt-BR" sz="2400" dirty="0">
                <a:solidFill>
                  <a:srgbClr val="0070C0"/>
                </a:solidFill>
              </a:rPr>
              <a:t>:</a:t>
            </a:r>
            <a:r>
              <a:rPr lang="pt-BR" sz="2400" dirty="0"/>
              <a:t> Este é uma forma (</a:t>
            </a:r>
            <a:r>
              <a:rPr lang="pt-BR" sz="2400" dirty="0" err="1"/>
              <a:t>drawable</a:t>
            </a:r>
            <a:r>
              <a:rPr lang="pt-BR" sz="2400" dirty="0"/>
              <a:t>) ou cor para desenhar entre diferentes itens de lista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dividerHeight</a:t>
            </a:r>
            <a:r>
              <a:rPr lang="pt-BR" sz="2400" dirty="0">
                <a:solidFill>
                  <a:srgbClr val="0070C0"/>
                </a:solidFill>
              </a:rPr>
              <a:t>: E</a:t>
            </a:r>
            <a:r>
              <a:rPr lang="pt-BR" sz="2400" dirty="0"/>
              <a:t>specifica a altura do divisor entre itens de lista. Isto pode ser em </a:t>
            </a:r>
            <a:r>
              <a:rPr lang="pt-BR" sz="2400" dirty="0" err="1"/>
              <a:t>dp</a:t>
            </a:r>
            <a:r>
              <a:rPr lang="pt-BR" sz="2400" dirty="0"/>
              <a:t>(pixel de densidade), </a:t>
            </a:r>
            <a:r>
              <a:rPr lang="pt-BR" sz="2400" dirty="0" err="1"/>
              <a:t>sp</a:t>
            </a:r>
            <a:r>
              <a:rPr lang="pt-BR" sz="2400" dirty="0"/>
              <a:t>(pixel independente de escala) ou </a:t>
            </a:r>
            <a:r>
              <a:rPr lang="pt-BR" sz="2400" dirty="0" err="1"/>
              <a:t>px</a:t>
            </a:r>
            <a:r>
              <a:rPr lang="pt-BR" sz="2400" dirty="0"/>
              <a:t>(pixel).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listSelector</a:t>
            </a:r>
            <a:r>
              <a:rPr lang="pt-BR" sz="2400" dirty="0">
                <a:solidFill>
                  <a:srgbClr val="0070C0"/>
                </a:solidFill>
              </a:rPr>
              <a:t>:</a:t>
            </a:r>
            <a:r>
              <a:rPr lang="pt-BR" sz="2400" dirty="0"/>
              <a:t> a propriedade </a:t>
            </a:r>
            <a:r>
              <a:rPr lang="pt-BR" sz="2400" dirty="0" err="1"/>
              <a:t>listSelector</a:t>
            </a:r>
            <a:r>
              <a:rPr lang="pt-BR" sz="2400" dirty="0"/>
              <a:t> é usada para definir o seletor do </a:t>
            </a:r>
            <a:r>
              <a:rPr lang="pt-BR" sz="2400" dirty="0" err="1"/>
              <a:t>listView</a:t>
            </a:r>
            <a:r>
              <a:rPr lang="pt-BR" sz="2400" dirty="0"/>
              <a:t>. Geralmente é laranja ou azul celeste, mas você também pode definir sua cor personalizada ou uma imagem como um seletor de lista de acordo com seu design.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8F757-48C7-47F1-82B1-8592CE70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9" y="1960355"/>
            <a:ext cx="2446232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 fontScale="90000"/>
          </a:bodyPr>
          <a:lstStyle/>
          <a:p>
            <a:pPr algn="r"/>
            <a:r>
              <a:rPr lang="pt-BR" sz="4000" dirty="0"/>
              <a:t>Adaptadores usados no </a:t>
            </a:r>
            <a:r>
              <a:rPr lang="pt-BR" sz="4000" dirty="0" err="1"/>
              <a:t>ListView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0" y="564610"/>
            <a:ext cx="7622425" cy="5262787"/>
          </a:xfrm>
        </p:spPr>
        <p:txBody>
          <a:bodyPr anchor="t">
            <a:normAutofit/>
          </a:bodyPr>
          <a:lstStyle/>
          <a:p>
            <a:r>
              <a:rPr lang="pt-BR" sz="2400" dirty="0"/>
              <a:t>Um adaptador é uma </a:t>
            </a:r>
            <a:r>
              <a:rPr lang="pt-BR" sz="2400" dirty="0">
                <a:solidFill>
                  <a:srgbClr val="0070C0"/>
                </a:solidFill>
              </a:rPr>
              <a:t>ponte</a:t>
            </a:r>
            <a:r>
              <a:rPr lang="pt-BR" sz="2400" dirty="0"/>
              <a:t> entre o </a:t>
            </a:r>
            <a:r>
              <a:rPr lang="pt-BR" sz="2400" dirty="0">
                <a:solidFill>
                  <a:srgbClr val="0070C0"/>
                </a:solidFill>
              </a:rPr>
              <a:t>componente</a:t>
            </a:r>
            <a:r>
              <a:rPr lang="pt-BR" sz="2400" dirty="0"/>
              <a:t> de Interface de Usuário (IU) e a </a:t>
            </a:r>
            <a:r>
              <a:rPr lang="pt-BR" sz="2400" dirty="0">
                <a:solidFill>
                  <a:srgbClr val="0070C0"/>
                </a:solidFill>
              </a:rPr>
              <a:t>fonte de dados </a:t>
            </a:r>
            <a:r>
              <a:rPr lang="pt-BR" sz="2400" dirty="0"/>
              <a:t>que nos ajuda </a:t>
            </a:r>
            <a:r>
              <a:rPr lang="pt-BR" sz="2400" dirty="0">
                <a:solidFill>
                  <a:srgbClr val="0070C0"/>
                </a:solidFill>
              </a:rPr>
              <a:t>a preencher dados </a:t>
            </a:r>
            <a:r>
              <a:rPr lang="pt-BR" sz="2400" dirty="0"/>
              <a:t>no </a:t>
            </a:r>
            <a:r>
              <a:rPr lang="pt-BR" sz="2400" dirty="0">
                <a:solidFill>
                  <a:srgbClr val="0070C0"/>
                </a:solidFill>
              </a:rPr>
              <a:t>componente</a:t>
            </a:r>
            <a:r>
              <a:rPr lang="pt-BR" sz="2400" dirty="0"/>
              <a:t> de IU. </a:t>
            </a:r>
          </a:p>
          <a:p>
            <a:r>
              <a:rPr lang="pt-BR" sz="2400" dirty="0"/>
              <a:t>Ele recupera os dados e os envia para a visualização do adaptador, então a </a:t>
            </a:r>
            <a:r>
              <a:rPr lang="pt-BR" sz="2400" dirty="0" err="1">
                <a:solidFill>
                  <a:srgbClr val="0070C0"/>
                </a:solidFill>
              </a:rPr>
              <a:t>view</a:t>
            </a:r>
            <a:r>
              <a:rPr lang="pt-BR" sz="2400" dirty="0"/>
              <a:t> pode pegar os dados da visualização do adaptador e mostrar os dados em diferentes visualizações, como </a:t>
            </a:r>
            <a:r>
              <a:rPr lang="pt-BR" sz="2400" dirty="0">
                <a:solidFill>
                  <a:srgbClr val="0070C0"/>
                </a:solidFill>
              </a:rPr>
              <a:t>listview</a:t>
            </a:r>
            <a:r>
              <a:rPr lang="pt-BR" sz="2400" dirty="0"/>
              <a:t>, </a:t>
            </a:r>
            <a:r>
              <a:rPr lang="pt-BR" sz="2400" dirty="0" err="1">
                <a:solidFill>
                  <a:srgbClr val="0070C0"/>
                </a:solidFill>
              </a:rPr>
              <a:t>gridview</a:t>
            </a:r>
            <a:r>
              <a:rPr lang="pt-BR" sz="2400" dirty="0"/>
              <a:t>, etc.</a:t>
            </a:r>
          </a:p>
          <a:p>
            <a:r>
              <a:rPr lang="pt-BR" sz="2000" dirty="0" err="1">
                <a:solidFill>
                  <a:srgbClr val="0070C0"/>
                </a:solidFill>
              </a:rPr>
              <a:t>ListView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/>
              <a:t>é uma subclasse de </a:t>
            </a:r>
            <a:r>
              <a:rPr lang="pt-BR" sz="2000" dirty="0" err="1">
                <a:solidFill>
                  <a:srgbClr val="0070C0"/>
                </a:solidFill>
              </a:rPr>
              <a:t>AdapterView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/>
              <a:t>e </a:t>
            </a:r>
            <a:r>
              <a:rPr lang="pt-BR" sz="2000" dirty="0">
                <a:solidFill>
                  <a:srgbClr val="0070C0"/>
                </a:solidFill>
              </a:rPr>
              <a:t>pode ser preenchida </a:t>
            </a:r>
            <a:r>
              <a:rPr lang="pt-BR" sz="2000" dirty="0"/>
              <a:t>por meio de vinculação a um </a:t>
            </a:r>
            <a:r>
              <a:rPr lang="pt-BR" sz="2000" dirty="0">
                <a:solidFill>
                  <a:srgbClr val="0070C0"/>
                </a:solidFill>
              </a:rPr>
              <a:t>Adapter</a:t>
            </a:r>
            <a:r>
              <a:rPr lang="pt-BR" sz="2000" dirty="0"/>
              <a:t>, que recupera os dados de uma fonte externa e cria uma </a:t>
            </a:r>
            <a:r>
              <a:rPr lang="pt-BR" sz="2000" dirty="0" err="1"/>
              <a:t>View</a:t>
            </a:r>
            <a:r>
              <a:rPr lang="pt-BR" sz="2000" dirty="0"/>
              <a:t> que representa cada entrada de dados.</a:t>
            </a:r>
          </a:p>
          <a:p>
            <a:r>
              <a:rPr lang="pt-BR" sz="2000" dirty="0"/>
              <a:t>No Android, os adaptadores comumente usados ​​são: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err="1"/>
              <a:t>Array</a:t>
            </a:r>
            <a:r>
              <a:rPr lang="pt-BR" sz="2000" dirty="0"/>
              <a:t> Adapter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Base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 err="1"/>
              <a:t>Array</a:t>
            </a:r>
            <a:r>
              <a:rPr lang="pt-BR" sz="4000" dirty="0"/>
              <a:t> Adapter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0" y="564610"/>
            <a:ext cx="7622425" cy="5262787"/>
          </a:xfrm>
        </p:spPr>
        <p:txBody>
          <a:bodyPr anchor="t">
            <a:normAutofit/>
          </a:bodyPr>
          <a:lstStyle/>
          <a:p>
            <a:r>
              <a:rPr lang="pt-BR" sz="2400" dirty="0"/>
              <a:t>Sempre que você tiver uma lista de itens únicos que é apoiada por uma matriz, você pode usar </a:t>
            </a:r>
            <a:r>
              <a:rPr lang="pt-BR" sz="2400" dirty="0" err="1"/>
              <a:t>ArrayAdapter</a:t>
            </a:r>
            <a:r>
              <a:rPr lang="pt-BR" sz="2400" dirty="0"/>
              <a:t>.</a:t>
            </a:r>
          </a:p>
          <a:p>
            <a:pPr lvl="1"/>
            <a:r>
              <a:rPr lang="pt-BR" sz="2000" dirty="0"/>
              <a:t>Por exemplo, lista de contatos telefônicos, países ou nomes.</a:t>
            </a:r>
          </a:p>
          <a:p>
            <a:endParaRPr lang="pt-BR" sz="2400" dirty="0"/>
          </a:p>
          <a:p>
            <a:r>
              <a:rPr lang="pt-BR" sz="2400" b="1" dirty="0"/>
              <a:t>Nota importante</a:t>
            </a:r>
            <a:r>
              <a:rPr lang="pt-BR" sz="2400" dirty="0"/>
              <a:t>: Por padrão, </a:t>
            </a:r>
            <a:r>
              <a:rPr lang="pt-BR" sz="2400" dirty="0" err="1">
                <a:solidFill>
                  <a:srgbClr val="0070C0"/>
                </a:solidFill>
              </a:rPr>
              <a:t>ArrayAdapter</a:t>
            </a:r>
            <a:r>
              <a:rPr lang="pt-BR" sz="2400" dirty="0">
                <a:solidFill>
                  <a:srgbClr val="0070C0"/>
                </a:solidFill>
              </a:rPr>
              <a:t> espera um Layout com um único </a:t>
            </a:r>
            <a:r>
              <a:rPr lang="pt-BR" sz="2400" dirty="0" err="1">
                <a:solidFill>
                  <a:srgbClr val="0070C0"/>
                </a:solidFill>
              </a:rPr>
              <a:t>TextView</a:t>
            </a:r>
            <a:r>
              <a:rPr lang="pt-BR" sz="2400" dirty="0"/>
              <a:t>. Se você quiser usar visualizações mais complexas, significa mais personalização em itens de lista, </a:t>
            </a:r>
            <a:r>
              <a:rPr lang="pt-BR" sz="2400" dirty="0">
                <a:solidFill>
                  <a:srgbClr val="0070C0"/>
                </a:solidFill>
              </a:rPr>
              <a:t>evite </a:t>
            </a:r>
            <a:r>
              <a:rPr lang="pt-BR" sz="2400" dirty="0" err="1">
                <a:solidFill>
                  <a:srgbClr val="0070C0"/>
                </a:solidFill>
              </a:rPr>
              <a:t>ArrayAdapter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e use </a:t>
            </a:r>
            <a:r>
              <a:rPr lang="pt-BR" sz="2400" dirty="0">
                <a:solidFill>
                  <a:srgbClr val="0070C0"/>
                </a:solidFill>
              </a:rPr>
              <a:t>adaptadores personalizados</a:t>
            </a:r>
            <a:r>
              <a:rPr lang="pt-BR" sz="2400" dirty="0"/>
              <a:t>.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 err="1"/>
              <a:t>Array</a:t>
            </a:r>
            <a:r>
              <a:rPr lang="pt-BR" sz="4000" dirty="0"/>
              <a:t>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1" y="564611"/>
            <a:ext cx="7173508" cy="1483998"/>
          </a:xfrm>
        </p:spPr>
        <p:txBody>
          <a:bodyPr anchor="t">
            <a:normAutofit/>
          </a:bodyPr>
          <a:lstStyle/>
          <a:p>
            <a:r>
              <a:rPr lang="pt-BR" sz="2400" dirty="0"/>
              <a:t>Etapa 1: Crie um novo projeto “</a:t>
            </a:r>
            <a:r>
              <a:rPr lang="pt-BR" sz="2400" dirty="0" err="1"/>
              <a:t>Listexample</a:t>
            </a:r>
            <a:r>
              <a:rPr lang="pt-BR" sz="2400" dirty="0"/>
              <a:t>” e atividade </a:t>
            </a:r>
            <a:r>
              <a:rPr lang="pt-BR" sz="2400" dirty="0" err="1"/>
              <a:t>Main</a:t>
            </a:r>
            <a:r>
              <a:rPr lang="pt-BR" sz="2400" dirty="0"/>
              <a:t> </a:t>
            </a:r>
            <a:r>
              <a:rPr lang="pt-BR" sz="2400" dirty="0" err="1"/>
              <a:t>Activity</a:t>
            </a:r>
            <a:r>
              <a:rPr lang="pt-BR" sz="2400" dirty="0"/>
              <a:t>. Aqui criaremos uma </a:t>
            </a:r>
            <a:r>
              <a:rPr lang="pt-BR" sz="2400" dirty="0" err="1"/>
              <a:t>ListView</a:t>
            </a:r>
            <a:r>
              <a:rPr lang="pt-BR" sz="2400" dirty="0"/>
              <a:t> em </a:t>
            </a:r>
            <a:r>
              <a:rPr lang="pt-BR" sz="2400" dirty="0" err="1"/>
              <a:t>LinearLayout</a:t>
            </a:r>
            <a:r>
              <a:rPr lang="pt-BR" sz="2400" dirty="0"/>
              <a:t>. Abaixo está o código de activity_main.xml ou content_main.xml: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D79B4-0A21-4EE4-9974-1253E365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296" y="2395505"/>
            <a:ext cx="5512778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="vertical"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ListView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simpleListView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fill_parent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:divider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=“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#37474F"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:dividerHeight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="1dp"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E2F70C-F908-492F-86AE-BFEE9980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2" y="1827422"/>
            <a:ext cx="2377646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 err="1"/>
              <a:t>Array</a:t>
            </a:r>
            <a:r>
              <a:rPr lang="pt-BR" sz="4000" dirty="0"/>
              <a:t>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1" y="564611"/>
            <a:ext cx="7173508" cy="1483998"/>
          </a:xfrm>
        </p:spPr>
        <p:txBody>
          <a:bodyPr anchor="t">
            <a:normAutofit/>
          </a:bodyPr>
          <a:lstStyle/>
          <a:p>
            <a:r>
              <a:rPr lang="pt-BR" sz="2400" dirty="0"/>
              <a:t>Etapa 2: Crie uma nova atividade chamada “Listview” e abaixo está o código activity_listview.xml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27AF8-7467-40E5-8886-BFEBFCDE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792" y="1767006"/>
            <a:ext cx="5328138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&lt;LinearLayout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="vertical"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&lt;TextView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="@+id/textView"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="fill_parent"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:layout_gravity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="15dp"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="@color/black"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&lt;/LinearLayout&gt;</a:t>
            </a:r>
            <a:endParaRPr kumimoji="0" lang="pt-BR" altLang="pt-B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EBE0C9-4B7D-4986-BBBB-2791E977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0" y="1833997"/>
            <a:ext cx="2446232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 err="1"/>
              <a:t>Array</a:t>
            </a:r>
            <a:r>
              <a:rPr lang="pt-BR" sz="4000" dirty="0"/>
              <a:t> Adapter</a:t>
            </a:r>
            <a:br>
              <a:rPr lang="pt-BR" sz="4000" dirty="0"/>
            </a:br>
            <a:r>
              <a:rPr lang="pt-BR" sz="4000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1" y="564611"/>
            <a:ext cx="7173508" cy="1483998"/>
          </a:xfrm>
        </p:spPr>
        <p:txBody>
          <a:bodyPr anchor="t">
            <a:normAutofit/>
          </a:bodyPr>
          <a:lstStyle/>
          <a:p>
            <a:r>
              <a:rPr lang="pt-BR" sz="2400" dirty="0"/>
              <a:t>Etapa 3: Agora, nesta etapa final, usaremos o </a:t>
            </a:r>
            <a:r>
              <a:rPr lang="pt-BR" sz="2400" dirty="0" err="1">
                <a:solidFill>
                  <a:srgbClr val="0070C0"/>
                </a:solidFill>
              </a:rPr>
              <a:t>ArrayAdapter</a:t>
            </a:r>
            <a:r>
              <a:rPr lang="pt-BR" sz="2400" dirty="0"/>
              <a:t> para exibir os nomes dos países na IU. Abaixo está o código de MainActivity.java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9194A-C6C9-4BF9-840B-7FEEEF3C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96" y="1772239"/>
            <a:ext cx="8546377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rj.senac.br.listview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android.app.Activity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android.view.Menu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android.widget.ArrayAdapter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;import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android.widget.ListView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Activity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Array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of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strings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...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= {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India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"China"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australia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"Portugal"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"America"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NewZealand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ArrayAdapter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arrayAdapter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ArrayAdapter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activity_listview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countryList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simpleList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.setAdapter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arrayAdapter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5AF6D0-3053-4B3F-94BA-DA475CE8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3" y="1809368"/>
            <a:ext cx="2049772" cy="441183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31A0F03-9D88-41E9-B63A-3C96FCDE4573}"/>
              </a:ext>
            </a:extLst>
          </p:cNvPr>
          <p:cNvSpPr/>
          <p:nvPr/>
        </p:nvSpPr>
        <p:spPr>
          <a:xfrm>
            <a:off x="8484576" y="4809392"/>
            <a:ext cx="2689939" cy="38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Cria um </a:t>
            </a:r>
            <a:r>
              <a:rPr lang="pt-BR" sz="1400" dirty="0" err="1"/>
              <a:t>adapter</a:t>
            </a:r>
            <a:r>
              <a:rPr lang="pt-BR" sz="1400" dirty="0"/>
              <a:t> ligando o </a:t>
            </a:r>
            <a:r>
              <a:rPr lang="pt-BR" sz="1400" dirty="0" err="1"/>
              <a:t>array</a:t>
            </a:r>
            <a:r>
              <a:rPr lang="pt-BR" sz="1400" dirty="0"/>
              <a:t> ao </a:t>
            </a:r>
            <a:r>
              <a:rPr lang="pt-BR" sz="1400" dirty="0" err="1"/>
              <a:t>textview</a:t>
            </a:r>
            <a:endParaRPr lang="pt-BR" sz="14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D62642-222A-48B5-BEC7-2DA396414EEA}"/>
              </a:ext>
            </a:extLst>
          </p:cNvPr>
          <p:cNvSpPr/>
          <p:nvPr/>
        </p:nvSpPr>
        <p:spPr>
          <a:xfrm>
            <a:off x="6283568" y="5632142"/>
            <a:ext cx="2784231" cy="41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Liga o adaptador a </a:t>
            </a:r>
            <a:r>
              <a:rPr lang="pt-BR" sz="1400" dirty="0" err="1"/>
              <a:t>listView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0667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03F5F0-1D69-4987-A951-298E7A4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7" y="564610"/>
            <a:ext cx="3103808" cy="1207629"/>
          </a:xfrm>
        </p:spPr>
        <p:txBody>
          <a:bodyPr anchor="t">
            <a:normAutofit/>
          </a:bodyPr>
          <a:lstStyle/>
          <a:p>
            <a:r>
              <a:rPr lang="pt-BR" sz="4000" dirty="0"/>
              <a:t>Base Adapter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EB03E2-F706-4BE2-8367-18685DB3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30" y="564610"/>
            <a:ext cx="7622425" cy="5262787"/>
          </a:xfrm>
        </p:spPr>
        <p:txBody>
          <a:bodyPr anchor="t">
            <a:normAutofit/>
          </a:bodyPr>
          <a:lstStyle/>
          <a:p>
            <a:r>
              <a:rPr lang="pt-BR" sz="2400" dirty="0" err="1">
                <a:solidFill>
                  <a:srgbClr val="0070C0"/>
                </a:solidFill>
              </a:rPr>
              <a:t>BaseAdapter</a:t>
            </a:r>
            <a:r>
              <a:rPr lang="pt-BR" sz="2400" dirty="0"/>
              <a:t> é uma classe base comum de uma implementação geral de um Adapter que pode ser usada em </a:t>
            </a:r>
            <a:r>
              <a:rPr lang="pt-BR" sz="2400" dirty="0" err="1">
                <a:solidFill>
                  <a:srgbClr val="0070C0"/>
                </a:solidFill>
              </a:rPr>
              <a:t>ListView</a:t>
            </a:r>
            <a:r>
              <a:rPr lang="pt-BR" sz="2400" dirty="0"/>
              <a:t>. </a:t>
            </a:r>
          </a:p>
          <a:p>
            <a:r>
              <a:rPr lang="pt-BR" sz="2400" dirty="0"/>
              <a:t>Sempre que você precisar de uma </a:t>
            </a:r>
            <a:r>
              <a:rPr lang="pt-BR" sz="2400" dirty="0">
                <a:solidFill>
                  <a:srgbClr val="0070C0"/>
                </a:solidFill>
              </a:rPr>
              <a:t>lista personalizada</a:t>
            </a:r>
            <a:r>
              <a:rPr lang="pt-BR" sz="2400" dirty="0"/>
              <a:t>, crie seu </a:t>
            </a:r>
            <a:r>
              <a:rPr lang="pt-BR" sz="2400" dirty="0">
                <a:solidFill>
                  <a:srgbClr val="0070C0"/>
                </a:solidFill>
              </a:rPr>
              <a:t>próprio adaptador </a:t>
            </a:r>
            <a:r>
              <a:rPr lang="pt-BR" sz="2400" dirty="0"/>
              <a:t>e estenda o adaptador base nele.</a:t>
            </a:r>
          </a:p>
          <a:p>
            <a:r>
              <a:rPr lang="pt-BR" sz="2400" dirty="0"/>
              <a:t>O </a:t>
            </a:r>
            <a:r>
              <a:rPr lang="pt-BR" sz="2400" dirty="0">
                <a:solidFill>
                  <a:srgbClr val="0070C0"/>
                </a:solidFill>
              </a:rPr>
              <a:t>Base Adapter </a:t>
            </a:r>
            <a:r>
              <a:rPr lang="pt-BR" sz="2400" dirty="0"/>
              <a:t>pode ser </a:t>
            </a:r>
            <a:r>
              <a:rPr lang="pt-BR" sz="2400" dirty="0">
                <a:solidFill>
                  <a:srgbClr val="0070C0"/>
                </a:solidFill>
              </a:rPr>
              <a:t>estendido</a:t>
            </a:r>
            <a:r>
              <a:rPr lang="pt-BR" sz="2400" dirty="0"/>
              <a:t> para criar um </a:t>
            </a:r>
            <a:r>
              <a:rPr lang="pt-BR" sz="2400" dirty="0">
                <a:solidFill>
                  <a:srgbClr val="0070C0"/>
                </a:solidFill>
              </a:rPr>
              <a:t>Adapter personalizado </a:t>
            </a:r>
            <a:r>
              <a:rPr lang="pt-BR" sz="2400" dirty="0"/>
              <a:t>para exibir um item de lista personalizado. 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ArrayAdapter</a:t>
            </a:r>
            <a:r>
              <a:rPr lang="pt-BR" sz="2400" dirty="0"/>
              <a:t> também é uma implementação do </a:t>
            </a:r>
            <a:r>
              <a:rPr lang="pt-BR" sz="2400" dirty="0" err="1">
                <a:solidFill>
                  <a:srgbClr val="0070C0"/>
                </a:solidFill>
              </a:rPr>
              <a:t>BaseAdapter</a:t>
            </a:r>
            <a:r>
              <a:rPr lang="pt-BR" sz="2400" dirty="0"/>
              <a:t>.</a:t>
            </a:r>
            <a:endParaRPr lang="pt-B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2259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Tema do Office</vt:lpstr>
      <vt:lpstr>Pacote</vt:lpstr>
      <vt:lpstr>Componente ListView</vt:lpstr>
      <vt:lpstr>Componente ListView</vt:lpstr>
      <vt:lpstr>Atributos do ListView</vt:lpstr>
      <vt:lpstr>Adaptadores usados no ListView</vt:lpstr>
      <vt:lpstr>Array Adapter</vt:lpstr>
      <vt:lpstr>Array Adapter Exemplo</vt:lpstr>
      <vt:lpstr>Array Adapter Exemplo</vt:lpstr>
      <vt:lpstr>Array Adapter Exemplo</vt:lpstr>
      <vt:lpstr>Base Adapter</vt:lpstr>
      <vt:lpstr>Base Adapter Exemplo</vt:lpstr>
      <vt:lpstr>Base Adapter Exemplo</vt:lpstr>
      <vt:lpstr>Base Adapter Exemplo</vt:lpstr>
      <vt:lpstr>Base Adapter 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 ListView</dc:title>
  <dc:creator>Roberto Harkovsky da Cunha</dc:creator>
  <cp:lastModifiedBy>Roberto Harkovsky da Cunha</cp:lastModifiedBy>
  <cp:revision>1</cp:revision>
  <dcterms:created xsi:type="dcterms:W3CDTF">2024-09-28T20:46:26Z</dcterms:created>
  <dcterms:modified xsi:type="dcterms:W3CDTF">2024-09-29T00:15:35Z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2024-09-28T23:25:08Z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0e8dcf5d-643a-4e5b-b4f5-9352626b7dad</vt:lpwstr>
  </property>
  <property fmtid="{D5CDD505-2E9C-101B-9397-08002B2CF9AE}" pid="8" name="MSIP_Label_22deaceb-9851-4663-bccf-596767454be3_ContentBits">
    <vt:lpwstr>2</vt:lpwstr>
  </property>
</Properties>
</file>