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9DEE7"/>
          </a:solidFill>
        </a:fill>
      </a:tcStyle>
    </a:wholeTbl>
    <a:band2H>
      <a:tcTxStyle b="def" i="def"/>
      <a:tcStyle>
        <a:tcBdr/>
        <a:fill>
          <a:solidFill>
            <a:srgbClr val="EDEF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9DDD0"/>
          </a:solidFill>
        </a:fill>
      </a:tcStyle>
    </a:wholeTbl>
    <a:band2H>
      <a:tcTxStyle b="def" i="def"/>
      <a:tcStyle>
        <a:tcBdr/>
        <a:fill>
          <a:solidFill>
            <a:srgbClr val="EDEF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E6D3D0"/>
          </a:solidFill>
        </a:fill>
      </a:tcStyle>
    </a:wholeTbl>
    <a:band2H>
      <a:tcTxStyle b="def" i="def"/>
      <a:tcStyle>
        <a:tcBdr/>
        <a:fill>
          <a:solidFill>
            <a:srgbClr val="F3EA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8"/>
          </a:solidFill>
        </a:fill>
      </a:tcStyle>
    </a:wholeTbl>
    <a:band2H>
      <a:tcTxStyle b="def" i="def"/>
      <a:tcStyle>
        <a:tcBdr/>
        <a:fill>
          <a:solidFill>
            <a:srgbClr val="12455E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2455E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D1CFCE"/>
          </a:solidFill>
        </a:fill>
      </a:tcStyle>
    </a:wholeTbl>
    <a:band2H>
      <a:tcTxStyle b="def" i="def"/>
      <a:tcStyle>
        <a:tcBdr/>
        <a:fill>
          <a:solidFill>
            <a:srgbClr val="E9E9E8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38100" cap="flat">
              <a:solidFill>
                <a:srgbClr val="12455E"/>
              </a:solidFill>
              <a:prstDash val="solid"/>
              <a:round/>
            </a:ln>
          </a:top>
          <a:bottom>
            <a:ln w="127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12455E"/>
      </a:tcTxStyle>
      <a:tcStyle>
        <a:tcBdr>
          <a:left>
            <a:ln w="12700" cap="flat">
              <a:solidFill>
                <a:srgbClr val="12455E"/>
              </a:solidFill>
              <a:prstDash val="solid"/>
              <a:round/>
            </a:ln>
          </a:left>
          <a:right>
            <a:ln w="12700" cap="flat">
              <a:solidFill>
                <a:srgbClr val="12455E"/>
              </a:solidFill>
              <a:prstDash val="solid"/>
              <a:round/>
            </a:ln>
          </a:right>
          <a:top>
            <a:ln w="12700" cap="flat">
              <a:solidFill>
                <a:srgbClr val="12455E"/>
              </a:solidFill>
              <a:prstDash val="solid"/>
              <a:round/>
            </a:ln>
          </a:top>
          <a:bottom>
            <a:ln w="38100" cap="flat">
              <a:solidFill>
                <a:srgbClr val="12455E"/>
              </a:solidFill>
              <a:prstDash val="solid"/>
              <a:round/>
            </a:ln>
          </a:bottom>
          <a:insideH>
            <a:ln w="12700" cap="flat">
              <a:solidFill>
                <a:srgbClr val="12455E"/>
              </a:solidFill>
              <a:prstDash val="solid"/>
              <a:round/>
            </a:ln>
          </a:insideH>
          <a:insideV>
            <a:ln w="12700" cap="flat">
              <a:solidFill>
                <a:srgbClr val="12455E"/>
              </a:solidFill>
              <a:prstDash val="solid"/>
              <a:round/>
            </a:ln>
          </a:insideV>
        </a:tcBdr>
        <a:fill>
          <a:solidFill>
            <a:srgbClr val="5E524C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solidFill>
            <a:srgbClr val="5E52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solidFill>
            <a:srgbClr val="5E524C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50800" cap="flat">
              <a:solidFill>
                <a:srgbClr val="5E524C"/>
              </a:solidFill>
              <a:prstDash val="solid"/>
              <a:round/>
            </a:ln>
          </a:top>
          <a:bottom>
            <a:ln w="127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E524C"/>
      </a:tcTxStyle>
      <a:tcStyle>
        <a:tcBdr>
          <a:left>
            <a:ln w="12700" cap="flat">
              <a:solidFill>
                <a:srgbClr val="5E524C"/>
              </a:solidFill>
              <a:prstDash val="solid"/>
              <a:round/>
            </a:ln>
          </a:left>
          <a:right>
            <a:ln w="12700" cap="flat">
              <a:solidFill>
                <a:srgbClr val="5E524C"/>
              </a:solidFill>
              <a:prstDash val="solid"/>
              <a:round/>
            </a:ln>
          </a:right>
          <a:top>
            <a:ln w="12700" cap="flat">
              <a:solidFill>
                <a:srgbClr val="5E524C"/>
              </a:solidFill>
              <a:prstDash val="solid"/>
              <a:round/>
            </a:ln>
          </a:top>
          <a:bottom>
            <a:ln w="25400" cap="flat">
              <a:solidFill>
                <a:srgbClr val="5E524C"/>
              </a:solidFill>
              <a:prstDash val="solid"/>
              <a:round/>
            </a:ln>
          </a:bottom>
          <a:insideH>
            <a:ln w="12700" cap="flat">
              <a:solidFill>
                <a:srgbClr val="5E524C"/>
              </a:solidFill>
              <a:prstDash val="solid"/>
              <a:round/>
            </a:ln>
          </a:insideH>
          <a:insideV>
            <a:ln w="12700" cap="flat">
              <a:solidFill>
                <a:srgbClr val="5E52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halk_line_10x7.png"/>
          <p:cNvPicPr>
            <a:picLocks noChangeAspect="1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sz="quarter" idx="1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/>
            </a:lvl1pPr>
            <a:lvl2pPr marL="839611" indent="-395111" algn="ctr">
              <a:lnSpc>
                <a:spcPct val="90000"/>
              </a:lnSpc>
              <a:spcBef>
                <a:spcPts val="1200"/>
              </a:spcBef>
              <a:buChar char="•"/>
              <a:defRPr i="1" sz="3200"/>
            </a:lvl2pPr>
            <a:lvl3pPr marL="1284111" indent="-395111" algn="ctr">
              <a:lnSpc>
                <a:spcPct val="90000"/>
              </a:lnSpc>
              <a:spcBef>
                <a:spcPts val="1200"/>
              </a:spcBef>
              <a:defRPr i="1" sz="3200"/>
            </a:lvl3pPr>
            <a:lvl4pPr marL="1728611" indent="-395111" algn="ctr">
              <a:lnSpc>
                <a:spcPct val="90000"/>
              </a:lnSpc>
              <a:spcBef>
                <a:spcPts val="1200"/>
              </a:spcBef>
              <a:defRPr i="1" sz="3200"/>
            </a:lvl4pPr>
            <a:lvl5pPr marL="2173111" indent="-395111" algn="ctr">
              <a:lnSpc>
                <a:spcPct val="90000"/>
              </a:lnSpc>
              <a:spcBef>
                <a:spcPts val="120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>
              <a:spcBef>
                <a:spcPts val="4200"/>
              </a:spcBef>
              <a:buChar char="•"/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50238" y="130948"/>
            <a:ext cx="11704324" cy="2144892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ctr" defTabSz="1300480">
              <a:lnSpc>
                <a:spcPct val="100000"/>
              </a:lnSpc>
              <a:defRPr b="0" cap="none" spc="0" sz="6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9320107" y="9040149"/>
            <a:ext cx="527025" cy="519275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l" defTabSz="1300480">
              <a:defRPr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cap="none" spc="0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8188" indent="-510988">
              <a:spcBef>
                <a:spcPts val="4200"/>
              </a:spcBef>
              <a:buChar char="•"/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13489" indent="-599089">
              <a:spcBef>
                <a:spcPts val="4200"/>
              </a:spcBef>
              <a:buChar char="➡"/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>
              <a:spcBef>
                <a:spcPts val="4200"/>
              </a:spcBef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halk_line_box_10x7.png"/>
          <p:cNvPicPr>
            <a:picLocks noChangeAspect="1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buChar char="•"/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>
            <a:lvl2pPr marL="889000" indent="-444500"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977900" marR="0" indent="-5334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➡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13500" y="1016000"/>
            <a:ext cx="5702300" cy="7734300"/>
          </a:xfrm>
          <a:prstGeom prst="rect">
            <a:avLst/>
          </a:prstGeom>
        </p:spPr>
      </p:pic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 sz="4500"/>
            </a:lvl1pPr>
          </a:lstStyle>
          <a:p>
            <a:pPr/>
            <a:r>
              <a:t>variáveis e distribuições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variáveis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numérica:</a:t>
            </a:r>
          </a:p>
          <a:p>
            <a:pPr lvl="1" marL="889000" indent="-444500">
              <a:spcBef>
                <a:spcPts val="1500"/>
              </a:spcBef>
              <a:buFont typeface="Avenir Next Medium"/>
              <a:defRPr sz="3000"/>
            </a:pPr>
            <a:r>
              <a:t>discreta</a:t>
            </a:r>
          </a:p>
          <a:p>
            <a:pPr lvl="1" marL="889000" indent="-444500">
              <a:spcBef>
                <a:spcPts val="1500"/>
              </a:spcBef>
              <a:buFont typeface="Avenir Next Medium"/>
              <a:defRPr sz="3000"/>
            </a:pPr>
            <a:r>
              <a:t>contínua</a:t>
            </a:r>
          </a:p>
          <a:p>
            <a:pPr/>
            <a:r>
              <a:t>categórica</a:t>
            </a:r>
          </a:p>
          <a:p>
            <a:pPr lvl="1" marL="889000" indent="-444500">
              <a:spcBef>
                <a:spcPts val="1500"/>
              </a:spcBef>
              <a:buFont typeface="Avenir Next Medium"/>
              <a:defRPr sz="3000"/>
            </a:pPr>
            <a:r>
              <a:t>ordinais (ordenáveis)</a:t>
            </a:r>
          </a:p>
          <a:p>
            <a:pPr lvl="1" marL="889000" indent="-444500">
              <a:spcBef>
                <a:spcPts val="1500"/>
              </a:spcBef>
              <a:buFont typeface="Avenir Next Medium"/>
              <a:defRPr sz="3000"/>
            </a:pPr>
            <a:r>
              <a:t>nominais (não ordenáveis)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300"/>
            </a:pPr>
            <a:r>
              <a:t>Exemplos de distribuições</a:t>
            </a:r>
            <a:br/>
            <a:r>
              <a:t>numéricas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89000" indent="-444500">
              <a:spcBef>
                <a:spcPts val="1500"/>
              </a:spcBef>
              <a:buFont typeface="Avenir Next Medium"/>
              <a:defRPr sz="3400"/>
            </a:pPr>
            <a:r>
              <a:t>discreta</a:t>
            </a:r>
            <a:br/>
            <a:r>
              <a:t>- bernoulli</a:t>
            </a:r>
            <a:br/>
            <a:r>
              <a:t>- binomial</a:t>
            </a:r>
            <a:br/>
            <a:r>
              <a:t>- poisson</a:t>
            </a:r>
            <a:br/>
            <a:r>
              <a:t>- …</a:t>
            </a:r>
          </a:p>
          <a:p>
            <a:pPr lvl="1" marL="889000" indent="-444500">
              <a:spcBef>
                <a:spcPts val="1500"/>
              </a:spcBef>
              <a:buFont typeface="Avenir Next Medium"/>
              <a:defRPr sz="3400"/>
            </a:pPr>
            <a:r>
              <a:t>contínua</a:t>
            </a:r>
            <a:br/>
            <a:r>
              <a:t>- normal</a:t>
            </a:r>
            <a:br/>
            <a:r>
              <a:t>- exponencial</a:t>
            </a:r>
            <a:br/>
            <a:r>
              <a:t>-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DISTRIBUIçÕES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89000" indent="-444500">
              <a:spcBef>
                <a:spcPts val="1500"/>
              </a:spcBef>
              <a:buFont typeface="Avenir Next Medium"/>
              <a:defRPr sz="4300"/>
            </a:pPr>
            <a:r>
              <a:t>paramétricas</a:t>
            </a:r>
            <a:br/>
          </a:p>
          <a:p>
            <a:pPr lvl="1" marL="889000" indent="-444500">
              <a:spcBef>
                <a:spcPts val="1500"/>
              </a:spcBef>
              <a:buFont typeface="Avenir Next Medium"/>
              <a:defRPr sz="4300"/>
            </a:pPr>
            <a:r>
              <a:t>não-paramétricas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A7A7A7"/>
      </a:dk2>
      <a:lt2>
        <a:srgbClr val="535353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455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455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