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cap="none" spc="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650239" y="130949"/>
            <a:ext cx="11704322" cy="2144891"/>
          </a:xfrm>
          <a:prstGeom prst="rect">
            <a:avLst/>
          </a:prstGeom>
        </p:spPr>
        <p:txBody>
          <a:bodyPr lIns="130026" tIns="130026" rIns="130026" bIns="130026" anchor="ctr">
            <a:noAutofit/>
          </a:bodyPr>
          <a:lstStyle>
            <a:lvl1pPr algn="ctr" defTabSz="1300480">
              <a:lnSpc>
                <a:spcPct val="100000"/>
              </a:lnSpc>
              <a:defRPr b="0" cap="none" spc="0" sz="6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9320107" y="9040149"/>
            <a:ext cx="3034453" cy="519275"/>
          </a:xfrm>
          <a:prstGeom prst="rect">
            <a:avLst/>
          </a:prstGeom>
        </p:spPr>
        <p:txBody>
          <a:bodyPr wrap="square" lIns="130026" tIns="130026" rIns="130026" bIns="130026" anchor="ctr"/>
          <a:lstStyle>
            <a:lvl1pPr algn="l" defTabSz="1300480">
              <a:defRPr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cap="none" spc="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cap="none" spc="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>
              <a:lnSpc>
                <a:spcPct val="80000"/>
              </a:lnSpc>
              <a:spcBef>
                <a:spcPts val="4200"/>
              </a:spcBef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>
              <a:lnSpc>
                <a:spcPct val="80000"/>
              </a:lnSpc>
              <a:spcBef>
                <a:spcPts val="4200"/>
              </a:spcBef>
              <a:buChar char="➡"/>
              <a:defRPr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➡"/>
              <a:defRPr sz="3000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413500" y="1016000"/>
            <a:ext cx="5702300" cy="7734300"/>
          </a:xfrm>
          <a:prstGeom prst="rect">
            <a:avLst/>
          </a:prstGeom>
        </p:spPr>
      </p:pic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Matriz de Confusão E Métricas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Matriz de Confusão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1361095" y="2366688"/>
          <a:ext cx="2768967" cy="64553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569253"/>
                <a:gridCol w="1187012"/>
              </a:tblGrid>
              <a:tr h="585693">
                <a:tc>
                  <a:txBody>
                    <a:bodyPr/>
                    <a:lstStyle/>
                    <a:p>
                      <a:pPr>
                        <a:defRPr b="0" cap="none" sz="2000"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cliente0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cliente1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cliente2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cliente3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cliente4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cliente5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cliente6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cliente7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cliente8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cliente9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Table 160"/>
          <p:cNvGraphicFramePr/>
          <p:nvPr/>
        </p:nvGraphicFramePr>
        <p:xfrm>
          <a:off x="6833030" y="3991588"/>
          <a:ext cx="5071261" cy="43604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239215"/>
                <a:gridCol w="724413"/>
                <a:gridCol w="1505930"/>
                <a:gridCol w="1576301"/>
              </a:tblGrid>
              <a:tr h="831945">
                <a:tc gridSpan="2" rowSpan="2">
                  <a:txBody>
                    <a:bodyPr/>
                    <a:lstStyle/>
                    <a:p>
                      <a:pPr>
                        <a:defRPr cap="none" sz="2400">
                          <a:solidFill>
                            <a:srgbClr val="C8C1B8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</a:tcPr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 hMerge="1">
                  <a:tcPr/>
                </a:tc>
              </a:tr>
              <a:tr h="511905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17638">
                <a:tc rowSpan="2"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573536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61" name="Shape 161"/>
          <p:cNvSpPr/>
          <p:nvPr/>
        </p:nvSpPr>
        <p:spPr>
          <a:xfrm>
            <a:off x="2242720" y="1670114"/>
            <a:ext cx="193537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/>
            </a:lvl1pPr>
          </a:lstStyle>
          <a:p>
            <a:pPr/>
            <a:r>
              <a:t>Predições</a:t>
            </a:r>
          </a:p>
        </p:txBody>
      </p:sp>
      <p:sp>
        <p:nvSpPr>
          <p:cNvPr id="162" name="Shape 162"/>
          <p:cNvSpPr/>
          <p:nvPr/>
        </p:nvSpPr>
        <p:spPr>
          <a:xfrm>
            <a:off x="7484031" y="3124888"/>
            <a:ext cx="37438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/>
            </a:lvl1pPr>
          </a:lstStyle>
          <a:p>
            <a:pPr/>
            <a:r>
              <a:t>Matriz de Confusão</a:t>
            </a:r>
          </a:p>
        </p:txBody>
      </p:sp>
      <p:graphicFrame>
        <p:nvGraphicFramePr>
          <p:cNvPr id="163" name="Table 163"/>
          <p:cNvGraphicFramePr/>
          <p:nvPr/>
        </p:nvGraphicFramePr>
        <p:xfrm>
          <a:off x="4122398" y="2366688"/>
          <a:ext cx="1084480" cy="64426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84479"/>
              </a:tblGrid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4"/>
      <p:bldP build="whole" bldLvl="1" animBg="1" rev="0" advAuto="0" spid="163" grpId="2"/>
      <p:bldP build="whole" bldLvl="1" animBg="1" rev="0" advAuto="0" spid="16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Matriz de Confusão</a:t>
            </a:r>
          </a:p>
        </p:txBody>
      </p:sp>
      <p:graphicFrame>
        <p:nvGraphicFramePr>
          <p:cNvPr id="166" name="Table 166"/>
          <p:cNvGraphicFramePr/>
          <p:nvPr/>
        </p:nvGraphicFramePr>
        <p:xfrm>
          <a:off x="1361095" y="2366688"/>
          <a:ext cx="3711328" cy="64553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488339"/>
                <a:gridCol w="1125808"/>
                <a:gridCol w="1084479"/>
              </a:tblGrid>
              <a:tr h="585693">
                <a:tc>
                  <a:txBody>
                    <a:bodyPr/>
                    <a:lstStyle/>
                    <a:p>
                      <a:pPr>
                        <a:defRPr b="0" cap="none" sz="2000"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cliente0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cliente1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cliente2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cliente3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cliente4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cliente5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cliente6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cliente7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cliente8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cliente9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Table 167"/>
          <p:cNvGraphicFramePr/>
          <p:nvPr/>
        </p:nvGraphicFramePr>
        <p:xfrm>
          <a:off x="6833030" y="3991588"/>
          <a:ext cx="5071261" cy="43604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239215"/>
                <a:gridCol w="724413"/>
                <a:gridCol w="1505930"/>
                <a:gridCol w="1576301"/>
              </a:tblGrid>
              <a:tr h="831945">
                <a:tc gridSpan="2" rowSpan="2">
                  <a:txBody>
                    <a:bodyPr/>
                    <a:lstStyle/>
                    <a:p>
                      <a:pPr>
                        <a:defRPr cap="none" sz="2400">
                          <a:solidFill>
                            <a:srgbClr val="C8C1B8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</a:tcPr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 hMerge="1">
                  <a:tcPr/>
                </a:tc>
              </a:tr>
              <a:tr h="511905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17638">
                <a:tc rowSpan="2"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verdadeiro negativo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falso positivo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573536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falso negativo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verdadeiro positivo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2242720" y="1670114"/>
            <a:ext cx="193537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/>
            </a:lvl1pPr>
          </a:lstStyle>
          <a:p>
            <a:pPr/>
            <a:r>
              <a:t>Predições</a:t>
            </a:r>
          </a:p>
        </p:txBody>
      </p:sp>
      <p:sp>
        <p:nvSpPr>
          <p:cNvPr id="169" name="Shape 169"/>
          <p:cNvSpPr/>
          <p:nvPr/>
        </p:nvSpPr>
        <p:spPr>
          <a:xfrm>
            <a:off x="7484031" y="3124888"/>
            <a:ext cx="37438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/>
            </a:lvl1pPr>
          </a:lstStyle>
          <a:p>
            <a:pPr/>
            <a:r>
              <a:t>Matriz de Confusão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Matriz de Confusão</a:t>
            </a:r>
          </a:p>
        </p:txBody>
      </p:sp>
      <p:graphicFrame>
        <p:nvGraphicFramePr>
          <p:cNvPr id="172" name="Table 172"/>
          <p:cNvGraphicFramePr/>
          <p:nvPr/>
        </p:nvGraphicFramePr>
        <p:xfrm>
          <a:off x="1361095" y="2366688"/>
          <a:ext cx="3711328" cy="64553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488339"/>
                <a:gridCol w="1125808"/>
                <a:gridCol w="1084479"/>
              </a:tblGrid>
              <a:tr h="585693">
                <a:tc>
                  <a:txBody>
                    <a:bodyPr/>
                    <a:lstStyle/>
                    <a:p>
                      <a:pPr>
                        <a:defRPr b="0" cap="none" sz="2000"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cliente0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cliente1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cliente2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cliente3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cliente4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cliente5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cliente6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cliente7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cliente8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cliente9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Table 173"/>
          <p:cNvGraphicFramePr/>
          <p:nvPr/>
        </p:nvGraphicFramePr>
        <p:xfrm>
          <a:off x="6833030" y="3991588"/>
          <a:ext cx="5071261" cy="43604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239215"/>
                <a:gridCol w="724413"/>
                <a:gridCol w="1505930"/>
                <a:gridCol w="1576301"/>
              </a:tblGrid>
              <a:tr h="831945">
                <a:tc gridSpan="2" rowSpan="2">
                  <a:txBody>
                    <a:bodyPr/>
                    <a:lstStyle/>
                    <a:p>
                      <a:pPr>
                        <a:defRPr cap="none" sz="2400">
                          <a:solidFill>
                            <a:srgbClr val="C8C1B8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</a:tcPr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 hMerge="1">
                  <a:tcPr/>
                </a:tc>
              </a:tr>
              <a:tr h="511905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17638">
                <a:tc rowSpan="2"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573536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1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74" name="Shape 174"/>
          <p:cNvSpPr/>
          <p:nvPr/>
        </p:nvSpPr>
        <p:spPr>
          <a:xfrm>
            <a:off x="2242720" y="1670114"/>
            <a:ext cx="193537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/>
            </a:lvl1pPr>
          </a:lstStyle>
          <a:p>
            <a:pPr/>
            <a:r>
              <a:t>Predições</a:t>
            </a:r>
          </a:p>
        </p:txBody>
      </p:sp>
      <p:sp>
        <p:nvSpPr>
          <p:cNvPr id="175" name="Shape 175"/>
          <p:cNvSpPr/>
          <p:nvPr/>
        </p:nvSpPr>
        <p:spPr>
          <a:xfrm>
            <a:off x="7484031" y="3124888"/>
            <a:ext cx="37438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/>
            </a:lvl1pPr>
          </a:lstStyle>
          <a:p>
            <a:pPr/>
            <a:r>
              <a:t>Matriz de Confusão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Matriz de Confusão e métricas</a:t>
            </a:r>
          </a:p>
        </p:txBody>
      </p:sp>
      <p:graphicFrame>
        <p:nvGraphicFramePr>
          <p:cNvPr id="178" name="Table 178"/>
          <p:cNvGraphicFramePr/>
          <p:nvPr/>
        </p:nvGraphicFramePr>
        <p:xfrm>
          <a:off x="898212" y="2366688"/>
          <a:ext cx="3711329" cy="64553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488339"/>
                <a:gridCol w="1125808"/>
                <a:gridCol w="1084479"/>
              </a:tblGrid>
              <a:tr h="585693">
                <a:tc>
                  <a:txBody>
                    <a:bodyPr/>
                    <a:lstStyle/>
                    <a:p>
                      <a:pPr>
                        <a:defRPr b="0" cap="none" sz="2000"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Pred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cliente0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cliente1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cliente2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cliente3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cliente4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cliente5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cliente6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cliente7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cliente8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585693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cliente9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9" name="Shape 179"/>
          <p:cNvSpPr/>
          <p:nvPr/>
        </p:nvSpPr>
        <p:spPr>
          <a:xfrm>
            <a:off x="4535148" y="2730543"/>
            <a:ext cx="6005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acurácia</a:t>
            </a:r>
            <a:r>
              <a:t> = ____________________</a:t>
            </a:r>
          </a:p>
        </p:txBody>
      </p:sp>
      <p:sp>
        <p:nvSpPr>
          <p:cNvPr id="180" name="Shape 180"/>
          <p:cNvSpPr/>
          <p:nvPr/>
        </p:nvSpPr>
        <p:spPr>
          <a:xfrm>
            <a:off x="6925390" y="2585580"/>
            <a:ext cx="30865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2200">
                <a:latin typeface="Courier"/>
                <a:ea typeface="Courier"/>
                <a:cs typeface="Courier"/>
                <a:sym typeface="Courier"/>
              </a:defRPr>
            </a:pPr>
            <a:r>
              <a:t>labels corretos</a:t>
            </a:r>
          </a:p>
        </p:txBody>
      </p:sp>
      <p:sp>
        <p:nvSpPr>
          <p:cNvPr id="181" name="Shape 181"/>
          <p:cNvSpPr/>
          <p:nvPr/>
        </p:nvSpPr>
        <p:spPr>
          <a:xfrm>
            <a:off x="7319003" y="3239188"/>
            <a:ext cx="20805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2200">
                <a:latin typeface="Courier"/>
                <a:ea typeface="Courier"/>
                <a:cs typeface="Courier"/>
                <a:sym typeface="Courier"/>
              </a:defRPr>
            </a:pPr>
            <a:r>
              <a:t>todas obs</a:t>
            </a:r>
          </a:p>
        </p:txBody>
      </p:sp>
      <p:sp>
        <p:nvSpPr>
          <p:cNvPr id="182" name="Shape 182"/>
          <p:cNvSpPr/>
          <p:nvPr/>
        </p:nvSpPr>
        <p:spPr>
          <a:xfrm>
            <a:off x="4535148" y="4271989"/>
            <a:ext cx="79336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precisão</a:t>
            </a:r>
            <a:r>
              <a:t> = _______________________________</a:t>
            </a:r>
          </a:p>
        </p:txBody>
      </p:sp>
      <p:sp>
        <p:nvSpPr>
          <p:cNvPr id="183" name="Shape 183"/>
          <p:cNvSpPr/>
          <p:nvPr/>
        </p:nvSpPr>
        <p:spPr>
          <a:xfrm>
            <a:off x="7597867" y="4149907"/>
            <a:ext cx="39324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2100">
                <a:latin typeface="Courier"/>
                <a:ea typeface="Courier"/>
                <a:cs typeface="Courier"/>
                <a:sym typeface="Courier"/>
              </a:defRPr>
            </a:pPr>
            <a:r>
              <a:t>Verdadeiros positivos</a:t>
            </a:r>
          </a:p>
        </p:txBody>
      </p:sp>
      <p:sp>
        <p:nvSpPr>
          <p:cNvPr id="184" name="Shape 184"/>
          <p:cNvSpPr/>
          <p:nvPr/>
        </p:nvSpPr>
        <p:spPr>
          <a:xfrm>
            <a:off x="6549607" y="4785671"/>
            <a:ext cx="575394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1700">
                <a:latin typeface="Courier"/>
                <a:ea typeface="Courier"/>
                <a:cs typeface="Courier"/>
                <a:sym typeface="Courier"/>
              </a:defRPr>
            </a:pPr>
            <a:r>
              <a:t>Verdadeiros positivos + Falsos Positivos</a:t>
            </a:r>
          </a:p>
        </p:txBody>
      </p:sp>
      <p:sp>
        <p:nvSpPr>
          <p:cNvPr id="185" name="Shape 185"/>
          <p:cNvSpPr/>
          <p:nvPr/>
        </p:nvSpPr>
        <p:spPr>
          <a:xfrm>
            <a:off x="4535148" y="5810917"/>
            <a:ext cx="79336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recall</a:t>
            </a:r>
            <a:r>
              <a:t>   = _______________________________</a:t>
            </a:r>
          </a:p>
        </p:txBody>
      </p:sp>
      <p:sp>
        <p:nvSpPr>
          <p:cNvPr id="186" name="Shape 186"/>
          <p:cNvSpPr/>
          <p:nvPr/>
        </p:nvSpPr>
        <p:spPr>
          <a:xfrm>
            <a:off x="7597867" y="5688835"/>
            <a:ext cx="39324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2100">
                <a:latin typeface="Courier"/>
                <a:ea typeface="Courier"/>
                <a:cs typeface="Courier"/>
                <a:sym typeface="Courier"/>
              </a:defRPr>
            </a:pPr>
            <a:r>
              <a:t>Verdadeiros positivos</a:t>
            </a:r>
          </a:p>
        </p:txBody>
      </p:sp>
      <p:sp>
        <p:nvSpPr>
          <p:cNvPr id="187" name="Shape 187"/>
          <p:cNvSpPr/>
          <p:nvPr/>
        </p:nvSpPr>
        <p:spPr>
          <a:xfrm>
            <a:off x="6549607" y="6324599"/>
            <a:ext cx="575394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1700">
                <a:latin typeface="Courier"/>
                <a:ea typeface="Courier"/>
                <a:cs typeface="Courier"/>
                <a:sym typeface="Courier"/>
              </a:defRPr>
            </a:pPr>
            <a:r>
              <a:t>Verdadeiros positivos + Falsos Negativos</a:t>
            </a:r>
          </a:p>
        </p:txBody>
      </p:sp>
      <p:sp>
        <p:nvSpPr>
          <p:cNvPr id="188" name="Shape 188"/>
          <p:cNvSpPr/>
          <p:nvPr/>
        </p:nvSpPr>
        <p:spPr>
          <a:xfrm>
            <a:off x="4535148" y="7474444"/>
            <a:ext cx="79336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f1-score</a:t>
            </a:r>
            <a:r>
              <a:t> = _______________________________</a:t>
            </a:r>
          </a:p>
        </p:txBody>
      </p:sp>
      <p:sp>
        <p:nvSpPr>
          <p:cNvPr id="189" name="Shape 189"/>
          <p:cNvSpPr/>
          <p:nvPr/>
        </p:nvSpPr>
        <p:spPr>
          <a:xfrm>
            <a:off x="8920389" y="7352362"/>
            <a:ext cx="73154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2100">
                <a:latin typeface="Courier"/>
                <a:ea typeface="Courier"/>
                <a:cs typeface="Courier"/>
                <a:sym typeface="Courier"/>
              </a:defRPr>
            </a:pPr>
            <a:r>
              <a:t>2</a:t>
            </a:r>
          </a:p>
        </p:txBody>
      </p:sp>
      <p:sp>
        <p:nvSpPr>
          <p:cNvPr id="190" name="Shape 190"/>
          <p:cNvSpPr/>
          <p:nvPr/>
        </p:nvSpPr>
        <p:spPr>
          <a:xfrm>
            <a:off x="7552376" y="7995790"/>
            <a:ext cx="34675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b="1" i="0" sz="2000">
                <a:latin typeface="Courier"/>
                <a:ea typeface="Courier"/>
                <a:cs typeface="Courier"/>
                <a:sym typeface="Courier"/>
              </a:defRPr>
            </a:pPr>
            <a:r>
              <a:t>1        +        1</a:t>
            </a:r>
          </a:p>
        </p:txBody>
      </p:sp>
      <p:sp>
        <p:nvSpPr>
          <p:cNvPr id="191" name="Shape 191"/>
          <p:cNvSpPr/>
          <p:nvPr/>
        </p:nvSpPr>
        <p:spPr>
          <a:xfrm>
            <a:off x="6651183" y="8021190"/>
            <a:ext cx="24996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t>___________</a:t>
            </a:r>
          </a:p>
        </p:txBody>
      </p:sp>
      <p:sp>
        <p:nvSpPr>
          <p:cNvPr id="192" name="Shape 192"/>
          <p:cNvSpPr/>
          <p:nvPr/>
        </p:nvSpPr>
        <p:spPr>
          <a:xfrm>
            <a:off x="9447422" y="8021190"/>
            <a:ext cx="24996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t>___________</a:t>
            </a:r>
          </a:p>
        </p:txBody>
      </p:sp>
      <p:sp>
        <p:nvSpPr>
          <p:cNvPr id="193" name="Shape 193"/>
          <p:cNvSpPr/>
          <p:nvPr/>
        </p:nvSpPr>
        <p:spPr>
          <a:xfrm>
            <a:off x="6896696" y="8408044"/>
            <a:ext cx="19738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precisão</a:t>
            </a:r>
          </a:p>
        </p:txBody>
      </p:sp>
      <p:sp>
        <p:nvSpPr>
          <p:cNvPr id="194" name="Shape 194"/>
          <p:cNvSpPr/>
          <p:nvPr/>
        </p:nvSpPr>
        <p:spPr>
          <a:xfrm>
            <a:off x="9885643" y="8408044"/>
            <a:ext cx="16232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500"/>
              </a:spcBef>
              <a:defRPr i="0" sz="23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recall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numérica:</a:t>
            </a:r>
          </a:p>
          <a:p>
            <a:pPr lvl="1"/>
            <a:r>
              <a:t>discreta</a:t>
            </a:r>
          </a:p>
          <a:p>
            <a:pPr lvl="1"/>
            <a:r>
              <a:t>contínua</a:t>
            </a:r>
          </a:p>
          <a:p>
            <a:pPr/>
            <a:r>
              <a:t>categórica</a:t>
            </a:r>
          </a:p>
          <a:p>
            <a:pPr lvl="1"/>
            <a:r>
              <a:t>ordinais (ordenáveis)</a:t>
            </a:r>
          </a:p>
          <a:p>
            <a:pPr lvl="1"/>
            <a:r>
              <a:t>nominais (não ordenáveis)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