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1"/>
    <p:restoredTop sz="94663"/>
  </p:normalViewPr>
  <p:slideViewPr>
    <p:cSldViewPr snapToGrid="0" snapToObjects="1">
      <p:cViewPr varScale="1">
        <p:scale>
          <a:sx n="90" d="100"/>
          <a:sy n="90" d="100"/>
        </p:scale>
        <p:origin x="240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FAA0C-6350-314E-8B41-8B1C89C848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96EE75-8CF3-BB4C-A1BB-8FAC8D030A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8C09B-04A6-714A-A50F-528E29E44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77AB-CF4A-1344-AA19-0D1B2871878B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CF2B2-4C39-A941-9DB1-CFC4D9502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7CA3D-7E09-3A4C-99B3-0975BD31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D47A-C812-0941-A968-20979DB48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66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CDBEC-511F-F746-B814-034D06CEF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29714C-D658-524E-B6F2-750C5BC35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C5E40-4762-8F40-B9D0-F205971C6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77AB-CF4A-1344-AA19-0D1B2871878B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7A304-F8B2-1F41-A84C-540B2A6DC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7904B-1CCD-7647-BCDF-960D11B2D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D47A-C812-0941-A968-20979DB48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92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986BF8-0168-9747-A5A5-020C79A8FC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A03A8E-E7C5-C045-B3A7-1FAB43903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77680-110E-6545-A77B-006DF1B51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77AB-CF4A-1344-AA19-0D1B2871878B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8825B-0E2C-1A49-A3FD-38F4D6763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73FF5-306F-4641-999B-22B0F8732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D47A-C812-0941-A968-20979DB48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61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B8D29-CC35-8F4C-917D-B01583414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99C54-9133-DB43-BD39-6AA887C1D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7593A-867F-564B-A2DF-5672D4F99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77AB-CF4A-1344-AA19-0D1B2871878B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4A823-22F4-AA45-99D4-707F7D77A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0DFFE-DFD1-2F4F-BFF3-9CBC306D8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D47A-C812-0941-A968-20979DB48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49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E47DA-06C9-1A44-B5DF-7DE940EBB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72EBFC-DA6C-4B4A-ACFE-EA6B667F7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67D57-34A9-4948-9E09-D764657FA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77AB-CF4A-1344-AA19-0D1B2871878B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BAD1D-F686-394A-992C-393D41D41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67FF8-62C7-B044-9C40-14C321988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D47A-C812-0941-A968-20979DB48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81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0432C-2F9B-3A4C-9FB8-85C580964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E0795-1FD3-F142-9405-E032E05F31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4134F6-FA02-254D-AFD6-2197E40375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07450-E53E-7449-A86E-1B318FC54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77AB-CF4A-1344-AA19-0D1B2871878B}" type="datetimeFigureOut">
              <a:rPr lang="en-US" smtClean="0"/>
              <a:t>1/26/21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06E08A-62E3-F34F-BA54-400FBD00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1F1D3-03A2-BF41-92F1-F80916852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D47A-C812-0941-A968-20979DB48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49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7604E-1F0F-F34B-81E9-789D2C2FD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710A0-0B16-C444-8100-9DE517F24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AD2786-D6E6-7D43-8C5D-292E65E13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6F4E08-291F-C747-A385-28B04C676A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27292-2A6E-AB44-AB6A-A54EE30B14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BF0D63-02B9-2946-A07C-BD33DF469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77AB-CF4A-1344-AA19-0D1B2871878B}" type="datetimeFigureOut">
              <a:rPr lang="en-US" smtClean="0"/>
              <a:t>1/26/21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CE9AA4-27D4-1842-919C-A1C444D90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C6647D-385C-4246-987B-8F17BBEAF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D47A-C812-0941-A968-20979DB48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31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696D7-D3CB-774D-8FF5-99C35A525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D3B8EF-78B7-0E4A-9B14-38BA7288F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77AB-CF4A-1344-AA19-0D1B2871878B}" type="datetimeFigureOut">
              <a:rPr lang="en-US" smtClean="0"/>
              <a:t>1/26/21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95D436-6C21-664E-BB46-AF9737304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995D2-7068-5147-83FB-BA0D73553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D47A-C812-0941-A968-20979DB48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713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1FFAB2-872A-A449-AE76-93E9BA11E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77AB-CF4A-1344-AA19-0D1B2871878B}" type="datetimeFigureOut">
              <a:rPr lang="en-US" smtClean="0"/>
              <a:t>1/26/21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EFEFD8-3AD6-4448-A024-4E7BAB62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3BEFAE-46E0-7B45-BE4C-AF8108170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D47A-C812-0941-A968-20979DB48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121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E9578-29F8-534C-93F3-E9282FA45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1C2B6-3560-8146-B0C5-50AAB9E43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910FAC-DF52-C541-BAA2-F58937E9C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5CB50-E50B-9F44-B09E-51019AC6D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77AB-CF4A-1344-AA19-0D1B2871878B}" type="datetimeFigureOut">
              <a:rPr lang="en-US" smtClean="0"/>
              <a:t>1/26/21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A68890-57FA-D34F-B681-1EE8E7E9C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2D8367-6E78-7C4C-9F7E-E349450A8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D47A-C812-0941-A968-20979DB48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01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4663D-EA5F-984B-AD26-72C4AC031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1F0A83-9DF9-8643-B813-7D73F1DF52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15C6E9-CC8F-8D47-8BB4-08D6FD2B7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9A9964-D02A-824D-A99D-4C24CF906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77AB-CF4A-1344-AA19-0D1B2871878B}" type="datetimeFigureOut">
              <a:rPr lang="en-US" smtClean="0"/>
              <a:t>1/26/21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30A06-6F21-994D-8814-B10CC5B21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B0F78-D28A-5D4E-898B-158782969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D47A-C812-0941-A968-20979DB48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28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68FC75-3CF0-5A4A-A9F8-035EC43A9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3CEB8-137F-CA46-9F61-06236C7AF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B2ED3-5678-1141-9421-9F680BFD42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F77AB-CF4A-1344-AA19-0D1B2871878B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69B95-B118-3944-AA54-E6BBDB717C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071BE-1B15-7741-828F-BB9F86CAF5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CD47A-C812-0941-A968-20979DB48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47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59A6D0E-560B-3249-9BDD-BB2BAE0F7816}"/>
              </a:ext>
            </a:extLst>
          </p:cNvPr>
          <p:cNvCxnSpPr/>
          <p:nvPr/>
        </p:nvCxnSpPr>
        <p:spPr>
          <a:xfrm>
            <a:off x="2022898" y="4817762"/>
            <a:ext cx="151988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A0C5823-1983-4045-B895-DB9135A973C7}"/>
              </a:ext>
            </a:extLst>
          </p:cNvPr>
          <p:cNvSpPr txBox="1"/>
          <p:nvPr/>
        </p:nvSpPr>
        <p:spPr>
          <a:xfrm>
            <a:off x="2228038" y="1654432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BeamDyn</a:t>
            </a:r>
            <a:endParaRPr lang="en-US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DAE3A5-BB1D-E44A-956B-C1C0B4375568}"/>
              </a:ext>
            </a:extLst>
          </p:cNvPr>
          <p:cNvCxnSpPr>
            <a:cxnSpLocks/>
          </p:cNvCxnSpPr>
          <p:nvPr/>
        </p:nvCxnSpPr>
        <p:spPr>
          <a:xfrm flipV="1">
            <a:off x="2022898" y="3344563"/>
            <a:ext cx="0" cy="147319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5C69D80-7938-3741-9E7A-7543A0FD12A8}"/>
              </a:ext>
            </a:extLst>
          </p:cNvPr>
          <p:cNvCxnSpPr>
            <a:cxnSpLocks/>
          </p:cNvCxnSpPr>
          <p:nvPr/>
        </p:nvCxnSpPr>
        <p:spPr>
          <a:xfrm flipV="1">
            <a:off x="2022898" y="3767438"/>
            <a:ext cx="1314739" cy="105032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9F32008-6EE0-354B-B8F3-9F8481C76D49}"/>
              </a:ext>
            </a:extLst>
          </p:cNvPr>
          <p:cNvCxnSpPr>
            <a:cxnSpLocks/>
          </p:cNvCxnSpPr>
          <p:nvPr/>
        </p:nvCxnSpPr>
        <p:spPr>
          <a:xfrm flipV="1">
            <a:off x="2285167" y="3170575"/>
            <a:ext cx="1937137" cy="155070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22">
            <a:extLst>
              <a:ext uri="{FF2B5EF4-FFF2-40B4-BE49-F238E27FC236}">
                <a16:creationId xmlns:a16="http://schemas.microsoft.com/office/drawing/2014/main" id="{FD34716F-C938-8145-B293-F670BDAD8A55}"/>
              </a:ext>
            </a:extLst>
          </p:cNvPr>
          <p:cNvSpPr/>
          <p:nvPr/>
        </p:nvSpPr>
        <p:spPr>
          <a:xfrm>
            <a:off x="2315532" y="3602769"/>
            <a:ext cx="1899684" cy="1145260"/>
          </a:xfrm>
          <a:custGeom>
            <a:avLst/>
            <a:gdLst>
              <a:gd name="connsiteX0" fmla="*/ 0 w 1864242"/>
              <a:gd name="connsiteY0" fmla="*/ 1119963 h 1119963"/>
              <a:gd name="connsiteX1" fmla="*/ 1141228 w 1864242"/>
              <a:gd name="connsiteY1" fmla="*/ 198474 h 1119963"/>
              <a:gd name="connsiteX2" fmla="*/ 1864242 w 1864242"/>
              <a:gd name="connsiteY2" fmla="*/ 0 h 1119963"/>
              <a:gd name="connsiteX0" fmla="*/ 0 w 1864242"/>
              <a:gd name="connsiteY0" fmla="*/ 1123995 h 1123995"/>
              <a:gd name="connsiteX1" fmla="*/ 1141228 w 1864242"/>
              <a:gd name="connsiteY1" fmla="*/ 202506 h 1123995"/>
              <a:gd name="connsiteX2" fmla="*/ 1864242 w 1864242"/>
              <a:gd name="connsiteY2" fmla="*/ 4032 h 1123995"/>
              <a:gd name="connsiteX0" fmla="*/ 0 w 1864242"/>
              <a:gd name="connsiteY0" fmla="*/ 1123995 h 1123995"/>
              <a:gd name="connsiteX1" fmla="*/ 1141228 w 1864242"/>
              <a:gd name="connsiteY1" fmla="*/ 202506 h 1123995"/>
              <a:gd name="connsiteX2" fmla="*/ 1864242 w 1864242"/>
              <a:gd name="connsiteY2" fmla="*/ 4032 h 1123995"/>
              <a:gd name="connsiteX0" fmla="*/ 0 w 1864242"/>
              <a:gd name="connsiteY0" fmla="*/ 1123995 h 1123995"/>
              <a:gd name="connsiteX1" fmla="*/ 1141228 w 1864242"/>
              <a:gd name="connsiteY1" fmla="*/ 202506 h 1123995"/>
              <a:gd name="connsiteX2" fmla="*/ 1864242 w 1864242"/>
              <a:gd name="connsiteY2" fmla="*/ 4032 h 1123995"/>
              <a:gd name="connsiteX0" fmla="*/ 0 w 1864242"/>
              <a:gd name="connsiteY0" fmla="*/ 1123995 h 1123995"/>
              <a:gd name="connsiteX1" fmla="*/ 1141228 w 1864242"/>
              <a:gd name="connsiteY1" fmla="*/ 202506 h 1123995"/>
              <a:gd name="connsiteX2" fmla="*/ 1864242 w 1864242"/>
              <a:gd name="connsiteY2" fmla="*/ 4032 h 1123995"/>
              <a:gd name="connsiteX0" fmla="*/ 0 w 1864242"/>
              <a:gd name="connsiteY0" fmla="*/ 1123995 h 1123995"/>
              <a:gd name="connsiteX1" fmla="*/ 1141228 w 1864242"/>
              <a:gd name="connsiteY1" fmla="*/ 202506 h 1123995"/>
              <a:gd name="connsiteX2" fmla="*/ 1864242 w 1864242"/>
              <a:gd name="connsiteY2" fmla="*/ 4032 h 1123995"/>
              <a:gd name="connsiteX0" fmla="*/ 0 w 1864242"/>
              <a:gd name="connsiteY0" fmla="*/ 1123995 h 1123995"/>
              <a:gd name="connsiteX1" fmla="*/ 1141228 w 1864242"/>
              <a:gd name="connsiteY1" fmla="*/ 202506 h 1123995"/>
              <a:gd name="connsiteX2" fmla="*/ 1864242 w 1864242"/>
              <a:gd name="connsiteY2" fmla="*/ 4032 h 1123995"/>
              <a:gd name="connsiteX0" fmla="*/ 0 w 1899684"/>
              <a:gd name="connsiteY0" fmla="*/ 1145260 h 1145260"/>
              <a:gd name="connsiteX1" fmla="*/ 1176670 w 1899684"/>
              <a:gd name="connsiteY1" fmla="*/ 202506 h 1145260"/>
              <a:gd name="connsiteX2" fmla="*/ 1899684 w 1899684"/>
              <a:gd name="connsiteY2" fmla="*/ 4032 h 1145260"/>
              <a:gd name="connsiteX0" fmla="*/ 0 w 1899684"/>
              <a:gd name="connsiteY0" fmla="*/ 1145260 h 1145260"/>
              <a:gd name="connsiteX1" fmla="*/ 1176670 w 1899684"/>
              <a:gd name="connsiteY1" fmla="*/ 202506 h 1145260"/>
              <a:gd name="connsiteX2" fmla="*/ 1899684 w 1899684"/>
              <a:gd name="connsiteY2" fmla="*/ 4032 h 1145260"/>
              <a:gd name="connsiteX0" fmla="*/ 0 w 1899684"/>
              <a:gd name="connsiteY0" fmla="*/ 1145260 h 1145260"/>
              <a:gd name="connsiteX1" fmla="*/ 1176670 w 1899684"/>
              <a:gd name="connsiteY1" fmla="*/ 202506 h 1145260"/>
              <a:gd name="connsiteX2" fmla="*/ 1899684 w 1899684"/>
              <a:gd name="connsiteY2" fmla="*/ 4032 h 1145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9684" h="1145260">
                <a:moveTo>
                  <a:pt x="0" y="1145260"/>
                </a:moveTo>
                <a:cubicBezTo>
                  <a:pt x="372731" y="841641"/>
                  <a:pt x="894317" y="417520"/>
                  <a:pt x="1176670" y="202506"/>
                </a:cubicBezTo>
                <a:cubicBezTo>
                  <a:pt x="1487377" y="15846"/>
                  <a:pt x="1741378" y="-12507"/>
                  <a:pt x="1899684" y="4032"/>
                </a:cubicBezTo>
              </a:path>
            </a:pathLst>
          </a:custGeom>
          <a:noFill/>
          <a:ln w="2540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FB1AC75-8750-F747-B1B8-B5D7436B9238}"/>
              </a:ext>
            </a:extLst>
          </p:cNvPr>
          <p:cNvCxnSpPr>
            <a:cxnSpLocks/>
          </p:cNvCxnSpPr>
          <p:nvPr/>
        </p:nvCxnSpPr>
        <p:spPr>
          <a:xfrm>
            <a:off x="4208128" y="2738382"/>
            <a:ext cx="0" cy="432193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4782882-D477-F640-9263-F28BB82D9228}"/>
              </a:ext>
            </a:extLst>
          </p:cNvPr>
          <p:cNvSpPr txBox="1"/>
          <p:nvPr/>
        </p:nvSpPr>
        <p:spPr>
          <a:xfrm>
            <a:off x="4296889" y="2735640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chemeClr val="accent4"/>
                </a:solidFill>
              </a:rPr>
              <a:t>Fx</a:t>
            </a:r>
            <a:r>
              <a:rPr lang="en-US" sz="1200" b="1" dirty="0">
                <a:solidFill>
                  <a:schemeClr val="accent4"/>
                </a:solidFill>
              </a:rPr>
              <a:t> = -1.e+7 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2410C36-820F-EF47-A8F9-032B68178AE3}"/>
              </a:ext>
            </a:extLst>
          </p:cNvPr>
          <p:cNvCxnSpPr>
            <a:cxnSpLocks/>
          </p:cNvCxnSpPr>
          <p:nvPr/>
        </p:nvCxnSpPr>
        <p:spPr>
          <a:xfrm>
            <a:off x="4209946" y="3287823"/>
            <a:ext cx="0" cy="241005"/>
          </a:xfrm>
          <a:prstGeom prst="straightConnector1">
            <a:avLst/>
          </a:prstGeom>
          <a:ln w="38100">
            <a:solidFill>
              <a:schemeClr val="accent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FCD066F-D238-5644-BE8E-12903EB9884B}"/>
              </a:ext>
            </a:extLst>
          </p:cNvPr>
          <p:cNvCxnSpPr>
            <a:cxnSpLocks/>
          </p:cNvCxnSpPr>
          <p:nvPr/>
        </p:nvCxnSpPr>
        <p:spPr>
          <a:xfrm flipH="1">
            <a:off x="4037191" y="3281879"/>
            <a:ext cx="163032" cy="166578"/>
          </a:xfrm>
          <a:prstGeom prst="straightConnector1">
            <a:avLst/>
          </a:prstGeom>
          <a:ln w="3810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7F395D5-62D3-DD45-8B9C-9F48CE243B2F}"/>
              </a:ext>
            </a:extLst>
          </p:cNvPr>
          <p:cNvSpPr txBox="1"/>
          <p:nvPr/>
        </p:nvSpPr>
        <p:spPr>
          <a:xfrm>
            <a:off x="4279021" y="3263387"/>
            <a:ext cx="1306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4"/>
                </a:solidFill>
              </a:rPr>
              <a:t>u_x = -7.8039 m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F7CF26E-0FDD-B443-9B9C-F9CE5A495BFB}"/>
              </a:ext>
            </a:extLst>
          </p:cNvPr>
          <p:cNvSpPr txBox="1"/>
          <p:nvPr/>
        </p:nvSpPr>
        <p:spPr>
          <a:xfrm>
            <a:off x="2927867" y="3103777"/>
            <a:ext cx="1229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u_z = -4.9533 m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0FAA41-75BA-884C-907D-14DD5D7DC0AA}"/>
              </a:ext>
            </a:extLst>
          </p:cNvPr>
          <p:cNvSpPr txBox="1"/>
          <p:nvPr/>
        </p:nvSpPr>
        <p:spPr>
          <a:xfrm>
            <a:off x="3226026" y="4875587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55131C-9702-4443-BD6B-843F2190D351}"/>
              </a:ext>
            </a:extLst>
          </p:cNvPr>
          <p:cNvSpPr txBox="1"/>
          <p:nvPr/>
        </p:nvSpPr>
        <p:spPr>
          <a:xfrm>
            <a:off x="4288745" y="3010151"/>
            <a:ext cx="838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u_y = 0 m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8D03558-1900-2943-A924-1BC2015CCD6E}"/>
              </a:ext>
            </a:extLst>
          </p:cNvPr>
          <p:cNvSpPr txBox="1"/>
          <p:nvPr/>
        </p:nvSpPr>
        <p:spPr>
          <a:xfrm>
            <a:off x="2996933" y="3600027"/>
            <a:ext cx="245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z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F4425C2-7DF6-C244-A6BA-D799D8479A14}"/>
              </a:ext>
            </a:extLst>
          </p:cNvPr>
          <p:cNvSpPr txBox="1"/>
          <p:nvPr/>
        </p:nvSpPr>
        <p:spPr>
          <a:xfrm>
            <a:off x="1730265" y="3281879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4"/>
                </a:solidFill>
              </a:rPr>
              <a:t>x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0374389-5B2A-D341-A883-375515554FF0}"/>
              </a:ext>
            </a:extLst>
          </p:cNvPr>
          <p:cNvCxnSpPr>
            <a:cxnSpLocks/>
          </p:cNvCxnSpPr>
          <p:nvPr/>
        </p:nvCxnSpPr>
        <p:spPr>
          <a:xfrm flipH="1">
            <a:off x="6951487" y="4815020"/>
            <a:ext cx="4632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840184C-8D2A-AD48-9FD0-53A8F4E0B403}"/>
              </a:ext>
            </a:extLst>
          </p:cNvPr>
          <p:cNvSpPr txBox="1"/>
          <p:nvPr/>
        </p:nvSpPr>
        <p:spPr>
          <a:xfrm>
            <a:off x="6951487" y="1651690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Cp-Lambda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35E67E0-856C-FB47-86E9-847F403C9E90}"/>
              </a:ext>
            </a:extLst>
          </p:cNvPr>
          <p:cNvCxnSpPr>
            <a:cxnSpLocks/>
          </p:cNvCxnSpPr>
          <p:nvPr/>
        </p:nvCxnSpPr>
        <p:spPr>
          <a:xfrm flipV="1">
            <a:off x="7406747" y="3341821"/>
            <a:ext cx="0" cy="147319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F6578AA-D166-784C-95B1-5CA644D15783}"/>
              </a:ext>
            </a:extLst>
          </p:cNvPr>
          <p:cNvCxnSpPr>
            <a:cxnSpLocks/>
          </p:cNvCxnSpPr>
          <p:nvPr/>
        </p:nvCxnSpPr>
        <p:spPr>
          <a:xfrm flipV="1">
            <a:off x="7406747" y="3764696"/>
            <a:ext cx="1314739" cy="105032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5074E7E-C529-8B41-B2CE-7023EDE54E58}"/>
              </a:ext>
            </a:extLst>
          </p:cNvPr>
          <p:cNvCxnSpPr>
            <a:cxnSpLocks/>
          </p:cNvCxnSpPr>
          <p:nvPr/>
        </p:nvCxnSpPr>
        <p:spPr>
          <a:xfrm flipV="1">
            <a:off x="7669016" y="3167833"/>
            <a:ext cx="1937137" cy="155070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reeform 44">
            <a:extLst>
              <a:ext uri="{FF2B5EF4-FFF2-40B4-BE49-F238E27FC236}">
                <a16:creationId xmlns:a16="http://schemas.microsoft.com/office/drawing/2014/main" id="{EB31B0D5-D85D-924A-A21B-D36C4C1CFEA3}"/>
              </a:ext>
            </a:extLst>
          </p:cNvPr>
          <p:cNvSpPr/>
          <p:nvPr/>
        </p:nvSpPr>
        <p:spPr>
          <a:xfrm>
            <a:off x="7699381" y="3600027"/>
            <a:ext cx="1899684" cy="1145260"/>
          </a:xfrm>
          <a:custGeom>
            <a:avLst/>
            <a:gdLst>
              <a:gd name="connsiteX0" fmla="*/ 0 w 1864242"/>
              <a:gd name="connsiteY0" fmla="*/ 1119963 h 1119963"/>
              <a:gd name="connsiteX1" fmla="*/ 1141228 w 1864242"/>
              <a:gd name="connsiteY1" fmla="*/ 198474 h 1119963"/>
              <a:gd name="connsiteX2" fmla="*/ 1864242 w 1864242"/>
              <a:gd name="connsiteY2" fmla="*/ 0 h 1119963"/>
              <a:gd name="connsiteX0" fmla="*/ 0 w 1864242"/>
              <a:gd name="connsiteY0" fmla="*/ 1123995 h 1123995"/>
              <a:gd name="connsiteX1" fmla="*/ 1141228 w 1864242"/>
              <a:gd name="connsiteY1" fmla="*/ 202506 h 1123995"/>
              <a:gd name="connsiteX2" fmla="*/ 1864242 w 1864242"/>
              <a:gd name="connsiteY2" fmla="*/ 4032 h 1123995"/>
              <a:gd name="connsiteX0" fmla="*/ 0 w 1864242"/>
              <a:gd name="connsiteY0" fmla="*/ 1123995 h 1123995"/>
              <a:gd name="connsiteX1" fmla="*/ 1141228 w 1864242"/>
              <a:gd name="connsiteY1" fmla="*/ 202506 h 1123995"/>
              <a:gd name="connsiteX2" fmla="*/ 1864242 w 1864242"/>
              <a:gd name="connsiteY2" fmla="*/ 4032 h 1123995"/>
              <a:gd name="connsiteX0" fmla="*/ 0 w 1864242"/>
              <a:gd name="connsiteY0" fmla="*/ 1123995 h 1123995"/>
              <a:gd name="connsiteX1" fmla="*/ 1141228 w 1864242"/>
              <a:gd name="connsiteY1" fmla="*/ 202506 h 1123995"/>
              <a:gd name="connsiteX2" fmla="*/ 1864242 w 1864242"/>
              <a:gd name="connsiteY2" fmla="*/ 4032 h 1123995"/>
              <a:gd name="connsiteX0" fmla="*/ 0 w 1864242"/>
              <a:gd name="connsiteY0" fmla="*/ 1123995 h 1123995"/>
              <a:gd name="connsiteX1" fmla="*/ 1141228 w 1864242"/>
              <a:gd name="connsiteY1" fmla="*/ 202506 h 1123995"/>
              <a:gd name="connsiteX2" fmla="*/ 1864242 w 1864242"/>
              <a:gd name="connsiteY2" fmla="*/ 4032 h 1123995"/>
              <a:gd name="connsiteX0" fmla="*/ 0 w 1864242"/>
              <a:gd name="connsiteY0" fmla="*/ 1123995 h 1123995"/>
              <a:gd name="connsiteX1" fmla="*/ 1141228 w 1864242"/>
              <a:gd name="connsiteY1" fmla="*/ 202506 h 1123995"/>
              <a:gd name="connsiteX2" fmla="*/ 1864242 w 1864242"/>
              <a:gd name="connsiteY2" fmla="*/ 4032 h 1123995"/>
              <a:gd name="connsiteX0" fmla="*/ 0 w 1864242"/>
              <a:gd name="connsiteY0" fmla="*/ 1123995 h 1123995"/>
              <a:gd name="connsiteX1" fmla="*/ 1141228 w 1864242"/>
              <a:gd name="connsiteY1" fmla="*/ 202506 h 1123995"/>
              <a:gd name="connsiteX2" fmla="*/ 1864242 w 1864242"/>
              <a:gd name="connsiteY2" fmla="*/ 4032 h 1123995"/>
              <a:gd name="connsiteX0" fmla="*/ 0 w 1899684"/>
              <a:gd name="connsiteY0" fmla="*/ 1145260 h 1145260"/>
              <a:gd name="connsiteX1" fmla="*/ 1176670 w 1899684"/>
              <a:gd name="connsiteY1" fmla="*/ 202506 h 1145260"/>
              <a:gd name="connsiteX2" fmla="*/ 1899684 w 1899684"/>
              <a:gd name="connsiteY2" fmla="*/ 4032 h 1145260"/>
              <a:gd name="connsiteX0" fmla="*/ 0 w 1899684"/>
              <a:gd name="connsiteY0" fmla="*/ 1145260 h 1145260"/>
              <a:gd name="connsiteX1" fmla="*/ 1176670 w 1899684"/>
              <a:gd name="connsiteY1" fmla="*/ 202506 h 1145260"/>
              <a:gd name="connsiteX2" fmla="*/ 1899684 w 1899684"/>
              <a:gd name="connsiteY2" fmla="*/ 4032 h 1145260"/>
              <a:gd name="connsiteX0" fmla="*/ 0 w 1899684"/>
              <a:gd name="connsiteY0" fmla="*/ 1145260 h 1145260"/>
              <a:gd name="connsiteX1" fmla="*/ 1176670 w 1899684"/>
              <a:gd name="connsiteY1" fmla="*/ 202506 h 1145260"/>
              <a:gd name="connsiteX2" fmla="*/ 1899684 w 1899684"/>
              <a:gd name="connsiteY2" fmla="*/ 4032 h 1145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9684" h="1145260">
                <a:moveTo>
                  <a:pt x="0" y="1145260"/>
                </a:moveTo>
                <a:cubicBezTo>
                  <a:pt x="372731" y="841641"/>
                  <a:pt x="894317" y="417520"/>
                  <a:pt x="1176670" y="202506"/>
                </a:cubicBezTo>
                <a:cubicBezTo>
                  <a:pt x="1487377" y="15846"/>
                  <a:pt x="1741378" y="-12507"/>
                  <a:pt x="1899684" y="4032"/>
                </a:cubicBezTo>
              </a:path>
            </a:pathLst>
          </a:custGeom>
          <a:noFill/>
          <a:ln w="2540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8D7C6AA-D3D4-2E4A-BD75-ECCA87254611}"/>
              </a:ext>
            </a:extLst>
          </p:cNvPr>
          <p:cNvCxnSpPr>
            <a:cxnSpLocks/>
          </p:cNvCxnSpPr>
          <p:nvPr/>
        </p:nvCxnSpPr>
        <p:spPr>
          <a:xfrm>
            <a:off x="9591977" y="2735640"/>
            <a:ext cx="0" cy="432193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FED7EE0-C31E-2C4E-A66B-4FA012A8131B}"/>
              </a:ext>
            </a:extLst>
          </p:cNvPr>
          <p:cNvSpPr txBox="1"/>
          <p:nvPr/>
        </p:nvSpPr>
        <p:spPr>
          <a:xfrm>
            <a:off x="9680738" y="2743824"/>
            <a:ext cx="998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chemeClr val="accent4"/>
                </a:solidFill>
              </a:rPr>
              <a:t>Fz</a:t>
            </a:r>
            <a:r>
              <a:rPr lang="en-US" sz="1200" b="1" dirty="0">
                <a:solidFill>
                  <a:schemeClr val="accent4"/>
                </a:solidFill>
              </a:rPr>
              <a:t> = -1.e+7 N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9BA7940-77B0-2E41-ABCD-EE589C4D6666}"/>
              </a:ext>
            </a:extLst>
          </p:cNvPr>
          <p:cNvCxnSpPr>
            <a:cxnSpLocks/>
          </p:cNvCxnSpPr>
          <p:nvPr/>
        </p:nvCxnSpPr>
        <p:spPr>
          <a:xfrm>
            <a:off x="9601746" y="3285081"/>
            <a:ext cx="0" cy="241005"/>
          </a:xfrm>
          <a:prstGeom prst="straightConnector1">
            <a:avLst/>
          </a:prstGeom>
          <a:ln w="38100">
            <a:solidFill>
              <a:schemeClr val="accent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F106A69-6898-664A-B3D0-B6AD3202A58F}"/>
              </a:ext>
            </a:extLst>
          </p:cNvPr>
          <p:cNvCxnSpPr>
            <a:cxnSpLocks/>
          </p:cNvCxnSpPr>
          <p:nvPr/>
        </p:nvCxnSpPr>
        <p:spPr>
          <a:xfrm flipH="1">
            <a:off x="9436942" y="3279137"/>
            <a:ext cx="163032" cy="166578"/>
          </a:xfrm>
          <a:prstGeom prst="straightConnector1">
            <a:avLst/>
          </a:prstGeom>
          <a:ln w="3810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19C0E6A-399F-D942-8930-489EF86594A2}"/>
              </a:ext>
            </a:extLst>
          </p:cNvPr>
          <p:cNvSpPr txBox="1"/>
          <p:nvPr/>
        </p:nvSpPr>
        <p:spPr>
          <a:xfrm>
            <a:off x="9687071" y="3279137"/>
            <a:ext cx="1229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4"/>
                </a:solidFill>
              </a:rPr>
              <a:t>u_z = -4.8265 m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3B527F3-9AFF-564A-B4A0-BEC21A942036}"/>
              </a:ext>
            </a:extLst>
          </p:cNvPr>
          <p:cNvSpPr txBox="1"/>
          <p:nvPr/>
        </p:nvSpPr>
        <p:spPr>
          <a:xfrm>
            <a:off x="8210116" y="3101035"/>
            <a:ext cx="1239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u_x = -1.5259 m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3423BDF-A089-1141-B427-604DDD950E30}"/>
              </a:ext>
            </a:extLst>
          </p:cNvPr>
          <p:cNvSpPr txBox="1"/>
          <p:nvPr/>
        </p:nvSpPr>
        <p:spPr>
          <a:xfrm>
            <a:off x="6926309" y="4875586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y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2FB5791-5A67-A547-918D-922827545271}"/>
              </a:ext>
            </a:extLst>
          </p:cNvPr>
          <p:cNvSpPr txBox="1"/>
          <p:nvPr/>
        </p:nvSpPr>
        <p:spPr>
          <a:xfrm>
            <a:off x="9684951" y="3010089"/>
            <a:ext cx="838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u_y = 0 m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28634B-B0E7-4F40-9389-1AA09CEA01E8}"/>
              </a:ext>
            </a:extLst>
          </p:cNvPr>
          <p:cNvSpPr txBox="1"/>
          <p:nvPr/>
        </p:nvSpPr>
        <p:spPr>
          <a:xfrm>
            <a:off x="8380782" y="3597285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x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578C336-6914-3B49-87AE-9A8020C94A5C}"/>
              </a:ext>
            </a:extLst>
          </p:cNvPr>
          <p:cNvSpPr txBox="1"/>
          <p:nvPr/>
        </p:nvSpPr>
        <p:spPr>
          <a:xfrm>
            <a:off x="7114114" y="32791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4"/>
                </a:solidFill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2547394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8032A60-F331-1D40-A8E4-26D79CC233C3}"/>
              </a:ext>
            </a:extLst>
          </p:cNvPr>
          <p:cNvCxnSpPr/>
          <p:nvPr/>
        </p:nvCxnSpPr>
        <p:spPr>
          <a:xfrm>
            <a:off x="1799615" y="2744414"/>
            <a:ext cx="151988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0F59994-43C0-F24D-AF55-02010FC8D172}"/>
              </a:ext>
            </a:extLst>
          </p:cNvPr>
          <p:cNvCxnSpPr>
            <a:cxnSpLocks/>
          </p:cNvCxnSpPr>
          <p:nvPr/>
        </p:nvCxnSpPr>
        <p:spPr>
          <a:xfrm flipV="1">
            <a:off x="1799615" y="1271215"/>
            <a:ext cx="0" cy="147319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2C680A5-3573-C54C-B9A4-6ADC8C759896}"/>
              </a:ext>
            </a:extLst>
          </p:cNvPr>
          <p:cNvCxnSpPr>
            <a:cxnSpLocks/>
          </p:cNvCxnSpPr>
          <p:nvPr/>
        </p:nvCxnSpPr>
        <p:spPr>
          <a:xfrm flipV="1">
            <a:off x="1799615" y="1694090"/>
            <a:ext cx="1314739" cy="105032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FC7FB5B-E42C-FA4C-9A1E-0C4DEF82DB19}"/>
              </a:ext>
            </a:extLst>
          </p:cNvPr>
          <p:cNvSpPr txBox="1"/>
          <p:nvPr/>
        </p:nvSpPr>
        <p:spPr>
          <a:xfrm>
            <a:off x="3002743" y="2802239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BED3EA-20B5-AE47-828A-6EF992636333}"/>
              </a:ext>
            </a:extLst>
          </p:cNvPr>
          <p:cNvSpPr txBox="1"/>
          <p:nvPr/>
        </p:nvSpPr>
        <p:spPr>
          <a:xfrm>
            <a:off x="2773650" y="1526679"/>
            <a:ext cx="245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z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712B5E-A33E-7946-878F-B52628C09172}"/>
              </a:ext>
            </a:extLst>
          </p:cNvPr>
          <p:cNvSpPr txBox="1"/>
          <p:nvPr/>
        </p:nvSpPr>
        <p:spPr>
          <a:xfrm>
            <a:off x="1506982" y="1208531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4"/>
                </a:solidFill>
              </a:rPr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45C2BF-2B91-3A43-B015-D4B572454EC5}"/>
              </a:ext>
            </a:extLst>
          </p:cNvPr>
          <p:cNvSpPr txBox="1"/>
          <p:nvPr/>
        </p:nvSpPr>
        <p:spPr>
          <a:xfrm>
            <a:off x="2004755" y="569622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BeamDyn</a:t>
            </a:r>
            <a:endParaRPr lang="en-US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B3970E5-7596-624C-B664-10DED5C4B829}"/>
              </a:ext>
            </a:extLst>
          </p:cNvPr>
          <p:cNvCxnSpPr>
            <a:cxnSpLocks/>
          </p:cNvCxnSpPr>
          <p:nvPr/>
        </p:nvCxnSpPr>
        <p:spPr>
          <a:xfrm flipH="1">
            <a:off x="7060019" y="2744414"/>
            <a:ext cx="10515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0B17089-404E-2A40-AE0B-3C52E149D237}"/>
              </a:ext>
            </a:extLst>
          </p:cNvPr>
          <p:cNvSpPr txBox="1"/>
          <p:nvPr/>
        </p:nvSpPr>
        <p:spPr>
          <a:xfrm>
            <a:off x="7648351" y="568668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Cp-Lambda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F66FAE3-5B49-DB4B-9AA6-ADDA20BEA50B}"/>
              </a:ext>
            </a:extLst>
          </p:cNvPr>
          <p:cNvCxnSpPr>
            <a:cxnSpLocks/>
          </p:cNvCxnSpPr>
          <p:nvPr/>
        </p:nvCxnSpPr>
        <p:spPr>
          <a:xfrm flipV="1">
            <a:off x="8103611" y="1271215"/>
            <a:ext cx="0" cy="147319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5EA3FBF-FD14-BF4E-A47D-EBB4F67D8E64}"/>
              </a:ext>
            </a:extLst>
          </p:cNvPr>
          <p:cNvCxnSpPr>
            <a:cxnSpLocks/>
          </p:cNvCxnSpPr>
          <p:nvPr/>
        </p:nvCxnSpPr>
        <p:spPr>
          <a:xfrm flipV="1">
            <a:off x="8103611" y="1694090"/>
            <a:ext cx="1314739" cy="105032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4A958A-A8D5-0D43-97E6-9C45E272228C}"/>
              </a:ext>
            </a:extLst>
          </p:cNvPr>
          <p:cNvSpPr txBox="1"/>
          <p:nvPr/>
        </p:nvSpPr>
        <p:spPr>
          <a:xfrm>
            <a:off x="7165973" y="2793373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AC722B-1E78-4A40-9A55-4997EE62494D}"/>
              </a:ext>
            </a:extLst>
          </p:cNvPr>
          <p:cNvSpPr txBox="1"/>
          <p:nvPr/>
        </p:nvSpPr>
        <p:spPr>
          <a:xfrm>
            <a:off x="9077646" y="1526679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B2E18D-C633-754E-A017-6C135959C050}"/>
              </a:ext>
            </a:extLst>
          </p:cNvPr>
          <p:cNvSpPr txBox="1"/>
          <p:nvPr/>
        </p:nvSpPr>
        <p:spPr>
          <a:xfrm>
            <a:off x="7810978" y="1208531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4"/>
                </a:solidFill>
              </a:rPr>
              <a:t>z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E694C3-FE74-3C4F-8C24-8B14CA53C096}"/>
              </a:ext>
            </a:extLst>
          </p:cNvPr>
          <p:cNvSpPr txBox="1"/>
          <p:nvPr/>
        </p:nvSpPr>
        <p:spPr>
          <a:xfrm>
            <a:off x="723014" y="3678865"/>
            <a:ext cx="467179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K11 = 7.8747e+09 (shear stiffness x)</a:t>
            </a:r>
          </a:p>
          <a:p>
            <a:r>
              <a:rPr lang="en-US" dirty="0"/>
              <a:t>K22 = 8.2641e+09 (shear stiffness y)</a:t>
            </a:r>
          </a:p>
          <a:p>
            <a:r>
              <a:rPr lang="en-US" dirty="0"/>
              <a:t>K33 = 2.5000e+10 (axial stiffness)</a:t>
            </a:r>
          </a:p>
          <a:p>
            <a:r>
              <a:rPr lang="en-US" dirty="0"/>
              <a:t>K44 = 5.2083e+08 (bending stiffness, </a:t>
            </a:r>
            <a:r>
              <a:rPr lang="en-US" dirty="0" err="1"/>
              <a:t>Eixx</a:t>
            </a:r>
            <a:r>
              <a:rPr lang="en-US" dirty="0"/>
              <a:t>/edge)</a:t>
            </a:r>
          </a:p>
          <a:p>
            <a:r>
              <a:rPr lang="en-US" dirty="0"/>
              <a:t>K55 = 1.3021e+08 (bending stiffness, </a:t>
            </a:r>
            <a:r>
              <a:rPr lang="en-US" dirty="0" err="1"/>
              <a:t>Eiyy</a:t>
            </a:r>
            <a:r>
              <a:rPr lang="en-US" dirty="0"/>
              <a:t>/flap)</a:t>
            </a:r>
          </a:p>
          <a:p>
            <a:r>
              <a:rPr lang="en-US" dirty="0"/>
              <a:t>K66 = 1.4179e+08 (torsional stiffness)</a:t>
            </a:r>
          </a:p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BA6F1E-9287-214B-8859-5E2B6E8E0178}"/>
              </a:ext>
            </a:extLst>
          </p:cNvPr>
          <p:cNvSpPr/>
          <p:nvPr/>
        </p:nvSpPr>
        <p:spPr>
          <a:xfrm>
            <a:off x="5860632" y="367886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AxialStiffness</a:t>
            </a:r>
            <a:r>
              <a:rPr lang="en-US" dirty="0"/>
              <a:t> : 2.5000e+10</a:t>
            </a:r>
          </a:p>
          <a:p>
            <a:r>
              <a:rPr lang="en-US" dirty="0" err="1"/>
              <a:t>BendingStiffnesses</a:t>
            </a:r>
            <a:r>
              <a:rPr lang="en-US" dirty="0"/>
              <a:t> : 5.2083e+08 , 1.3021e+08 , 0.0e+0 </a:t>
            </a:r>
          </a:p>
          <a:p>
            <a:r>
              <a:rPr lang="en-US" dirty="0" err="1"/>
              <a:t>TorsionalStiffness</a:t>
            </a:r>
            <a:r>
              <a:rPr lang="en-US" dirty="0"/>
              <a:t> :  1.4179e+08</a:t>
            </a:r>
          </a:p>
          <a:p>
            <a:r>
              <a:rPr lang="en-US" dirty="0" err="1"/>
              <a:t>ShearingStiffnesses</a:t>
            </a:r>
            <a:r>
              <a:rPr lang="en-US" dirty="0"/>
              <a:t> : 7.8747e+09 , 8.2641e+09, 0.0e+0 </a:t>
            </a:r>
          </a:p>
        </p:txBody>
      </p:sp>
    </p:spTree>
    <p:extLst>
      <p:ext uri="{BB962C8B-B14F-4D97-AF65-F5344CB8AC3E}">
        <p14:creationId xmlns:p14="http://schemas.microsoft.com/office/powerpoint/2010/main" val="1254572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174</Words>
  <Application>Microsoft Macintosh PowerPoint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Bortolotti, Pietro</dc:creator>
  <cp:lastModifiedBy>Bortolotti, Pietro</cp:lastModifiedBy>
  <cp:revision>4</cp:revision>
  <dcterms:created xsi:type="dcterms:W3CDTF">2021-01-26T21:45:27Z</dcterms:created>
  <dcterms:modified xsi:type="dcterms:W3CDTF">2021-01-26T22:23:27Z</dcterms:modified>
</cp:coreProperties>
</file>