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9" r:id="rId3"/>
    <p:sldId id="279" r:id="rId4"/>
    <p:sldId id="262" r:id="rId5"/>
    <p:sldId id="260" r:id="rId6"/>
    <p:sldId id="261" r:id="rId7"/>
    <p:sldId id="263" r:id="rId8"/>
    <p:sldId id="264" r:id="rId9"/>
    <p:sldId id="265" r:id="rId10"/>
    <p:sldId id="266" r:id="rId11"/>
    <p:sldId id="267" r:id="rId12"/>
    <p:sldId id="268" r:id="rId13"/>
    <p:sldId id="269" r:id="rId14"/>
    <p:sldId id="270" r:id="rId15"/>
    <p:sldId id="288" r:id="rId16"/>
    <p:sldId id="271" r:id="rId17"/>
    <p:sldId id="273" r:id="rId18"/>
    <p:sldId id="274" r:id="rId19"/>
    <p:sldId id="275" r:id="rId20"/>
    <p:sldId id="276" r:id="rId21"/>
    <p:sldId id="277" r:id="rId22"/>
    <p:sldId id="278" r:id="rId23"/>
    <p:sldId id="289" r:id="rId24"/>
    <p:sldId id="290" r:id="rId25"/>
    <p:sldId id="272" r:id="rId26"/>
    <p:sldId id="280" r:id="rId27"/>
    <p:sldId id="292" r:id="rId28"/>
    <p:sldId id="293" r:id="rId29"/>
    <p:sldId id="294" r:id="rId30"/>
    <p:sldId id="295" r:id="rId31"/>
    <p:sldId id="296" r:id="rId32"/>
    <p:sldId id="291" r:id="rId33"/>
    <p:sldId id="281" r:id="rId34"/>
    <p:sldId id="283" r:id="rId35"/>
    <p:sldId id="284" r:id="rId36"/>
    <p:sldId id="285" r:id="rId37"/>
    <p:sldId id="286" r:id="rId38"/>
    <p:sldId id="287" r:id="rId39"/>
    <p:sldId id="282" r:id="rId4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90" autoAdjust="0"/>
    <p:restoredTop sz="95033" autoAdjust="0"/>
  </p:normalViewPr>
  <p:slideViewPr>
    <p:cSldViewPr snapToGrid="0">
      <p:cViewPr>
        <p:scale>
          <a:sx n="100" d="100"/>
          <a:sy n="100" d="100"/>
        </p:scale>
        <p:origin x="-336" y="-16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7CA25C-10E6-4259-901C-D7FAAB89654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L"/>
        </a:p>
      </dgm:t>
    </dgm:pt>
    <dgm:pt modelId="{6B761542-7969-4E76-8B38-AEECA4CF5F3B}">
      <dgm:prSet/>
      <dgm:spPr/>
      <dgm:t>
        <a:bodyPr/>
        <a:lstStyle/>
        <a:p>
          <a:r>
            <a:rPr lang="es-CL" b="0" i="0" dirty="0"/>
            <a:t>Se selecciona este proyecto por ser de gran interés cuando se trata de analizar temas realizados con las finanzas bancarias y de sus usuarios.</a:t>
          </a:r>
          <a:endParaRPr lang="es-CL" dirty="0"/>
        </a:p>
      </dgm:t>
    </dgm:pt>
    <dgm:pt modelId="{C6124CAE-A309-446C-91DB-A60F3CD56CFE}" type="parTrans" cxnId="{71184CB3-E77B-4F6C-8D42-D22BD1C46470}">
      <dgm:prSet/>
      <dgm:spPr/>
      <dgm:t>
        <a:bodyPr/>
        <a:lstStyle/>
        <a:p>
          <a:endParaRPr lang="es-CL"/>
        </a:p>
      </dgm:t>
    </dgm:pt>
    <dgm:pt modelId="{B4967E86-7C07-4CEA-82CD-08C1E734FF9D}" type="sibTrans" cxnId="{71184CB3-E77B-4F6C-8D42-D22BD1C46470}">
      <dgm:prSet/>
      <dgm:spPr/>
      <dgm:t>
        <a:bodyPr/>
        <a:lstStyle/>
        <a:p>
          <a:endParaRPr lang="es-CL"/>
        </a:p>
      </dgm:t>
    </dgm:pt>
    <dgm:pt modelId="{561C3DFB-2001-43D9-A33D-BEE6C70067F1}">
      <dgm:prSet/>
      <dgm:spPr/>
      <dgm:t>
        <a:bodyPr/>
        <a:lstStyle/>
        <a:p>
          <a:r>
            <a:rPr lang="es-CL" b="0" i="0" dirty="0"/>
            <a:t> Inspirado en el análisis de la realidad financiera ocurrida en Taiwán en 2005</a:t>
          </a:r>
          <a:endParaRPr lang="es-CL" dirty="0"/>
        </a:p>
      </dgm:t>
    </dgm:pt>
    <dgm:pt modelId="{51484AB5-3945-4341-B366-05321F8C6125}" type="parTrans" cxnId="{684C9B9E-153F-4989-A1A9-CAD26A638FBD}">
      <dgm:prSet/>
      <dgm:spPr/>
      <dgm:t>
        <a:bodyPr/>
        <a:lstStyle/>
        <a:p>
          <a:endParaRPr lang="es-CL"/>
        </a:p>
      </dgm:t>
    </dgm:pt>
    <dgm:pt modelId="{93CA86CB-C20D-44E3-B87C-62022D609941}" type="sibTrans" cxnId="{684C9B9E-153F-4989-A1A9-CAD26A638FBD}">
      <dgm:prSet/>
      <dgm:spPr/>
      <dgm:t>
        <a:bodyPr/>
        <a:lstStyle/>
        <a:p>
          <a:endParaRPr lang="es-CL"/>
        </a:p>
      </dgm:t>
    </dgm:pt>
    <dgm:pt modelId="{E5170261-9BB5-42F6-B092-C44AA092B5B1}" type="pres">
      <dgm:prSet presAssocID="{BB7CA25C-10E6-4259-901C-D7FAAB896547}" presName="Name0" presStyleCnt="0">
        <dgm:presLayoutVars>
          <dgm:chPref val="3"/>
          <dgm:dir/>
          <dgm:animLvl val="lvl"/>
          <dgm:resizeHandles/>
        </dgm:presLayoutVars>
      </dgm:prSet>
      <dgm:spPr/>
    </dgm:pt>
    <dgm:pt modelId="{081B3DAA-304D-4389-92FC-F110C9C4AB56}" type="pres">
      <dgm:prSet presAssocID="{6B761542-7969-4E76-8B38-AEECA4CF5F3B}" presName="horFlow" presStyleCnt="0"/>
      <dgm:spPr/>
    </dgm:pt>
    <dgm:pt modelId="{CBADE053-2736-4201-8CC5-D7CD3212112D}" type="pres">
      <dgm:prSet presAssocID="{6B761542-7969-4E76-8B38-AEECA4CF5F3B}" presName="bigChev" presStyleLbl="node1" presStyleIdx="0" presStyleCnt="2" custLinFactNeighborX="-1274" custLinFactNeighborY="-4756"/>
      <dgm:spPr/>
    </dgm:pt>
    <dgm:pt modelId="{2711423B-5CBE-45C9-A5D1-562323695C09}" type="pres">
      <dgm:prSet presAssocID="{6B761542-7969-4E76-8B38-AEECA4CF5F3B}" presName="vSp" presStyleCnt="0"/>
      <dgm:spPr/>
    </dgm:pt>
    <dgm:pt modelId="{2EFF4BE4-FEAE-4E55-BF89-DD2F94F2026E}" type="pres">
      <dgm:prSet presAssocID="{561C3DFB-2001-43D9-A33D-BEE6C70067F1}" presName="horFlow" presStyleCnt="0"/>
      <dgm:spPr/>
    </dgm:pt>
    <dgm:pt modelId="{B484D48C-831F-4EC7-AA44-CD04762F2B9C}" type="pres">
      <dgm:prSet presAssocID="{561C3DFB-2001-43D9-A33D-BEE6C70067F1}" presName="bigChev" presStyleLbl="node1" presStyleIdx="1" presStyleCnt="2" custLinFactNeighborX="284" custLinFactNeighborY="-3189"/>
      <dgm:spPr/>
    </dgm:pt>
  </dgm:ptLst>
  <dgm:cxnLst>
    <dgm:cxn modelId="{8EBABC04-D2A2-4014-94D2-F12F351D9481}" type="presOf" srcId="{561C3DFB-2001-43D9-A33D-BEE6C70067F1}" destId="{B484D48C-831F-4EC7-AA44-CD04762F2B9C}" srcOrd="0" destOrd="0" presId="urn:microsoft.com/office/officeart/2005/8/layout/lProcess3"/>
    <dgm:cxn modelId="{4DD5EA26-06FD-4649-ADE9-7D8EDEE43DB2}" type="presOf" srcId="{BB7CA25C-10E6-4259-901C-D7FAAB896547}" destId="{E5170261-9BB5-42F6-B092-C44AA092B5B1}" srcOrd="0" destOrd="0" presId="urn:microsoft.com/office/officeart/2005/8/layout/lProcess3"/>
    <dgm:cxn modelId="{684C9B9E-153F-4989-A1A9-CAD26A638FBD}" srcId="{BB7CA25C-10E6-4259-901C-D7FAAB896547}" destId="{561C3DFB-2001-43D9-A33D-BEE6C70067F1}" srcOrd="1" destOrd="0" parTransId="{51484AB5-3945-4341-B366-05321F8C6125}" sibTransId="{93CA86CB-C20D-44E3-B87C-62022D609941}"/>
    <dgm:cxn modelId="{71184CB3-E77B-4F6C-8D42-D22BD1C46470}" srcId="{BB7CA25C-10E6-4259-901C-D7FAAB896547}" destId="{6B761542-7969-4E76-8B38-AEECA4CF5F3B}" srcOrd="0" destOrd="0" parTransId="{C6124CAE-A309-446C-91DB-A60F3CD56CFE}" sibTransId="{B4967E86-7C07-4CEA-82CD-08C1E734FF9D}"/>
    <dgm:cxn modelId="{4C0014DF-9D1A-4FBE-BC57-65F64DDB01A6}" type="presOf" srcId="{6B761542-7969-4E76-8B38-AEECA4CF5F3B}" destId="{CBADE053-2736-4201-8CC5-D7CD3212112D}" srcOrd="0" destOrd="0" presId="urn:microsoft.com/office/officeart/2005/8/layout/lProcess3"/>
    <dgm:cxn modelId="{85448CD6-3399-4C0F-910A-A16E05B43CDB}" type="presParOf" srcId="{E5170261-9BB5-42F6-B092-C44AA092B5B1}" destId="{081B3DAA-304D-4389-92FC-F110C9C4AB56}" srcOrd="0" destOrd="0" presId="urn:microsoft.com/office/officeart/2005/8/layout/lProcess3"/>
    <dgm:cxn modelId="{57777ECB-F8CA-405C-B7F3-C2189B9BEA50}" type="presParOf" srcId="{081B3DAA-304D-4389-92FC-F110C9C4AB56}" destId="{CBADE053-2736-4201-8CC5-D7CD3212112D}" srcOrd="0" destOrd="0" presId="urn:microsoft.com/office/officeart/2005/8/layout/lProcess3"/>
    <dgm:cxn modelId="{4588A69E-5C34-4C2F-BD7A-F2CAD1BA507F}" type="presParOf" srcId="{E5170261-9BB5-42F6-B092-C44AA092B5B1}" destId="{2711423B-5CBE-45C9-A5D1-562323695C09}" srcOrd="1" destOrd="0" presId="urn:microsoft.com/office/officeart/2005/8/layout/lProcess3"/>
    <dgm:cxn modelId="{B3411D61-42C3-4B57-88C0-D35C31E6EE3C}" type="presParOf" srcId="{E5170261-9BB5-42F6-B092-C44AA092B5B1}" destId="{2EFF4BE4-FEAE-4E55-BF89-DD2F94F2026E}" srcOrd="2" destOrd="0" presId="urn:microsoft.com/office/officeart/2005/8/layout/lProcess3"/>
    <dgm:cxn modelId="{666BB925-6F25-4D1F-890B-A71CCD77DB4C}" type="presParOf" srcId="{2EFF4BE4-FEAE-4E55-BF89-DD2F94F2026E}" destId="{B484D48C-831F-4EC7-AA44-CD04762F2B9C}"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C52E427-EAA7-4ADF-9C6A-CC52825F2EFA}"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s-CL"/>
        </a:p>
      </dgm:t>
    </dgm:pt>
    <dgm:pt modelId="{40BED413-0673-474C-B0A2-53E432F8E37A}">
      <dgm:prSet custT="1"/>
      <dgm:spPr/>
      <dgm:t>
        <a:bodyPr/>
        <a:lstStyle/>
        <a:p>
          <a:r>
            <a:rPr lang="es-ES" sz="2000" dirty="0"/>
            <a:t>Existen variables numéricas:</a:t>
          </a:r>
          <a:endParaRPr lang="es-CL" sz="2000" dirty="0"/>
        </a:p>
      </dgm:t>
    </dgm:pt>
    <dgm:pt modelId="{6803345C-FCC1-46E0-8D9F-D752E32FCAD6}" type="parTrans" cxnId="{6505B3A0-CE9F-4B98-AC46-6B3C0A4F93B9}">
      <dgm:prSet/>
      <dgm:spPr/>
      <dgm:t>
        <a:bodyPr/>
        <a:lstStyle/>
        <a:p>
          <a:endParaRPr lang="es-CL"/>
        </a:p>
      </dgm:t>
    </dgm:pt>
    <dgm:pt modelId="{7B3E0F0F-A3E0-4E7C-ACCB-8C2EFADC3E29}" type="sibTrans" cxnId="{6505B3A0-CE9F-4B98-AC46-6B3C0A4F93B9}">
      <dgm:prSet/>
      <dgm:spPr/>
      <dgm:t>
        <a:bodyPr/>
        <a:lstStyle/>
        <a:p>
          <a:endParaRPr lang="es-CL"/>
        </a:p>
      </dgm:t>
    </dgm:pt>
    <dgm:pt modelId="{921FE996-4772-4EC0-AAC8-B725E6AA5497}">
      <dgm:prSet custT="1"/>
      <dgm:spPr/>
      <dgm:t>
        <a:bodyPr/>
        <a:lstStyle/>
        <a:p>
          <a:r>
            <a:rPr lang="es-ES" sz="1800" dirty="0"/>
            <a:t>LIMIT_BAL,  AGE, PAY_AMT, BILL_AMT</a:t>
          </a:r>
          <a:endParaRPr lang="es-CL" sz="1800" dirty="0"/>
        </a:p>
      </dgm:t>
    </dgm:pt>
    <dgm:pt modelId="{2608888F-C83B-443A-B419-95206FC3B5EF}" type="parTrans" cxnId="{89D176F1-F96A-4403-B3C4-01EB68694680}">
      <dgm:prSet/>
      <dgm:spPr/>
      <dgm:t>
        <a:bodyPr/>
        <a:lstStyle/>
        <a:p>
          <a:endParaRPr lang="es-CL"/>
        </a:p>
      </dgm:t>
    </dgm:pt>
    <dgm:pt modelId="{2FDB0D61-56E1-4742-9690-DF5E49CC1B32}" type="sibTrans" cxnId="{89D176F1-F96A-4403-B3C4-01EB68694680}">
      <dgm:prSet/>
      <dgm:spPr/>
      <dgm:t>
        <a:bodyPr/>
        <a:lstStyle/>
        <a:p>
          <a:endParaRPr lang="es-CL"/>
        </a:p>
      </dgm:t>
    </dgm:pt>
    <dgm:pt modelId="{576C9F56-5C7E-4137-B196-3CD75E0FAC53}" type="pres">
      <dgm:prSet presAssocID="{2C52E427-EAA7-4ADF-9C6A-CC52825F2EFA}" presName="Name0" presStyleCnt="0">
        <dgm:presLayoutVars>
          <dgm:dir/>
          <dgm:resizeHandles val="exact"/>
        </dgm:presLayoutVars>
      </dgm:prSet>
      <dgm:spPr/>
    </dgm:pt>
    <dgm:pt modelId="{B25937FF-E119-4F21-B26B-3A13AC52A65B}" type="pres">
      <dgm:prSet presAssocID="{40BED413-0673-474C-B0A2-53E432F8E37A}" presName="parTxOnly" presStyleLbl="node1" presStyleIdx="0" presStyleCnt="2" custScaleX="542463" custScaleY="491396" custLinFactX="35276" custLinFactNeighborX="100000">
        <dgm:presLayoutVars>
          <dgm:bulletEnabled val="1"/>
        </dgm:presLayoutVars>
      </dgm:prSet>
      <dgm:spPr/>
    </dgm:pt>
    <dgm:pt modelId="{D5FC1FBE-C63E-4A62-8BFD-510B3FBF53C7}" type="pres">
      <dgm:prSet presAssocID="{7B3E0F0F-A3E0-4E7C-ACCB-8C2EFADC3E29}" presName="parSpace" presStyleCnt="0"/>
      <dgm:spPr/>
    </dgm:pt>
    <dgm:pt modelId="{5A245B23-8E5E-4CC7-B748-26DC44B436AA}" type="pres">
      <dgm:prSet presAssocID="{921FE996-4772-4EC0-AAC8-B725E6AA5497}" presName="parTxOnly" presStyleLbl="node1" presStyleIdx="1" presStyleCnt="2" custScaleX="647723" custScaleY="474929" custLinFactNeighborX="-64721">
        <dgm:presLayoutVars>
          <dgm:bulletEnabled val="1"/>
        </dgm:presLayoutVars>
      </dgm:prSet>
      <dgm:spPr/>
    </dgm:pt>
  </dgm:ptLst>
  <dgm:cxnLst>
    <dgm:cxn modelId="{D694946A-A39C-4BC7-8E37-452B34E70CCC}" type="presOf" srcId="{921FE996-4772-4EC0-AAC8-B725E6AA5497}" destId="{5A245B23-8E5E-4CC7-B748-26DC44B436AA}" srcOrd="0" destOrd="0" presId="urn:microsoft.com/office/officeart/2005/8/layout/hChevron3"/>
    <dgm:cxn modelId="{56A04092-66EF-424F-83DD-90F80C910DB6}" type="presOf" srcId="{2C52E427-EAA7-4ADF-9C6A-CC52825F2EFA}" destId="{576C9F56-5C7E-4137-B196-3CD75E0FAC53}" srcOrd="0" destOrd="0" presId="urn:microsoft.com/office/officeart/2005/8/layout/hChevron3"/>
    <dgm:cxn modelId="{6505B3A0-CE9F-4B98-AC46-6B3C0A4F93B9}" srcId="{2C52E427-EAA7-4ADF-9C6A-CC52825F2EFA}" destId="{40BED413-0673-474C-B0A2-53E432F8E37A}" srcOrd="0" destOrd="0" parTransId="{6803345C-FCC1-46E0-8D9F-D752E32FCAD6}" sibTransId="{7B3E0F0F-A3E0-4E7C-ACCB-8C2EFADC3E29}"/>
    <dgm:cxn modelId="{89D176F1-F96A-4403-B3C4-01EB68694680}" srcId="{2C52E427-EAA7-4ADF-9C6A-CC52825F2EFA}" destId="{921FE996-4772-4EC0-AAC8-B725E6AA5497}" srcOrd="1" destOrd="0" parTransId="{2608888F-C83B-443A-B419-95206FC3B5EF}" sibTransId="{2FDB0D61-56E1-4742-9690-DF5E49CC1B32}"/>
    <dgm:cxn modelId="{0D9827F9-B805-49FF-9CCC-750AF33660CF}" type="presOf" srcId="{40BED413-0673-474C-B0A2-53E432F8E37A}" destId="{B25937FF-E119-4F21-B26B-3A13AC52A65B}" srcOrd="0" destOrd="0" presId="urn:microsoft.com/office/officeart/2005/8/layout/hChevron3"/>
    <dgm:cxn modelId="{5DCC9324-8D07-4721-8115-AB66518412DA}" type="presParOf" srcId="{576C9F56-5C7E-4137-B196-3CD75E0FAC53}" destId="{B25937FF-E119-4F21-B26B-3A13AC52A65B}" srcOrd="0" destOrd="0" presId="urn:microsoft.com/office/officeart/2005/8/layout/hChevron3"/>
    <dgm:cxn modelId="{0EB77008-FDBE-499F-A012-4453EC41621E}" type="presParOf" srcId="{576C9F56-5C7E-4137-B196-3CD75E0FAC53}" destId="{D5FC1FBE-C63E-4A62-8BFD-510B3FBF53C7}" srcOrd="1" destOrd="0" presId="urn:microsoft.com/office/officeart/2005/8/layout/hChevron3"/>
    <dgm:cxn modelId="{7B85CA83-27B7-4824-A9D0-A7EA8E70C2FF}" type="presParOf" srcId="{576C9F56-5C7E-4137-B196-3CD75E0FAC53}" destId="{5A245B23-8E5E-4CC7-B748-26DC44B436AA}" srcOrd="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67E591C-E304-485F-9A1E-BBA6936EF9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L"/>
        </a:p>
      </dgm:t>
    </dgm:pt>
    <dgm:pt modelId="{254FFFBD-4915-456A-9DAD-F6C029CA7B67}">
      <dgm:prSet custT="1"/>
      <dgm:spPr/>
      <dgm:t>
        <a:bodyPr/>
        <a:lstStyle/>
        <a:p>
          <a:r>
            <a:rPr lang="es-CL" sz="1400" b="0" i="0" dirty="0"/>
            <a:t>La mayor parte de los clientes poseen una formación profesional universitaria</a:t>
          </a:r>
          <a:endParaRPr lang="es-CL" sz="1400" dirty="0"/>
        </a:p>
      </dgm:t>
    </dgm:pt>
    <dgm:pt modelId="{474492F5-A7F6-4B87-BAD6-C723975C5258}" type="parTrans" cxnId="{3389D3D3-9158-45F0-8D4C-5F3C32B345CD}">
      <dgm:prSet/>
      <dgm:spPr/>
      <dgm:t>
        <a:bodyPr/>
        <a:lstStyle/>
        <a:p>
          <a:endParaRPr lang="es-CL"/>
        </a:p>
      </dgm:t>
    </dgm:pt>
    <dgm:pt modelId="{5B4FA743-D940-41AF-9E6C-8F9508E090C5}" type="sibTrans" cxnId="{3389D3D3-9158-45F0-8D4C-5F3C32B345CD}">
      <dgm:prSet/>
      <dgm:spPr/>
      <dgm:t>
        <a:bodyPr/>
        <a:lstStyle/>
        <a:p>
          <a:endParaRPr lang="es-CL"/>
        </a:p>
      </dgm:t>
    </dgm:pt>
    <dgm:pt modelId="{C6BAA9A8-7E45-496F-8236-DE1200722432}">
      <dgm:prSet custT="1"/>
      <dgm:spPr/>
      <dgm:t>
        <a:bodyPr/>
        <a:lstStyle/>
        <a:p>
          <a:r>
            <a:rPr lang="es-CL" sz="1400" b="0" i="0" dirty="0"/>
            <a:t>La  proporción de los que pagaron versus morosos es mayor entre los  Postgrados, Universitarios versus Secundarios</a:t>
          </a:r>
          <a:endParaRPr lang="es-CL" sz="1400" dirty="0"/>
        </a:p>
      </dgm:t>
    </dgm:pt>
    <dgm:pt modelId="{6FE93AE8-71D2-4895-8827-D860B58F293C}" type="parTrans" cxnId="{DC0D34A8-C6C4-4814-A106-659A7CA3ACDC}">
      <dgm:prSet/>
      <dgm:spPr/>
      <dgm:t>
        <a:bodyPr/>
        <a:lstStyle/>
        <a:p>
          <a:endParaRPr lang="es-CL"/>
        </a:p>
      </dgm:t>
    </dgm:pt>
    <dgm:pt modelId="{2677C753-7913-44BD-A438-C3ED732E4A06}" type="sibTrans" cxnId="{DC0D34A8-C6C4-4814-A106-659A7CA3ACDC}">
      <dgm:prSet/>
      <dgm:spPr/>
      <dgm:t>
        <a:bodyPr/>
        <a:lstStyle/>
        <a:p>
          <a:endParaRPr lang="es-CL"/>
        </a:p>
      </dgm:t>
    </dgm:pt>
    <dgm:pt modelId="{39187ED7-6BEF-4BF8-B16A-6CBF180EB608}" type="pres">
      <dgm:prSet presAssocID="{167E591C-E304-485F-9A1E-BBA6936EF9AD}" presName="Name0" presStyleCnt="0">
        <dgm:presLayoutVars>
          <dgm:dir/>
          <dgm:animLvl val="lvl"/>
          <dgm:resizeHandles val="exact"/>
        </dgm:presLayoutVars>
      </dgm:prSet>
      <dgm:spPr/>
    </dgm:pt>
    <dgm:pt modelId="{0B3ECAC3-16A3-409B-BC7E-092094B21C59}" type="pres">
      <dgm:prSet presAssocID="{254FFFBD-4915-456A-9DAD-F6C029CA7B67}" presName="linNode" presStyleCnt="0"/>
      <dgm:spPr/>
    </dgm:pt>
    <dgm:pt modelId="{22FEB6B6-69B4-434B-A5B2-3B22B9072993}" type="pres">
      <dgm:prSet presAssocID="{254FFFBD-4915-456A-9DAD-F6C029CA7B67}" presName="parentText" presStyleLbl="node1" presStyleIdx="0" presStyleCnt="2" custScaleY="2000000" custLinFactNeighborX="2524" custLinFactNeighborY="-434">
        <dgm:presLayoutVars>
          <dgm:chMax val="1"/>
          <dgm:bulletEnabled val="1"/>
        </dgm:presLayoutVars>
      </dgm:prSet>
      <dgm:spPr/>
    </dgm:pt>
    <dgm:pt modelId="{FC120E94-195B-4F43-A114-FA0EA8A50F99}" type="pres">
      <dgm:prSet presAssocID="{5B4FA743-D940-41AF-9E6C-8F9508E090C5}" presName="sp" presStyleCnt="0"/>
      <dgm:spPr/>
    </dgm:pt>
    <dgm:pt modelId="{0814CBAE-B6FE-47BB-BCBB-B363EFD2215D}" type="pres">
      <dgm:prSet presAssocID="{C6BAA9A8-7E45-496F-8236-DE1200722432}" presName="linNode" presStyleCnt="0"/>
      <dgm:spPr/>
    </dgm:pt>
    <dgm:pt modelId="{A62FCF68-5C1A-4356-B34F-2AAA06651F26}" type="pres">
      <dgm:prSet presAssocID="{C6BAA9A8-7E45-496F-8236-DE1200722432}" presName="parentText" presStyleLbl="node1" presStyleIdx="1" presStyleCnt="2" custScaleY="2000000" custLinFactY="27739" custLinFactNeighborX="3308" custLinFactNeighborY="100000">
        <dgm:presLayoutVars>
          <dgm:chMax val="1"/>
          <dgm:bulletEnabled val="1"/>
        </dgm:presLayoutVars>
      </dgm:prSet>
      <dgm:spPr/>
    </dgm:pt>
  </dgm:ptLst>
  <dgm:cxnLst>
    <dgm:cxn modelId="{5FAF8426-99DD-4E6B-9B11-45862CCF6E3E}" type="presOf" srcId="{167E591C-E304-485F-9A1E-BBA6936EF9AD}" destId="{39187ED7-6BEF-4BF8-B16A-6CBF180EB608}" srcOrd="0" destOrd="0" presId="urn:microsoft.com/office/officeart/2005/8/layout/vList5"/>
    <dgm:cxn modelId="{9329712E-41CB-412B-A0EF-5A68F403D464}" type="presOf" srcId="{C6BAA9A8-7E45-496F-8236-DE1200722432}" destId="{A62FCF68-5C1A-4356-B34F-2AAA06651F26}" srcOrd="0" destOrd="0" presId="urn:microsoft.com/office/officeart/2005/8/layout/vList5"/>
    <dgm:cxn modelId="{DC0D34A8-C6C4-4814-A106-659A7CA3ACDC}" srcId="{167E591C-E304-485F-9A1E-BBA6936EF9AD}" destId="{C6BAA9A8-7E45-496F-8236-DE1200722432}" srcOrd="1" destOrd="0" parTransId="{6FE93AE8-71D2-4895-8827-D860B58F293C}" sibTransId="{2677C753-7913-44BD-A438-C3ED732E4A06}"/>
    <dgm:cxn modelId="{3389D3D3-9158-45F0-8D4C-5F3C32B345CD}" srcId="{167E591C-E304-485F-9A1E-BBA6936EF9AD}" destId="{254FFFBD-4915-456A-9DAD-F6C029CA7B67}" srcOrd="0" destOrd="0" parTransId="{474492F5-A7F6-4B87-BAD6-C723975C5258}" sibTransId="{5B4FA743-D940-41AF-9E6C-8F9508E090C5}"/>
    <dgm:cxn modelId="{1B0F6FF3-E9A3-4DF3-B50B-0B6BDBD85607}" type="presOf" srcId="{254FFFBD-4915-456A-9DAD-F6C029CA7B67}" destId="{22FEB6B6-69B4-434B-A5B2-3B22B9072993}" srcOrd="0" destOrd="0" presId="urn:microsoft.com/office/officeart/2005/8/layout/vList5"/>
    <dgm:cxn modelId="{B17EAFC4-863F-4C1D-849E-51C3470CA778}" type="presParOf" srcId="{39187ED7-6BEF-4BF8-B16A-6CBF180EB608}" destId="{0B3ECAC3-16A3-409B-BC7E-092094B21C59}" srcOrd="0" destOrd="0" presId="urn:microsoft.com/office/officeart/2005/8/layout/vList5"/>
    <dgm:cxn modelId="{FEA195F7-356A-4FB5-8694-832E5842410E}" type="presParOf" srcId="{0B3ECAC3-16A3-409B-BC7E-092094B21C59}" destId="{22FEB6B6-69B4-434B-A5B2-3B22B9072993}" srcOrd="0" destOrd="0" presId="urn:microsoft.com/office/officeart/2005/8/layout/vList5"/>
    <dgm:cxn modelId="{426C8541-ED0E-4603-8644-B44E3F297275}" type="presParOf" srcId="{39187ED7-6BEF-4BF8-B16A-6CBF180EB608}" destId="{FC120E94-195B-4F43-A114-FA0EA8A50F99}" srcOrd="1" destOrd="0" presId="urn:microsoft.com/office/officeart/2005/8/layout/vList5"/>
    <dgm:cxn modelId="{6EC321CE-E158-4EE2-AD79-C8A468D9AEC6}" type="presParOf" srcId="{39187ED7-6BEF-4BF8-B16A-6CBF180EB608}" destId="{0814CBAE-B6FE-47BB-BCBB-B363EFD2215D}" srcOrd="2" destOrd="0" presId="urn:microsoft.com/office/officeart/2005/8/layout/vList5"/>
    <dgm:cxn modelId="{BFEAF076-5E78-4BD9-B5F2-DCDEB838B1D4}" type="presParOf" srcId="{0814CBAE-B6FE-47BB-BCBB-B363EFD2215D}" destId="{A62FCF68-5C1A-4356-B34F-2AAA06651F26}"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67E591C-E304-485F-9A1E-BBA6936EF9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L"/>
        </a:p>
      </dgm:t>
    </dgm:pt>
    <dgm:pt modelId="{254FFFBD-4915-456A-9DAD-F6C029CA7B67}">
      <dgm:prSet custT="1"/>
      <dgm:spPr/>
      <dgm:t>
        <a:bodyPr/>
        <a:lstStyle/>
        <a:p>
          <a:r>
            <a:rPr lang="es-CL" sz="1400" b="0" i="0" dirty="0"/>
            <a:t>Los universitarios representan el mayor porcentaje en los grupos que pagaron y morosos, entre los morosos representan un 50%</a:t>
          </a:r>
          <a:endParaRPr lang="es-CL" sz="1400" dirty="0"/>
        </a:p>
      </dgm:t>
    </dgm:pt>
    <dgm:pt modelId="{474492F5-A7F6-4B87-BAD6-C723975C5258}" type="parTrans" cxnId="{3389D3D3-9158-45F0-8D4C-5F3C32B345CD}">
      <dgm:prSet/>
      <dgm:spPr/>
      <dgm:t>
        <a:bodyPr/>
        <a:lstStyle/>
        <a:p>
          <a:endParaRPr lang="es-CL"/>
        </a:p>
      </dgm:t>
    </dgm:pt>
    <dgm:pt modelId="{5B4FA743-D940-41AF-9E6C-8F9508E090C5}" type="sibTrans" cxnId="{3389D3D3-9158-45F0-8D4C-5F3C32B345CD}">
      <dgm:prSet/>
      <dgm:spPr/>
      <dgm:t>
        <a:bodyPr/>
        <a:lstStyle/>
        <a:p>
          <a:endParaRPr lang="es-CL"/>
        </a:p>
      </dgm:t>
    </dgm:pt>
    <dgm:pt modelId="{C6BAA9A8-7E45-496F-8236-DE1200722432}">
      <dgm:prSet custT="1"/>
      <dgm:spPr/>
      <dgm:t>
        <a:bodyPr/>
        <a:lstStyle/>
        <a:p>
          <a:r>
            <a:rPr lang="es-CL" sz="1400" b="0" i="0" dirty="0"/>
            <a:t>Los Postgrados aumentan el porcentaje en el grupo de los que pagaron, sumados con los universitarios incrementan la proporción respecto a los secundarios</a:t>
          </a:r>
          <a:endParaRPr lang="es-CL" sz="1400" dirty="0"/>
        </a:p>
      </dgm:t>
    </dgm:pt>
    <dgm:pt modelId="{6FE93AE8-71D2-4895-8827-D860B58F293C}" type="parTrans" cxnId="{DC0D34A8-C6C4-4814-A106-659A7CA3ACDC}">
      <dgm:prSet/>
      <dgm:spPr/>
      <dgm:t>
        <a:bodyPr/>
        <a:lstStyle/>
        <a:p>
          <a:endParaRPr lang="es-CL"/>
        </a:p>
      </dgm:t>
    </dgm:pt>
    <dgm:pt modelId="{2677C753-7913-44BD-A438-C3ED732E4A06}" type="sibTrans" cxnId="{DC0D34A8-C6C4-4814-A106-659A7CA3ACDC}">
      <dgm:prSet/>
      <dgm:spPr/>
      <dgm:t>
        <a:bodyPr/>
        <a:lstStyle/>
        <a:p>
          <a:endParaRPr lang="es-CL"/>
        </a:p>
      </dgm:t>
    </dgm:pt>
    <dgm:pt modelId="{39187ED7-6BEF-4BF8-B16A-6CBF180EB608}" type="pres">
      <dgm:prSet presAssocID="{167E591C-E304-485F-9A1E-BBA6936EF9AD}" presName="Name0" presStyleCnt="0">
        <dgm:presLayoutVars>
          <dgm:dir/>
          <dgm:animLvl val="lvl"/>
          <dgm:resizeHandles val="exact"/>
        </dgm:presLayoutVars>
      </dgm:prSet>
      <dgm:spPr/>
    </dgm:pt>
    <dgm:pt modelId="{0B3ECAC3-16A3-409B-BC7E-092094B21C59}" type="pres">
      <dgm:prSet presAssocID="{254FFFBD-4915-456A-9DAD-F6C029CA7B67}" presName="linNode" presStyleCnt="0"/>
      <dgm:spPr/>
    </dgm:pt>
    <dgm:pt modelId="{22FEB6B6-69B4-434B-A5B2-3B22B9072993}" type="pres">
      <dgm:prSet presAssocID="{254FFFBD-4915-456A-9DAD-F6C029CA7B67}" presName="parentText" presStyleLbl="node1" presStyleIdx="0" presStyleCnt="2" custScaleX="109232" custScaleY="2000000" custLinFactNeighborX="2524" custLinFactNeighborY="-434">
        <dgm:presLayoutVars>
          <dgm:chMax val="1"/>
          <dgm:bulletEnabled val="1"/>
        </dgm:presLayoutVars>
      </dgm:prSet>
      <dgm:spPr/>
    </dgm:pt>
    <dgm:pt modelId="{FC120E94-195B-4F43-A114-FA0EA8A50F99}" type="pres">
      <dgm:prSet presAssocID="{5B4FA743-D940-41AF-9E6C-8F9508E090C5}" presName="sp" presStyleCnt="0"/>
      <dgm:spPr/>
    </dgm:pt>
    <dgm:pt modelId="{0814CBAE-B6FE-47BB-BCBB-B363EFD2215D}" type="pres">
      <dgm:prSet presAssocID="{C6BAA9A8-7E45-496F-8236-DE1200722432}" presName="linNode" presStyleCnt="0"/>
      <dgm:spPr/>
    </dgm:pt>
    <dgm:pt modelId="{A62FCF68-5C1A-4356-B34F-2AAA06651F26}" type="pres">
      <dgm:prSet presAssocID="{C6BAA9A8-7E45-496F-8236-DE1200722432}" presName="parentText" presStyleLbl="node1" presStyleIdx="1" presStyleCnt="2" custScaleX="108532" custScaleY="2000000" custLinFactY="27739" custLinFactNeighborX="3308" custLinFactNeighborY="100000">
        <dgm:presLayoutVars>
          <dgm:chMax val="1"/>
          <dgm:bulletEnabled val="1"/>
        </dgm:presLayoutVars>
      </dgm:prSet>
      <dgm:spPr/>
    </dgm:pt>
  </dgm:ptLst>
  <dgm:cxnLst>
    <dgm:cxn modelId="{5FAF8426-99DD-4E6B-9B11-45862CCF6E3E}" type="presOf" srcId="{167E591C-E304-485F-9A1E-BBA6936EF9AD}" destId="{39187ED7-6BEF-4BF8-B16A-6CBF180EB608}" srcOrd="0" destOrd="0" presId="urn:microsoft.com/office/officeart/2005/8/layout/vList5"/>
    <dgm:cxn modelId="{9329712E-41CB-412B-A0EF-5A68F403D464}" type="presOf" srcId="{C6BAA9A8-7E45-496F-8236-DE1200722432}" destId="{A62FCF68-5C1A-4356-B34F-2AAA06651F26}" srcOrd="0" destOrd="0" presId="urn:microsoft.com/office/officeart/2005/8/layout/vList5"/>
    <dgm:cxn modelId="{DC0D34A8-C6C4-4814-A106-659A7CA3ACDC}" srcId="{167E591C-E304-485F-9A1E-BBA6936EF9AD}" destId="{C6BAA9A8-7E45-496F-8236-DE1200722432}" srcOrd="1" destOrd="0" parTransId="{6FE93AE8-71D2-4895-8827-D860B58F293C}" sibTransId="{2677C753-7913-44BD-A438-C3ED732E4A06}"/>
    <dgm:cxn modelId="{3389D3D3-9158-45F0-8D4C-5F3C32B345CD}" srcId="{167E591C-E304-485F-9A1E-BBA6936EF9AD}" destId="{254FFFBD-4915-456A-9DAD-F6C029CA7B67}" srcOrd="0" destOrd="0" parTransId="{474492F5-A7F6-4B87-BAD6-C723975C5258}" sibTransId="{5B4FA743-D940-41AF-9E6C-8F9508E090C5}"/>
    <dgm:cxn modelId="{1B0F6FF3-E9A3-4DF3-B50B-0B6BDBD85607}" type="presOf" srcId="{254FFFBD-4915-456A-9DAD-F6C029CA7B67}" destId="{22FEB6B6-69B4-434B-A5B2-3B22B9072993}" srcOrd="0" destOrd="0" presId="urn:microsoft.com/office/officeart/2005/8/layout/vList5"/>
    <dgm:cxn modelId="{B17EAFC4-863F-4C1D-849E-51C3470CA778}" type="presParOf" srcId="{39187ED7-6BEF-4BF8-B16A-6CBF180EB608}" destId="{0B3ECAC3-16A3-409B-BC7E-092094B21C59}" srcOrd="0" destOrd="0" presId="urn:microsoft.com/office/officeart/2005/8/layout/vList5"/>
    <dgm:cxn modelId="{FEA195F7-356A-4FB5-8694-832E5842410E}" type="presParOf" srcId="{0B3ECAC3-16A3-409B-BC7E-092094B21C59}" destId="{22FEB6B6-69B4-434B-A5B2-3B22B9072993}" srcOrd="0" destOrd="0" presId="urn:microsoft.com/office/officeart/2005/8/layout/vList5"/>
    <dgm:cxn modelId="{426C8541-ED0E-4603-8644-B44E3F297275}" type="presParOf" srcId="{39187ED7-6BEF-4BF8-B16A-6CBF180EB608}" destId="{FC120E94-195B-4F43-A114-FA0EA8A50F99}" srcOrd="1" destOrd="0" presId="urn:microsoft.com/office/officeart/2005/8/layout/vList5"/>
    <dgm:cxn modelId="{6EC321CE-E158-4EE2-AD79-C8A468D9AEC6}" type="presParOf" srcId="{39187ED7-6BEF-4BF8-B16A-6CBF180EB608}" destId="{0814CBAE-B6FE-47BB-BCBB-B363EFD2215D}" srcOrd="2" destOrd="0" presId="urn:microsoft.com/office/officeart/2005/8/layout/vList5"/>
    <dgm:cxn modelId="{BFEAF076-5E78-4BD9-B5F2-DCDEB838B1D4}" type="presParOf" srcId="{0814CBAE-B6FE-47BB-BCBB-B363EFD2215D}" destId="{A62FCF68-5C1A-4356-B34F-2AAA06651F26}"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67E591C-E304-485F-9A1E-BBA6936EF9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L"/>
        </a:p>
      </dgm:t>
    </dgm:pt>
    <dgm:pt modelId="{254FFFBD-4915-456A-9DAD-F6C029CA7B67}">
      <dgm:prSet custT="1"/>
      <dgm:spPr/>
      <dgm:t>
        <a:bodyPr/>
        <a:lstStyle/>
        <a:p>
          <a:r>
            <a:rPr lang="es-ES" sz="1400" dirty="0"/>
            <a:t>Las variables categóricas  relacionadas con los pagos con atrasos tienen relación respecto a los clientes morosos</a:t>
          </a:r>
          <a:endParaRPr lang="es-CL" sz="1400" dirty="0"/>
        </a:p>
      </dgm:t>
    </dgm:pt>
    <dgm:pt modelId="{474492F5-A7F6-4B87-BAD6-C723975C5258}" type="parTrans" cxnId="{3389D3D3-9158-45F0-8D4C-5F3C32B345CD}">
      <dgm:prSet/>
      <dgm:spPr/>
      <dgm:t>
        <a:bodyPr/>
        <a:lstStyle/>
        <a:p>
          <a:endParaRPr lang="es-CL"/>
        </a:p>
      </dgm:t>
    </dgm:pt>
    <dgm:pt modelId="{5B4FA743-D940-41AF-9E6C-8F9508E090C5}" type="sibTrans" cxnId="{3389D3D3-9158-45F0-8D4C-5F3C32B345CD}">
      <dgm:prSet/>
      <dgm:spPr/>
      <dgm:t>
        <a:bodyPr/>
        <a:lstStyle/>
        <a:p>
          <a:endParaRPr lang="es-CL"/>
        </a:p>
      </dgm:t>
    </dgm:pt>
    <dgm:pt modelId="{C0EF5FDA-FC0D-46BF-88C3-6D25251BE9E5}">
      <dgm:prSet custT="1"/>
      <dgm:spPr/>
      <dgm:t>
        <a:bodyPr/>
        <a:lstStyle/>
        <a:p>
          <a:r>
            <a:rPr lang="es-ES" sz="1400" dirty="0"/>
            <a:t>Un atraso de 2 meses es relevante como se aprecia en los gráficos</a:t>
          </a:r>
          <a:endParaRPr lang="es-CL" sz="1400" dirty="0"/>
        </a:p>
      </dgm:t>
    </dgm:pt>
    <dgm:pt modelId="{5AAD5760-CA54-4040-912A-965299E0F135}" type="parTrans" cxnId="{9BF4AF1F-26DB-4065-85C6-358CB73EA68A}">
      <dgm:prSet/>
      <dgm:spPr/>
      <dgm:t>
        <a:bodyPr/>
        <a:lstStyle/>
        <a:p>
          <a:endParaRPr lang="es-CL"/>
        </a:p>
      </dgm:t>
    </dgm:pt>
    <dgm:pt modelId="{E029EBF7-AD1C-4578-82A5-7DF7BA564587}" type="sibTrans" cxnId="{9BF4AF1F-26DB-4065-85C6-358CB73EA68A}">
      <dgm:prSet/>
      <dgm:spPr/>
      <dgm:t>
        <a:bodyPr/>
        <a:lstStyle/>
        <a:p>
          <a:endParaRPr lang="es-CL"/>
        </a:p>
      </dgm:t>
    </dgm:pt>
    <dgm:pt modelId="{2E11434F-D010-41E9-AF66-6B3B876DA967}" type="pres">
      <dgm:prSet presAssocID="{167E591C-E304-485F-9A1E-BBA6936EF9AD}" presName="linear" presStyleCnt="0">
        <dgm:presLayoutVars>
          <dgm:animLvl val="lvl"/>
          <dgm:resizeHandles val="exact"/>
        </dgm:presLayoutVars>
      </dgm:prSet>
      <dgm:spPr/>
    </dgm:pt>
    <dgm:pt modelId="{5621C25C-722C-4747-91E6-429576DF5D39}" type="pres">
      <dgm:prSet presAssocID="{254FFFBD-4915-456A-9DAD-F6C029CA7B67}" presName="parentText" presStyleLbl="node1" presStyleIdx="0" presStyleCnt="2">
        <dgm:presLayoutVars>
          <dgm:chMax val="0"/>
          <dgm:bulletEnabled val="1"/>
        </dgm:presLayoutVars>
      </dgm:prSet>
      <dgm:spPr/>
    </dgm:pt>
    <dgm:pt modelId="{79CFF9E8-01DF-4A0B-A1B8-80DC318A0BF7}" type="pres">
      <dgm:prSet presAssocID="{5B4FA743-D940-41AF-9E6C-8F9508E090C5}" presName="spacer" presStyleCnt="0"/>
      <dgm:spPr/>
    </dgm:pt>
    <dgm:pt modelId="{74528BDA-9425-42DD-865D-927E6432C700}" type="pres">
      <dgm:prSet presAssocID="{C0EF5FDA-FC0D-46BF-88C3-6D25251BE9E5}" presName="parentText" presStyleLbl="node1" presStyleIdx="1" presStyleCnt="2">
        <dgm:presLayoutVars>
          <dgm:chMax val="0"/>
          <dgm:bulletEnabled val="1"/>
        </dgm:presLayoutVars>
      </dgm:prSet>
      <dgm:spPr/>
    </dgm:pt>
  </dgm:ptLst>
  <dgm:cxnLst>
    <dgm:cxn modelId="{9BF4AF1F-26DB-4065-85C6-358CB73EA68A}" srcId="{167E591C-E304-485F-9A1E-BBA6936EF9AD}" destId="{C0EF5FDA-FC0D-46BF-88C3-6D25251BE9E5}" srcOrd="1" destOrd="0" parTransId="{5AAD5760-CA54-4040-912A-965299E0F135}" sibTransId="{E029EBF7-AD1C-4578-82A5-7DF7BA564587}"/>
    <dgm:cxn modelId="{203740A8-2298-4C68-99E8-83C692AD2ED7}" type="presOf" srcId="{167E591C-E304-485F-9A1E-BBA6936EF9AD}" destId="{2E11434F-D010-41E9-AF66-6B3B876DA967}" srcOrd="0" destOrd="0" presId="urn:microsoft.com/office/officeart/2005/8/layout/vList2"/>
    <dgm:cxn modelId="{EFEA8AA8-1FC9-4BCA-8F66-0B91502B98A2}" type="presOf" srcId="{254FFFBD-4915-456A-9DAD-F6C029CA7B67}" destId="{5621C25C-722C-4747-91E6-429576DF5D39}" srcOrd="0" destOrd="0" presId="urn:microsoft.com/office/officeart/2005/8/layout/vList2"/>
    <dgm:cxn modelId="{3389D3D3-9158-45F0-8D4C-5F3C32B345CD}" srcId="{167E591C-E304-485F-9A1E-BBA6936EF9AD}" destId="{254FFFBD-4915-456A-9DAD-F6C029CA7B67}" srcOrd="0" destOrd="0" parTransId="{474492F5-A7F6-4B87-BAD6-C723975C5258}" sibTransId="{5B4FA743-D940-41AF-9E6C-8F9508E090C5}"/>
    <dgm:cxn modelId="{46BAB3FF-31D4-440B-B508-F7D69A93CD47}" type="presOf" srcId="{C0EF5FDA-FC0D-46BF-88C3-6D25251BE9E5}" destId="{74528BDA-9425-42DD-865D-927E6432C700}" srcOrd="0" destOrd="0" presId="urn:microsoft.com/office/officeart/2005/8/layout/vList2"/>
    <dgm:cxn modelId="{B095F8CA-53B9-4EBF-AAEA-9B988A410B81}" type="presParOf" srcId="{2E11434F-D010-41E9-AF66-6B3B876DA967}" destId="{5621C25C-722C-4747-91E6-429576DF5D39}" srcOrd="0" destOrd="0" presId="urn:microsoft.com/office/officeart/2005/8/layout/vList2"/>
    <dgm:cxn modelId="{20DB5EBA-8063-4682-86AB-B432DD7F47EA}" type="presParOf" srcId="{2E11434F-D010-41E9-AF66-6B3B876DA967}" destId="{79CFF9E8-01DF-4A0B-A1B8-80DC318A0BF7}" srcOrd="1" destOrd="0" presId="urn:microsoft.com/office/officeart/2005/8/layout/vList2"/>
    <dgm:cxn modelId="{FA21EFEE-ACCA-4DCD-81CC-8FC625825CCB}" type="presParOf" srcId="{2E11434F-D010-41E9-AF66-6B3B876DA967}" destId="{74528BDA-9425-42DD-865D-927E6432C700}"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67E591C-E304-485F-9A1E-BBA6936EF9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L"/>
        </a:p>
      </dgm:t>
    </dgm:pt>
    <dgm:pt modelId="{254FFFBD-4915-456A-9DAD-F6C029CA7B67}">
      <dgm:prSet custT="1"/>
      <dgm:spPr/>
      <dgm:t>
        <a:bodyPr/>
        <a:lstStyle/>
        <a:p>
          <a:r>
            <a:rPr lang="es-ES" sz="1400" dirty="0"/>
            <a:t>Gráfico que muestra atraso de pago del mes de Octubre(PAY_0) para los morosos y aquellos que pagaron.</a:t>
          </a:r>
        </a:p>
        <a:p>
          <a:r>
            <a:rPr lang="es-ES" sz="1400" dirty="0"/>
            <a:t>Existe una proporción importante entre los del grupo que pagaron versus los morosos para aquellos que están al día (85% vs 48%)</a:t>
          </a:r>
          <a:endParaRPr lang="es-CL" sz="1400" dirty="0"/>
        </a:p>
      </dgm:t>
    </dgm:pt>
    <dgm:pt modelId="{474492F5-A7F6-4B87-BAD6-C723975C5258}" type="parTrans" cxnId="{3389D3D3-9158-45F0-8D4C-5F3C32B345CD}">
      <dgm:prSet/>
      <dgm:spPr/>
      <dgm:t>
        <a:bodyPr/>
        <a:lstStyle/>
        <a:p>
          <a:endParaRPr lang="es-CL"/>
        </a:p>
      </dgm:t>
    </dgm:pt>
    <dgm:pt modelId="{5B4FA743-D940-41AF-9E6C-8F9508E090C5}" type="sibTrans" cxnId="{3389D3D3-9158-45F0-8D4C-5F3C32B345CD}">
      <dgm:prSet/>
      <dgm:spPr/>
      <dgm:t>
        <a:bodyPr/>
        <a:lstStyle/>
        <a:p>
          <a:endParaRPr lang="es-CL"/>
        </a:p>
      </dgm:t>
    </dgm:pt>
    <dgm:pt modelId="{C6BAA9A8-7E45-496F-8236-DE1200722432}">
      <dgm:prSet custT="1"/>
      <dgm:spPr/>
      <dgm:t>
        <a:bodyPr/>
        <a:lstStyle/>
        <a:p>
          <a:r>
            <a:rPr lang="es-CL" sz="1400" b="0" i="0" dirty="0"/>
            <a:t>Aquellos con atraso de 2 meses aumentan en gran proporción en los morosos vs los que pagaron (32% vs 4%)</a:t>
          </a:r>
          <a:endParaRPr lang="es-CL" sz="1400" dirty="0"/>
        </a:p>
      </dgm:t>
    </dgm:pt>
    <dgm:pt modelId="{6FE93AE8-71D2-4895-8827-D860B58F293C}" type="parTrans" cxnId="{DC0D34A8-C6C4-4814-A106-659A7CA3ACDC}">
      <dgm:prSet/>
      <dgm:spPr/>
      <dgm:t>
        <a:bodyPr/>
        <a:lstStyle/>
        <a:p>
          <a:endParaRPr lang="es-CL"/>
        </a:p>
      </dgm:t>
    </dgm:pt>
    <dgm:pt modelId="{2677C753-7913-44BD-A438-C3ED732E4A06}" type="sibTrans" cxnId="{DC0D34A8-C6C4-4814-A106-659A7CA3ACDC}">
      <dgm:prSet/>
      <dgm:spPr/>
      <dgm:t>
        <a:bodyPr/>
        <a:lstStyle/>
        <a:p>
          <a:endParaRPr lang="es-CL"/>
        </a:p>
      </dgm:t>
    </dgm:pt>
    <dgm:pt modelId="{39187ED7-6BEF-4BF8-B16A-6CBF180EB608}" type="pres">
      <dgm:prSet presAssocID="{167E591C-E304-485F-9A1E-BBA6936EF9AD}" presName="Name0" presStyleCnt="0">
        <dgm:presLayoutVars>
          <dgm:dir/>
          <dgm:animLvl val="lvl"/>
          <dgm:resizeHandles val="exact"/>
        </dgm:presLayoutVars>
      </dgm:prSet>
      <dgm:spPr/>
    </dgm:pt>
    <dgm:pt modelId="{0B3ECAC3-16A3-409B-BC7E-092094B21C59}" type="pres">
      <dgm:prSet presAssocID="{254FFFBD-4915-456A-9DAD-F6C029CA7B67}" presName="linNode" presStyleCnt="0"/>
      <dgm:spPr/>
    </dgm:pt>
    <dgm:pt modelId="{22FEB6B6-69B4-434B-A5B2-3B22B9072993}" type="pres">
      <dgm:prSet presAssocID="{254FFFBD-4915-456A-9DAD-F6C029CA7B67}" presName="parentText" presStyleLbl="node1" presStyleIdx="0" presStyleCnt="2" custScaleX="109232" custScaleY="2000000" custLinFactNeighborX="2524" custLinFactNeighborY="-434">
        <dgm:presLayoutVars>
          <dgm:chMax val="1"/>
          <dgm:bulletEnabled val="1"/>
        </dgm:presLayoutVars>
      </dgm:prSet>
      <dgm:spPr/>
    </dgm:pt>
    <dgm:pt modelId="{FC120E94-195B-4F43-A114-FA0EA8A50F99}" type="pres">
      <dgm:prSet presAssocID="{5B4FA743-D940-41AF-9E6C-8F9508E090C5}" presName="sp" presStyleCnt="0"/>
      <dgm:spPr/>
    </dgm:pt>
    <dgm:pt modelId="{0814CBAE-B6FE-47BB-BCBB-B363EFD2215D}" type="pres">
      <dgm:prSet presAssocID="{C6BAA9A8-7E45-496F-8236-DE1200722432}" presName="linNode" presStyleCnt="0"/>
      <dgm:spPr/>
    </dgm:pt>
    <dgm:pt modelId="{A62FCF68-5C1A-4356-B34F-2AAA06651F26}" type="pres">
      <dgm:prSet presAssocID="{C6BAA9A8-7E45-496F-8236-DE1200722432}" presName="parentText" presStyleLbl="node1" presStyleIdx="1" presStyleCnt="2" custScaleX="108532" custScaleY="2000000" custLinFactY="27739" custLinFactNeighborX="3308" custLinFactNeighborY="100000">
        <dgm:presLayoutVars>
          <dgm:chMax val="1"/>
          <dgm:bulletEnabled val="1"/>
        </dgm:presLayoutVars>
      </dgm:prSet>
      <dgm:spPr/>
    </dgm:pt>
  </dgm:ptLst>
  <dgm:cxnLst>
    <dgm:cxn modelId="{5FAF8426-99DD-4E6B-9B11-45862CCF6E3E}" type="presOf" srcId="{167E591C-E304-485F-9A1E-BBA6936EF9AD}" destId="{39187ED7-6BEF-4BF8-B16A-6CBF180EB608}" srcOrd="0" destOrd="0" presId="urn:microsoft.com/office/officeart/2005/8/layout/vList5"/>
    <dgm:cxn modelId="{9329712E-41CB-412B-A0EF-5A68F403D464}" type="presOf" srcId="{C6BAA9A8-7E45-496F-8236-DE1200722432}" destId="{A62FCF68-5C1A-4356-B34F-2AAA06651F26}" srcOrd="0" destOrd="0" presId="urn:microsoft.com/office/officeart/2005/8/layout/vList5"/>
    <dgm:cxn modelId="{DC0D34A8-C6C4-4814-A106-659A7CA3ACDC}" srcId="{167E591C-E304-485F-9A1E-BBA6936EF9AD}" destId="{C6BAA9A8-7E45-496F-8236-DE1200722432}" srcOrd="1" destOrd="0" parTransId="{6FE93AE8-71D2-4895-8827-D860B58F293C}" sibTransId="{2677C753-7913-44BD-A438-C3ED732E4A06}"/>
    <dgm:cxn modelId="{3389D3D3-9158-45F0-8D4C-5F3C32B345CD}" srcId="{167E591C-E304-485F-9A1E-BBA6936EF9AD}" destId="{254FFFBD-4915-456A-9DAD-F6C029CA7B67}" srcOrd="0" destOrd="0" parTransId="{474492F5-A7F6-4B87-BAD6-C723975C5258}" sibTransId="{5B4FA743-D940-41AF-9E6C-8F9508E090C5}"/>
    <dgm:cxn modelId="{1B0F6FF3-E9A3-4DF3-B50B-0B6BDBD85607}" type="presOf" srcId="{254FFFBD-4915-456A-9DAD-F6C029CA7B67}" destId="{22FEB6B6-69B4-434B-A5B2-3B22B9072993}" srcOrd="0" destOrd="0" presId="urn:microsoft.com/office/officeart/2005/8/layout/vList5"/>
    <dgm:cxn modelId="{B17EAFC4-863F-4C1D-849E-51C3470CA778}" type="presParOf" srcId="{39187ED7-6BEF-4BF8-B16A-6CBF180EB608}" destId="{0B3ECAC3-16A3-409B-BC7E-092094B21C59}" srcOrd="0" destOrd="0" presId="urn:microsoft.com/office/officeart/2005/8/layout/vList5"/>
    <dgm:cxn modelId="{FEA195F7-356A-4FB5-8694-832E5842410E}" type="presParOf" srcId="{0B3ECAC3-16A3-409B-BC7E-092094B21C59}" destId="{22FEB6B6-69B4-434B-A5B2-3B22B9072993}" srcOrd="0" destOrd="0" presId="urn:microsoft.com/office/officeart/2005/8/layout/vList5"/>
    <dgm:cxn modelId="{426C8541-ED0E-4603-8644-B44E3F297275}" type="presParOf" srcId="{39187ED7-6BEF-4BF8-B16A-6CBF180EB608}" destId="{FC120E94-195B-4F43-A114-FA0EA8A50F99}" srcOrd="1" destOrd="0" presId="urn:microsoft.com/office/officeart/2005/8/layout/vList5"/>
    <dgm:cxn modelId="{6EC321CE-E158-4EE2-AD79-C8A468D9AEC6}" type="presParOf" srcId="{39187ED7-6BEF-4BF8-B16A-6CBF180EB608}" destId="{0814CBAE-B6FE-47BB-BCBB-B363EFD2215D}" srcOrd="2" destOrd="0" presId="urn:microsoft.com/office/officeart/2005/8/layout/vList5"/>
    <dgm:cxn modelId="{BFEAF076-5E78-4BD9-B5F2-DCDEB838B1D4}" type="presParOf" srcId="{0814CBAE-B6FE-47BB-BCBB-B363EFD2215D}" destId="{A62FCF68-5C1A-4356-B34F-2AAA06651F26}"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67E591C-E304-485F-9A1E-BBA6936EF9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L"/>
        </a:p>
      </dgm:t>
    </dgm:pt>
    <dgm:pt modelId="{254FFFBD-4915-456A-9DAD-F6C029CA7B67}">
      <dgm:prSet custT="1"/>
      <dgm:spPr/>
      <dgm:t>
        <a:bodyPr/>
        <a:lstStyle/>
        <a:p>
          <a:r>
            <a:rPr lang="es-ES" sz="1400" dirty="0"/>
            <a:t>Pareciera los solteros poseen una mayor proporción de los que pagaron Vs los morosos comparados con los casados  </a:t>
          </a:r>
          <a:endParaRPr lang="es-CL" sz="1400" dirty="0"/>
        </a:p>
      </dgm:t>
    </dgm:pt>
    <dgm:pt modelId="{474492F5-A7F6-4B87-BAD6-C723975C5258}" type="parTrans" cxnId="{3389D3D3-9158-45F0-8D4C-5F3C32B345CD}">
      <dgm:prSet/>
      <dgm:spPr/>
      <dgm:t>
        <a:bodyPr/>
        <a:lstStyle/>
        <a:p>
          <a:endParaRPr lang="es-CL"/>
        </a:p>
      </dgm:t>
    </dgm:pt>
    <dgm:pt modelId="{5B4FA743-D940-41AF-9E6C-8F9508E090C5}" type="sibTrans" cxnId="{3389D3D3-9158-45F0-8D4C-5F3C32B345CD}">
      <dgm:prSet/>
      <dgm:spPr/>
      <dgm:t>
        <a:bodyPr/>
        <a:lstStyle/>
        <a:p>
          <a:endParaRPr lang="es-CL"/>
        </a:p>
      </dgm:t>
    </dgm:pt>
    <dgm:pt modelId="{39187ED7-6BEF-4BF8-B16A-6CBF180EB608}" type="pres">
      <dgm:prSet presAssocID="{167E591C-E304-485F-9A1E-BBA6936EF9AD}" presName="Name0" presStyleCnt="0">
        <dgm:presLayoutVars>
          <dgm:dir/>
          <dgm:animLvl val="lvl"/>
          <dgm:resizeHandles val="exact"/>
        </dgm:presLayoutVars>
      </dgm:prSet>
      <dgm:spPr/>
    </dgm:pt>
    <dgm:pt modelId="{0B3ECAC3-16A3-409B-BC7E-092094B21C59}" type="pres">
      <dgm:prSet presAssocID="{254FFFBD-4915-456A-9DAD-F6C029CA7B67}" presName="linNode" presStyleCnt="0"/>
      <dgm:spPr/>
    </dgm:pt>
    <dgm:pt modelId="{22FEB6B6-69B4-434B-A5B2-3B22B9072993}" type="pres">
      <dgm:prSet presAssocID="{254FFFBD-4915-456A-9DAD-F6C029CA7B67}" presName="parentText" presStyleLbl="node1" presStyleIdx="0" presStyleCnt="1" custScaleX="109232" custScaleY="2000000" custLinFactNeighborX="2524" custLinFactNeighborY="-434">
        <dgm:presLayoutVars>
          <dgm:chMax val="1"/>
          <dgm:bulletEnabled val="1"/>
        </dgm:presLayoutVars>
      </dgm:prSet>
      <dgm:spPr/>
    </dgm:pt>
  </dgm:ptLst>
  <dgm:cxnLst>
    <dgm:cxn modelId="{5FAF8426-99DD-4E6B-9B11-45862CCF6E3E}" type="presOf" srcId="{167E591C-E304-485F-9A1E-BBA6936EF9AD}" destId="{39187ED7-6BEF-4BF8-B16A-6CBF180EB608}" srcOrd="0" destOrd="0" presId="urn:microsoft.com/office/officeart/2005/8/layout/vList5"/>
    <dgm:cxn modelId="{3389D3D3-9158-45F0-8D4C-5F3C32B345CD}" srcId="{167E591C-E304-485F-9A1E-BBA6936EF9AD}" destId="{254FFFBD-4915-456A-9DAD-F6C029CA7B67}" srcOrd="0" destOrd="0" parTransId="{474492F5-A7F6-4B87-BAD6-C723975C5258}" sibTransId="{5B4FA743-D940-41AF-9E6C-8F9508E090C5}"/>
    <dgm:cxn modelId="{1B0F6FF3-E9A3-4DF3-B50B-0B6BDBD85607}" type="presOf" srcId="{254FFFBD-4915-456A-9DAD-F6C029CA7B67}" destId="{22FEB6B6-69B4-434B-A5B2-3B22B9072993}" srcOrd="0" destOrd="0" presId="urn:microsoft.com/office/officeart/2005/8/layout/vList5"/>
    <dgm:cxn modelId="{B17EAFC4-863F-4C1D-849E-51C3470CA778}" type="presParOf" srcId="{39187ED7-6BEF-4BF8-B16A-6CBF180EB608}" destId="{0B3ECAC3-16A3-409B-BC7E-092094B21C59}" srcOrd="0" destOrd="0" presId="urn:microsoft.com/office/officeart/2005/8/layout/vList5"/>
    <dgm:cxn modelId="{FEA195F7-356A-4FB5-8694-832E5842410E}" type="presParOf" srcId="{0B3ECAC3-16A3-409B-BC7E-092094B21C59}" destId="{22FEB6B6-69B4-434B-A5B2-3B22B9072993}"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67E591C-E304-485F-9A1E-BBA6936EF9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L"/>
        </a:p>
      </dgm:t>
    </dgm:pt>
    <dgm:pt modelId="{254FFFBD-4915-456A-9DAD-F6C029CA7B67}">
      <dgm:prSet custT="1"/>
      <dgm:spPr/>
      <dgm:t>
        <a:bodyPr/>
        <a:lstStyle/>
        <a:p>
          <a:r>
            <a:rPr lang="es-ES" sz="1400" dirty="0"/>
            <a:t>Pareciera el género femenino tuvo mejor comportamiento  de pago, aumentó en mayor proporción en aquellas que pagaron vs las morosas comparado con el género masculino, además de tener mayor participación en la adquisición de crédito</a:t>
          </a:r>
          <a:endParaRPr lang="es-CL" sz="1400" dirty="0"/>
        </a:p>
      </dgm:t>
    </dgm:pt>
    <dgm:pt modelId="{474492F5-A7F6-4B87-BAD6-C723975C5258}" type="parTrans" cxnId="{3389D3D3-9158-45F0-8D4C-5F3C32B345CD}">
      <dgm:prSet/>
      <dgm:spPr/>
      <dgm:t>
        <a:bodyPr/>
        <a:lstStyle/>
        <a:p>
          <a:endParaRPr lang="es-CL"/>
        </a:p>
      </dgm:t>
    </dgm:pt>
    <dgm:pt modelId="{5B4FA743-D940-41AF-9E6C-8F9508E090C5}" type="sibTrans" cxnId="{3389D3D3-9158-45F0-8D4C-5F3C32B345CD}">
      <dgm:prSet/>
      <dgm:spPr/>
      <dgm:t>
        <a:bodyPr/>
        <a:lstStyle/>
        <a:p>
          <a:endParaRPr lang="es-CL"/>
        </a:p>
      </dgm:t>
    </dgm:pt>
    <dgm:pt modelId="{39187ED7-6BEF-4BF8-B16A-6CBF180EB608}" type="pres">
      <dgm:prSet presAssocID="{167E591C-E304-485F-9A1E-BBA6936EF9AD}" presName="Name0" presStyleCnt="0">
        <dgm:presLayoutVars>
          <dgm:dir/>
          <dgm:animLvl val="lvl"/>
          <dgm:resizeHandles val="exact"/>
        </dgm:presLayoutVars>
      </dgm:prSet>
      <dgm:spPr/>
    </dgm:pt>
    <dgm:pt modelId="{0B3ECAC3-16A3-409B-BC7E-092094B21C59}" type="pres">
      <dgm:prSet presAssocID="{254FFFBD-4915-456A-9DAD-F6C029CA7B67}" presName="linNode" presStyleCnt="0"/>
      <dgm:spPr/>
    </dgm:pt>
    <dgm:pt modelId="{22FEB6B6-69B4-434B-A5B2-3B22B9072993}" type="pres">
      <dgm:prSet presAssocID="{254FFFBD-4915-456A-9DAD-F6C029CA7B67}" presName="parentText" presStyleLbl="node1" presStyleIdx="0" presStyleCnt="1" custScaleX="109232" custScaleY="2000000" custLinFactNeighborX="2524" custLinFactNeighborY="-434">
        <dgm:presLayoutVars>
          <dgm:chMax val="1"/>
          <dgm:bulletEnabled val="1"/>
        </dgm:presLayoutVars>
      </dgm:prSet>
      <dgm:spPr/>
    </dgm:pt>
  </dgm:ptLst>
  <dgm:cxnLst>
    <dgm:cxn modelId="{5FAF8426-99DD-4E6B-9B11-45862CCF6E3E}" type="presOf" srcId="{167E591C-E304-485F-9A1E-BBA6936EF9AD}" destId="{39187ED7-6BEF-4BF8-B16A-6CBF180EB608}" srcOrd="0" destOrd="0" presId="urn:microsoft.com/office/officeart/2005/8/layout/vList5"/>
    <dgm:cxn modelId="{3389D3D3-9158-45F0-8D4C-5F3C32B345CD}" srcId="{167E591C-E304-485F-9A1E-BBA6936EF9AD}" destId="{254FFFBD-4915-456A-9DAD-F6C029CA7B67}" srcOrd="0" destOrd="0" parTransId="{474492F5-A7F6-4B87-BAD6-C723975C5258}" sibTransId="{5B4FA743-D940-41AF-9E6C-8F9508E090C5}"/>
    <dgm:cxn modelId="{1B0F6FF3-E9A3-4DF3-B50B-0B6BDBD85607}" type="presOf" srcId="{254FFFBD-4915-456A-9DAD-F6C029CA7B67}" destId="{22FEB6B6-69B4-434B-A5B2-3B22B9072993}" srcOrd="0" destOrd="0" presId="urn:microsoft.com/office/officeart/2005/8/layout/vList5"/>
    <dgm:cxn modelId="{B17EAFC4-863F-4C1D-849E-51C3470CA778}" type="presParOf" srcId="{39187ED7-6BEF-4BF8-B16A-6CBF180EB608}" destId="{0B3ECAC3-16A3-409B-BC7E-092094B21C59}" srcOrd="0" destOrd="0" presId="urn:microsoft.com/office/officeart/2005/8/layout/vList5"/>
    <dgm:cxn modelId="{FEA195F7-356A-4FB5-8694-832E5842410E}" type="presParOf" srcId="{0B3ECAC3-16A3-409B-BC7E-092094B21C59}" destId="{22FEB6B6-69B4-434B-A5B2-3B22B9072993}"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67E591C-E304-485F-9A1E-BBA6936EF9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L"/>
        </a:p>
      </dgm:t>
    </dgm:pt>
    <dgm:pt modelId="{254FFFBD-4915-456A-9DAD-F6C029CA7B67}">
      <dgm:prSet custT="1"/>
      <dgm:spPr/>
      <dgm:t>
        <a:bodyPr/>
        <a:lstStyle/>
        <a:p>
          <a:r>
            <a:rPr lang="es-CL" sz="1400" dirty="0"/>
            <a:t>De acuerdo a la</a:t>
          </a:r>
          <a:r>
            <a:rPr lang="es-CL" sz="1400" baseline="0" dirty="0"/>
            <a:t> distribución de los grupos de morosos y los que pagaron no pareciera que  la Edad tenga una relación o afecte la variable destino</a:t>
          </a:r>
          <a:endParaRPr lang="es-CL" sz="1400" dirty="0"/>
        </a:p>
      </dgm:t>
    </dgm:pt>
    <dgm:pt modelId="{474492F5-A7F6-4B87-BAD6-C723975C5258}" type="parTrans" cxnId="{3389D3D3-9158-45F0-8D4C-5F3C32B345CD}">
      <dgm:prSet/>
      <dgm:spPr/>
      <dgm:t>
        <a:bodyPr/>
        <a:lstStyle/>
        <a:p>
          <a:endParaRPr lang="es-CL"/>
        </a:p>
      </dgm:t>
    </dgm:pt>
    <dgm:pt modelId="{5B4FA743-D940-41AF-9E6C-8F9508E090C5}" type="sibTrans" cxnId="{3389D3D3-9158-45F0-8D4C-5F3C32B345CD}">
      <dgm:prSet/>
      <dgm:spPr/>
      <dgm:t>
        <a:bodyPr/>
        <a:lstStyle/>
        <a:p>
          <a:endParaRPr lang="es-CL"/>
        </a:p>
      </dgm:t>
    </dgm:pt>
    <dgm:pt modelId="{39187ED7-6BEF-4BF8-B16A-6CBF180EB608}" type="pres">
      <dgm:prSet presAssocID="{167E591C-E304-485F-9A1E-BBA6936EF9AD}" presName="Name0" presStyleCnt="0">
        <dgm:presLayoutVars>
          <dgm:dir/>
          <dgm:animLvl val="lvl"/>
          <dgm:resizeHandles val="exact"/>
        </dgm:presLayoutVars>
      </dgm:prSet>
      <dgm:spPr/>
    </dgm:pt>
    <dgm:pt modelId="{0B3ECAC3-16A3-409B-BC7E-092094B21C59}" type="pres">
      <dgm:prSet presAssocID="{254FFFBD-4915-456A-9DAD-F6C029CA7B67}" presName="linNode" presStyleCnt="0"/>
      <dgm:spPr/>
    </dgm:pt>
    <dgm:pt modelId="{22FEB6B6-69B4-434B-A5B2-3B22B9072993}" type="pres">
      <dgm:prSet presAssocID="{254FFFBD-4915-456A-9DAD-F6C029CA7B67}" presName="parentText" presStyleLbl="node1" presStyleIdx="0" presStyleCnt="1" custScaleX="109232" custScaleY="2000000" custLinFactNeighborX="-8442" custLinFactNeighborY="-89064">
        <dgm:presLayoutVars>
          <dgm:chMax val="1"/>
          <dgm:bulletEnabled val="1"/>
        </dgm:presLayoutVars>
      </dgm:prSet>
      <dgm:spPr/>
    </dgm:pt>
  </dgm:ptLst>
  <dgm:cxnLst>
    <dgm:cxn modelId="{5FAF8426-99DD-4E6B-9B11-45862CCF6E3E}" type="presOf" srcId="{167E591C-E304-485F-9A1E-BBA6936EF9AD}" destId="{39187ED7-6BEF-4BF8-B16A-6CBF180EB608}" srcOrd="0" destOrd="0" presId="urn:microsoft.com/office/officeart/2005/8/layout/vList5"/>
    <dgm:cxn modelId="{3389D3D3-9158-45F0-8D4C-5F3C32B345CD}" srcId="{167E591C-E304-485F-9A1E-BBA6936EF9AD}" destId="{254FFFBD-4915-456A-9DAD-F6C029CA7B67}" srcOrd="0" destOrd="0" parTransId="{474492F5-A7F6-4B87-BAD6-C723975C5258}" sibTransId="{5B4FA743-D940-41AF-9E6C-8F9508E090C5}"/>
    <dgm:cxn modelId="{1B0F6FF3-E9A3-4DF3-B50B-0B6BDBD85607}" type="presOf" srcId="{254FFFBD-4915-456A-9DAD-F6C029CA7B67}" destId="{22FEB6B6-69B4-434B-A5B2-3B22B9072993}" srcOrd="0" destOrd="0" presId="urn:microsoft.com/office/officeart/2005/8/layout/vList5"/>
    <dgm:cxn modelId="{B17EAFC4-863F-4C1D-849E-51C3470CA778}" type="presParOf" srcId="{39187ED7-6BEF-4BF8-B16A-6CBF180EB608}" destId="{0B3ECAC3-16A3-409B-BC7E-092094B21C59}" srcOrd="0" destOrd="0" presId="urn:microsoft.com/office/officeart/2005/8/layout/vList5"/>
    <dgm:cxn modelId="{FEA195F7-356A-4FB5-8694-832E5842410E}" type="presParOf" srcId="{0B3ECAC3-16A3-409B-BC7E-092094B21C59}" destId="{22FEB6B6-69B4-434B-A5B2-3B22B9072993}"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67E591C-E304-485F-9A1E-BBA6936EF9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L"/>
        </a:p>
      </dgm:t>
    </dgm:pt>
    <dgm:pt modelId="{254FFFBD-4915-456A-9DAD-F6C029CA7B67}">
      <dgm:prSet custT="1"/>
      <dgm:spPr/>
      <dgm:t>
        <a:bodyPr/>
        <a:lstStyle/>
        <a:p>
          <a:r>
            <a:rPr lang="es-CL" sz="1400" dirty="0"/>
            <a:t>Aunque la información que dan las gráficas inferiores no parece tener relevancia, las gráficas superiores pudieran sugerir que los clientes con mayor capacidad de pago(No morosos) poseen mayor capacidad para endeudarse mediante un monto mayor(LIMIT_BAL).</a:t>
          </a:r>
        </a:p>
        <a:p>
          <a:r>
            <a:rPr lang="es-CL" sz="1400" dirty="0"/>
            <a:t>También se observa que aquellos con mejor escolaridad poseen los mayores montos de créditos.</a:t>
          </a:r>
        </a:p>
      </dgm:t>
    </dgm:pt>
    <dgm:pt modelId="{474492F5-A7F6-4B87-BAD6-C723975C5258}" type="parTrans" cxnId="{3389D3D3-9158-45F0-8D4C-5F3C32B345CD}">
      <dgm:prSet/>
      <dgm:spPr/>
      <dgm:t>
        <a:bodyPr/>
        <a:lstStyle/>
        <a:p>
          <a:endParaRPr lang="es-CL"/>
        </a:p>
      </dgm:t>
    </dgm:pt>
    <dgm:pt modelId="{5B4FA743-D940-41AF-9E6C-8F9508E090C5}" type="sibTrans" cxnId="{3389D3D3-9158-45F0-8D4C-5F3C32B345CD}">
      <dgm:prSet/>
      <dgm:spPr/>
      <dgm:t>
        <a:bodyPr/>
        <a:lstStyle/>
        <a:p>
          <a:endParaRPr lang="es-CL"/>
        </a:p>
      </dgm:t>
    </dgm:pt>
    <dgm:pt modelId="{39187ED7-6BEF-4BF8-B16A-6CBF180EB608}" type="pres">
      <dgm:prSet presAssocID="{167E591C-E304-485F-9A1E-BBA6936EF9AD}" presName="Name0" presStyleCnt="0">
        <dgm:presLayoutVars>
          <dgm:dir/>
          <dgm:animLvl val="lvl"/>
          <dgm:resizeHandles val="exact"/>
        </dgm:presLayoutVars>
      </dgm:prSet>
      <dgm:spPr/>
    </dgm:pt>
    <dgm:pt modelId="{0B3ECAC3-16A3-409B-BC7E-092094B21C59}" type="pres">
      <dgm:prSet presAssocID="{254FFFBD-4915-456A-9DAD-F6C029CA7B67}" presName="linNode" presStyleCnt="0"/>
      <dgm:spPr/>
    </dgm:pt>
    <dgm:pt modelId="{22FEB6B6-69B4-434B-A5B2-3B22B9072993}" type="pres">
      <dgm:prSet presAssocID="{254FFFBD-4915-456A-9DAD-F6C029CA7B67}" presName="parentText" presStyleLbl="node1" presStyleIdx="0" presStyleCnt="1" custScaleX="95386" custScaleY="100098" custLinFactNeighborX="57174" custLinFactNeighborY="-3765">
        <dgm:presLayoutVars>
          <dgm:chMax val="1"/>
          <dgm:bulletEnabled val="1"/>
        </dgm:presLayoutVars>
      </dgm:prSet>
      <dgm:spPr/>
    </dgm:pt>
  </dgm:ptLst>
  <dgm:cxnLst>
    <dgm:cxn modelId="{5FAF8426-99DD-4E6B-9B11-45862CCF6E3E}" type="presOf" srcId="{167E591C-E304-485F-9A1E-BBA6936EF9AD}" destId="{39187ED7-6BEF-4BF8-B16A-6CBF180EB608}" srcOrd="0" destOrd="0" presId="urn:microsoft.com/office/officeart/2005/8/layout/vList5"/>
    <dgm:cxn modelId="{3389D3D3-9158-45F0-8D4C-5F3C32B345CD}" srcId="{167E591C-E304-485F-9A1E-BBA6936EF9AD}" destId="{254FFFBD-4915-456A-9DAD-F6C029CA7B67}" srcOrd="0" destOrd="0" parTransId="{474492F5-A7F6-4B87-BAD6-C723975C5258}" sibTransId="{5B4FA743-D940-41AF-9E6C-8F9508E090C5}"/>
    <dgm:cxn modelId="{1B0F6FF3-E9A3-4DF3-B50B-0B6BDBD85607}" type="presOf" srcId="{254FFFBD-4915-456A-9DAD-F6C029CA7B67}" destId="{22FEB6B6-69B4-434B-A5B2-3B22B9072993}" srcOrd="0" destOrd="0" presId="urn:microsoft.com/office/officeart/2005/8/layout/vList5"/>
    <dgm:cxn modelId="{B17EAFC4-863F-4C1D-849E-51C3470CA778}" type="presParOf" srcId="{39187ED7-6BEF-4BF8-B16A-6CBF180EB608}" destId="{0B3ECAC3-16A3-409B-BC7E-092094B21C59}" srcOrd="0" destOrd="0" presId="urn:microsoft.com/office/officeart/2005/8/layout/vList5"/>
    <dgm:cxn modelId="{FEA195F7-356A-4FB5-8694-832E5842410E}" type="presParOf" srcId="{0B3ECAC3-16A3-409B-BC7E-092094B21C59}" destId="{22FEB6B6-69B4-434B-A5B2-3B22B9072993}"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67E591C-E304-485F-9A1E-BBA6936EF9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L"/>
        </a:p>
      </dgm:t>
    </dgm:pt>
    <dgm:pt modelId="{254FFFBD-4915-456A-9DAD-F6C029CA7B67}">
      <dgm:prSet custT="1"/>
      <dgm:spPr/>
      <dgm:t>
        <a:bodyPr/>
        <a:lstStyle/>
        <a:p>
          <a:r>
            <a:rPr lang="es-CL" sz="1400" dirty="0"/>
            <a:t>Sección acotada de un gráfico del tipo </a:t>
          </a:r>
          <a:r>
            <a:rPr lang="es-CL" sz="1400" dirty="0" err="1"/>
            <a:t>multi-variado</a:t>
          </a:r>
          <a:r>
            <a:rPr lang="es-CL" sz="1400" dirty="0"/>
            <a:t>, permite ver cierta relación o correlaciones entre variables numéricas continuas, que complementa el </a:t>
          </a:r>
          <a:r>
            <a:rPr lang="es-CL" sz="1400" dirty="0" err="1"/>
            <a:t>Heatmap</a:t>
          </a:r>
          <a:r>
            <a:rPr lang="es-CL" sz="1400" dirty="0"/>
            <a:t> de correlaciones mostrado en otra </a:t>
          </a:r>
          <a:r>
            <a:rPr lang="es-CL" sz="1400" dirty="0" err="1"/>
            <a:t>sección.La</a:t>
          </a:r>
          <a:r>
            <a:rPr lang="es-CL" sz="1400" dirty="0"/>
            <a:t> marca azul corresponde a Morosos. Para más detalle consultar Notebook de Proyecto Final.</a:t>
          </a:r>
        </a:p>
      </dgm:t>
    </dgm:pt>
    <dgm:pt modelId="{474492F5-A7F6-4B87-BAD6-C723975C5258}" type="parTrans" cxnId="{3389D3D3-9158-45F0-8D4C-5F3C32B345CD}">
      <dgm:prSet/>
      <dgm:spPr/>
      <dgm:t>
        <a:bodyPr/>
        <a:lstStyle/>
        <a:p>
          <a:endParaRPr lang="es-CL"/>
        </a:p>
      </dgm:t>
    </dgm:pt>
    <dgm:pt modelId="{5B4FA743-D940-41AF-9E6C-8F9508E090C5}" type="sibTrans" cxnId="{3389D3D3-9158-45F0-8D4C-5F3C32B345CD}">
      <dgm:prSet/>
      <dgm:spPr/>
      <dgm:t>
        <a:bodyPr/>
        <a:lstStyle/>
        <a:p>
          <a:endParaRPr lang="es-CL"/>
        </a:p>
      </dgm:t>
    </dgm:pt>
    <dgm:pt modelId="{39187ED7-6BEF-4BF8-B16A-6CBF180EB608}" type="pres">
      <dgm:prSet presAssocID="{167E591C-E304-485F-9A1E-BBA6936EF9AD}" presName="Name0" presStyleCnt="0">
        <dgm:presLayoutVars>
          <dgm:dir/>
          <dgm:animLvl val="lvl"/>
          <dgm:resizeHandles val="exact"/>
        </dgm:presLayoutVars>
      </dgm:prSet>
      <dgm:spPr/>
    </dgm:pt>
    <dgm:pt modelId="{0B3ECAC3-16A3-409B-BC7E-092094B21C59}" type="pres">
      <dgm:prSet presAssocID="{254FFFBD-4915-456A-9DAD-F6C029CA7B67}" presName="linNode" presStyleCnt="0"/>
      <dgm:spPr/>
    </dgm:pt>
    <dgm:pt modelId="{22FEB6B6-69B4-434B-A5B2-3B22B9072993}" type="pres">
      <dgm:prSet presAssocID="{254FFFBD-4915-456A-9DAD-F6C029CA7B67}" presName="parentText" presStyleLbl="node1" presStyleIdx="0" presStyleCnt="1" custScaleX="278049" custScaleY="100098" custLinFactNeighborX="36624" custLinFactNeighborY="-86769">
        <dgm:presLayoutVars>
          <dgm:chMax val="1"/>
          <dgm:bulletEnabled val="1"/>
        </dgm:presLayoutVars>
      </dgm:prSet>
      <dgm:spPr/>
    </dgm:pt>
  </dgm:ptLst>
  <dgm:cxnLst>
    <dgm:cxn modelId="{5FAF8426-99DD-4E6B-9B11-45862CCF6E3E}" type="presOf" srcId="{167E591C-E304-485F-9A1E-BBA6936EF9AD}" destId="{39187ED7-6BEF-4BF8-B16A-6CBF180EB608}" srcOrd="0" destOrd="0" presId="urn:microsoft.com/office/officeart/2005/8/layout/vList5"/>
    <dgm:cxn modelId="{3389D3D3-9158-45F0-8D4C-5F3C32B345CD}" srcId="{167E591C-E304-485F-9A1E-BBA6936EF9AD}" destId="{254FFFBD-4915-456A-9DAD-F6C029CA7B67}" srcOrd="0" destOrd="0" parTransId="{474492F5-A7F6-4B87-BAD6-C723975C5258}" sibTransId="{5B4FA743-D940-41AF-9E6C-8F9508E090C5}"/>
    <dgm:cxn modelId="{1B0F6FF3-E9A3-4DF3-B50B-0B6BDBD85607}" type="presOf" srcId="{254FFFBD-4915-456A-9DAD-F6C029CA7B67}" destId="{22FEB6B6-69B4-434B-A5B2-3B22B9072993}" srcOrd="0" destOrd="0" presId="urn:microsoft.com/office/officeart/2005/8/layout/vList5"/>
    <dgm:cxn modelId="{B17EAFC4-863F-4C1D-849E-51C3470CA778}" type="presParOf" srcId="{39187ED7-6BEF-4BF8-B16A-6CBF180EB608}" destId="{0B3ECAC3-16A3-409B-BC7E-092094B21C59}" srcOrd="0" destOrd="0" presId="urn:microsoft.com/office/officeart/2005/8/layout/vList5"/>
    <dgm:cxn modelId="{FEA195F7-356A-4FB5-8694-832E5842410E}" type="presParOf" srcId="{0B3ECAC3-16A3-409B-BC7E-092094B21C59}" destId="{22FEB6B6-69B4-434B-A5B2-3B22B9072993}"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7CA25C-10E6-4259-901C-D7FAAB89654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L"/>
        </a:p>
      </dgm:t>
    </dgm:pt>
    <dgm:pt modelId="{FE817508-4001-46C4-BAD1-60B302D45314}">
      <dgm:prSet/>
      <dgm:spPr/>
      <dgm:t>
        <a:bodyPr/>
        <a:lstStyle/>
        <a:p>
          <a:r>
            <a:rPr lang="es-CL" b="0" i="0" dirty="0"/>
            <a:t> Entes bancarios aumentan de manera no controlada la adjudicación de tarjetas de créditos </a:t>
          </a:r>
          <a:endParaRPr lang="es-CL" dirty="0"/>
        </a:p>
      </dgm:t>
    </dgm:pt>
    <dgm:pt modelId="{7805BAC8-A9A6-44F8-AF2A-9F638B0C4044}" type="parTrans" cxnId="{5899EBA9-F1AA-4E3C-977A-9B5F90251121}">
      <dgm:prSet/>
      <dgm:spPr/>
      <dgm:t>
        <a:bodyPr/>
        <a:lstStyle/>
        <a:p>
          <a:endParaRPr lang="es-CL"/>
        </a:p>
      </dgm:t>
    </dgm:pt>
    <dgm:pt modelId="{455FE9D8-77EA-4ABD-BA7B-C60D2575016F}" type="sibTrans" cxnId="{5899EBA9-F1AA-4E3C-977A-9B5F90251121}">
      <dgm:prSet/>
      <dgm:spPr/>
      <dgm:t>
        <a:bodyPr/>
        <a:lstStyle/>
        <a:p>
          <a:endParaRPr lang="es-CL"/>
        </a:p>
      </dgm:t>
    </dgm:pt>
    <dgm:pt modelId="{653BA907-C6ED-414F-8705-B23190746DF9}">
      <dgm:prSet/>
      <dgm:spPr/>
      <dgm:t>
        <a:bodyPr/>
        <a:lstStyle/>
        <a:p>
          <a:r>
            <a:rPr lang="es-CL" b="0" i="0" dirty="0"/>
            <a:t>Sin análisis respecto a su capacidad de pago</a:t>
          </a:r>
          <a:endParaRPr lang="es-CL" dirty="0"/>
        </a:p>
      </dgm:t>
    </dgm:pt>
    <dgm:pt modelId="{732CCA0C-2AE9-43A8-A7FC-CFDDAF33AE92}" type="parTrans" cxnId="{C8940C26-11E2-4875-9839-4EC05771564E}">
      <dgm:prSet/>
      <dgm:spPr/>
      <dgm:t>
        <a:bodyPr/>
        <a:lstStyle/>
        <a:p>
          <a:endParaRPr lang="es-CL"/>
        </a:p>
      </dgm:t>
    </dgm:pt>
    <dgm:pt modelId="{6F226FC5-8D1B-4EF5-9BE2-303D238139B0}" type="sibTrans" cxnId="{C8940C26-11E2-4875-9839-4EC05771564E}">
      <dgm:prSet/>
      <dgm:spPr/>
      <dgm:t>
        <a:bodyPr/>
        <a:lstStyle/>
        <a:p>
          <a:endParaRPr lang="es-CL"/>
        </a:p>
      </dgm:t>
    </dgm:pt>
    <dgm:pt modelId="{E5170261-9BB5-42F6-B092-C44AA092B5B1}" type="pres">
      <dgm:prSet presAssocID="{BB7CA25C-10E6-4259-901C-D7FAAB896547}" presName="Name0" presStyleCnt="0">
        <dgm:presLayoutVars>
          <dgm:chPref val="3"/>
          <dgm:dir/>
          <dgm:animLvl val="lvl"/>
          <dgm:resizeHandles/>
        </dgm:presLayoutVars>
      </dgm:prSet>
      <dgm:spPr/>
    </dgm:pt>
    <dgm:pt modelId="{7DB178A8-3457-46BF-B412-658D76F3BFEB}" type="pres">
      <dgm:prSet presAssocID="{FE817508-4001-46C4-BAD1-60B302D45314}" presName="horFlow" presStyleCnt="0"/>
      <dgm:spPr/>
    </dgm:pt>
    <dgm:pt modelId="{5B82A14C-4D12-4328-A04D-9C4F96A312D1}" type="pres">
      <dgm:prSet presAssocID="{FE817508-4001-46C4-BAD1-60B302D45314}" presName="bigChev" presStyleLbl="node1" presStyleIdx="0" presStyleCnt="2"/>
      <dgm:spPr/>
    </dgm:pt>
    <dgm:pt modelId="{EF86FF4D-ADDB-4A90-ABFB-4FCBDC141578}" type="pres">
      <dgm:prSet presAssocID="{FE817508-4001-46C4-BAD1-60B302D45314}" presName="vSp" presStyleCnt="0"/>
      <dgm:spPr/>
    </dgm:pt>
    <dgm:pt modelId="{315D8D19-751B-4192-9940-1A053F0D885B}" type="pres">
      <dgm:prSet presAssocID="{653BA907-C6ED-414F-8705-B23190746DF9}" presName="horFlow" presStyleCnt="0"/>
      <dgm:spPr/>
    </dgm:pt>
    <dgm:pt modelId="{0F80A15C-03E1-45B7-95F2-7EC1BF675356}" type="pres">
      <dgm:prSet presAssocID="{653BA907-C6ED-414F-8705-B23190746DF9}" presName="bigChev" presStyleLbl="node1" presStyleIdx="1" presStyleCnt="2"/>
      <dgm:spPr/>
    </dgm:pt>
  </dgm:ptLst>
  <dgm:cxnLst>
    <dgm:cxn modelId="{C8940C26-11E2-4875-9839-4EC05771564E}" srcId="{BB7CA25C-10E6-4259-901C-D7FAAB896547}" destId="{653BA907-C6ED-414F-8705-B23190746DF9}" srcOrd="1" destOrd="0" parTransId="{732CCA0C-2AE9-43A8-A7FC-CFDDAF33AE92}" sibTransId="{6F226FC5-8D1B-4EF5-9BE2-303D238139B0}"/>
    <dgm:cxn modelId="{4DD5EA26-06FD-4649-ADE9-7D8EDEE43DB2}" type="presOf" srcId="{BB7CA25C-10E6-4259-901C-D7FAAB896547}" destId="{E5170261-9BB5-42F6-B092-C44AA092B5B1}" srcOrd="0" destOrd="0" presId="urn:microsoft.com/office/officeart/2005/8/layout/lProcess3"/>
    <dgm:cxn modelId="{827C7E55-1DD4-4B83-9F59-321910EBA079}" type="presOf" srcId="{653BA907-C6ED-414F-8705-B23190746DF9}" destId="{0F80A15C-03E1-45B7-95F2-7EC1BF675356}" srcOrd="0" destOrd="0" presId="urn:microsoft.com/office/officeart/2005/8/layout/lProcess3"/>
    <dgm:cxn modelId="{5899EBA9-F1AA-4E3C-977A-9B5F90251121}" srcId="{BB7CA25C-10E6-4259-901C-D7FAAB896547}" destId="{FE817508-4001-46C4-BAD1-60B302D45314}" srcOrd="0" destOrd="0" parTransId="{7805BAC8-A9A6-44F8-AF2A-9F638B0C4044}" sibTransId="{455FE9D8-77EA-4ABD-BA7B-C60D2575016F}"/>
    <dgm:cxn modelId="{AE2B11D8-7B08-416D-860C-F950E8202E75}" type="presOf" srcId="{FE817508-4001-46C4-BAD1-60B302D45314}" destId="{5B82A14C-4D12-4328-A04D-9C4F96A312D1}" srcOrd="0" destOrd="0" presId="urn:microsoft.com/office/officeart/2005/8/layout/lProcess3"/>
    <dgm:cxn modelId="{D4DA0D3F-DA02-4540-BD53-BA7AF68956DC}" type="presParOf" srcId="{E5170261-9BB5-42F6-B092-C44AA092B5B1}" destId="{7DB178A8-3457-46BF-B412-658D76F3BFEB}" srcOrd="0" destOrd="0" presId="urn:microsoft.com/office/officeart/2005/8/layout/lProcess3"/>
    <dgm:cxn modelId="{345A445A-E033-45B9-B915-C3557CBD51F5}" type="presParOf" srcId="{7DB178A8-3457-46BF-B412-658D76F3BFEB}" destId="{5B82A14C-4D12-4328-A04D-9C4F96A312D1}" srcOrd="0" destOrd="0" presId="urn:microsoft.com/office/officeart/2005/8/layout/lProcess3"/>
    <dgm:cxn modelId="{808CAE49-39E4-4C58-A19C-D925807AABA5}" type="presParOf" srcId="{E5170261-9BB5-42F6-B092-C44AA092B5B1}" destId="{EF86FF4D-ADDB-4A90-ABFB-4FCBDC141578}" srcOrd="1" destOrd="0" presId="urn:microsoft.com/office/officeart/2005/8/layout/lProcess3"/>
    <dgm:cxn modelId="{BB1DE98B-FFF5-41C7-80B1-267509DF9C86}" type="presParOf" srcId="{E5170261-9BB5-42F6-B092-C44AA092B5B1}" destId="{315D8D19-751B-4192-9940-1A053F0D885B}" srcOrd="2" destOrd="0" presId="urn:microsoft.com/office/officeart/2005/8/layout/lProcess3"/>
    <dgm:cxn modelId="{8FCCF23F-D0A4-4F97-8D6F-DC6C0EAF2FFF}" type="presParOf" srcId="{315D8D19-751B-4192-9940-1A053F0D885B}" destId="{0F80A15C-03E1-45B7-95F2-7EC1BF675356}"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B7CA25C-10E6-4259-901C-D7FAAB89654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L"/>
        </a:p>
      </dgm:t>
    </dgm:pt>
    <dgm:pt modelId="{6B761542-7969-4E76-8B38-AEECA4CF5F3B}">
      <dgm:prSet custT="1"/>
      <dgm:spPr/>
      <dgm:t>
        <a:bodyPr/>
        <a:lstStyle/>
        <a:p>
          <a:endParaRPr lang="es-CL" sz="1600" dirty="0"/>
        </a:p>
        <a:p>
          <a:r>
            <a:rPr lang="es-CL" sz="1600" dirty="0"/>
            <a:t>Tal como se muestra en las visuales, los factores demográficos y comportamientos de pago de los clientes tienen un efecto no menor sobre la variable destino, es decir para determinar si una tarjeta habiente va a pagar o va a quedar moroso</a:t>
          </a:r>
        </a:p>
        <a:p>
          <a:endParaRPr lang="es-CL" sz="1300" dirty="0"/>
        </a:p>
      </dgm:t>
    </dgm:pt>
    <dgm:pt modelId="{C6124CAE-A309-446C-91DB-A60F3CD56CFE}" type="parTrans" cxnId="{71184CB3-E77B-4F6C-8D42-D22BD1C46470}">
      <dgm:prSet/>
      <dgm:spPr/>
      <dgm:t>
        <a:bodyPr/>
        <a:lstStyle/>
        <a:p>
          <a:endParaRPr lang="es-CL"/>
        </a:p>
      </dgm:t>
    </dgm:pt>
    <dgm:pt modelId="{B4967E86-7C07-4CEA-82CD-08C1E734FF9D}" type="sibTrans" cxnId="{71184CB3-E77B-4F6C-8D42-D22BD1C46470}">
      <dgm:prSet/>
      <dgm:spPr/>
      <dgm:t>
        <a:bodyPr/>
        <a:lstStyle/>
        <a:p>
          <a:endParaRPr lang="es-CL"/>
        </a:p>
      </dgm:t>
    </dgm:pt>
    <dgm:pt modelId="{0BE97EE3-322E-4019-A0E7-58E40A0A4976}">
      <dgm:prSet custT="1"/>
      <dgm:spPr/>
      <dgm:t>
        <a:bodyPr/>
        <a:lstStyle/>
        <a:p>
          <a:r>
            <a:rPr lang="es-CL" sz="1600" b="0" dirty="0"/>
            <a:t>Posean una formación universitaria, y de preferencia hacia la población soltera. Esto es buscando un segmento que posea más solvencia al cumplir con sus obligaciones crediticias</a:t>
          </a:r>
        </a:p>
      </dgm:t>
    </dgm:pt>
    <dgm:pt modelId="{605AE39F-CD7A-4821-95FE-02CCC05D6D21}" type="parTrans" cxnId="{5A0C35AB-34E4-435C-BD0B-0495F281B7A5}">
      <dgm:prSet/>
      <dgm:spPr/>
      <dgm:t>
        <a:bodyPr/>
        <a:lstStyle/>
        <a:p>
          <a:endParaRPr lang="es-CL"/>
        </a:p>
      </dgm:t>
    </dgm:pt>
    <dgm:pt modelId="{5E747D5A-2F1D-4A03-99AF-026E3708AD5B}" type="sibTrans" cxnId="{5A0C35AB-34E4-435C-BD0B-0495F281B7A5}">
      <dgm:prSet/>
      <dgm:spPr/>
      <dgm:t>
        <a:bodyPr/>
        <a:lstStyle/>
        <a:p>
          <a:endParaRPr lang="es-CL"/>
        </a:p>
      </dgm:t>
    </dgm:pt>
    <dgm:pt modelId="{8E48FFF6-99BF-436B-BB3F-2C6B9E3A3348}">
      <dgm:prSet custT="1"/>
      <dgm:spPr/>
      <dgm:t>
        <a:bodyPr/>
        <a:lstStyle/>
        <a:p>
          <a:r>
            <a:rPr lang="es-CL" sz="1600" b="0" dirty="0"/>
            <a:t>Por tanto , aun cuando la edad  no mostró tener una relación,  una forma de intentar reducir el número de morosos, se podría centrar las campañas hacia un segmento de población que se encuentre en un rango de edades más productivas, entre 22 y 40 años </a:t>
          </a:r>
          <a:endParaRPr lang="es-CL" sz="1600" dirty="0"/>
        </a:p>
      </dgm:t>
    </dgm:pt>
    <dgm:pt modelId="{B8F750E5-F76B-4592-A085-953AFA03CAE8}" type="parTrans" cxnId="{BD58F7CD-AD05-4672-B932-C1F4C45C0C75}">
      <dgm:prSet/>
      <dgm:spPr/>
      <dgm:t>
        <a:bodyPr/>
        <a:lstStyle/>
        <a:p>
          <a:endParaRPr lang="es-CL"/>
        </a:p>
      </dgm:t>
    </dgm:pt>
    <dgm:pt modelId="{2BB424F2-6BFA-4295-BC23-9FDEAAF6B0A0}" type="sibTrans" cxnId="{BD58F7CD-AD05-4672-B932-C1F4C45C0C75}">
      <dgm:prSet/>
      <dgm:spPr/>
      <dgm:t>
        <a:bodyPr/>
        <a:lstStyle/>
        <a:p>
          <a:endParaRPr lang="es-CL"/>
        </a:p>
      </dgm:t>
    </dgm:pt>
    <dgm:pt modelId="{E5170261-9BB5-42F6-B092-C44AA092B5B1}" type="pres">
      <dgm:prSet presAssocID="{BB7CA25C-10E6-4259-901C-D7FAAB896547}" presName="Name0" presStyleCnt="0">
        <dgm:presLayoutVars>
          <dgm:chPref val="3"/>
          <dgm:dir/>
          <dgm:animLvl val="lvl"/>
          <dgm:resizeHandles/>
        </dgm:presLayoutVars>
      </dgm:prSet>
      <dgm:spPr/>
    </dgm:pt>
    <dgm:pt modelId="{081B3DAA-304D-4389-92FC-F110C9C4AB56}" type="pres">
      <dgm:prSet presAssocID="{6B761542-7969-4E76-8B38-AEECA4CF5F3B}" presName="horFlow" presStyleCnt="0"/>
      <dgm:spPr/>
    </dgm:pt>
    <dgm:pt modelId="{CBADE053-2736-4201-8CC5-D7CD3212112D}" type="pres">
      <dgm:prSet presAssocID="{6B761542-7969-4E76-8B38-AEECA4CF5F3B}" presName="bigChev" presStyleLbl="node1" presStyleIdx="0" presStyleCnt="3" custScaleX="235673" custScaleY="117620" custLinFactNeighborX="-1274" custLinFactNeighborY="-4756"/>
      <dgm:spPr/>
    </dgm:pt>
    <dgm:pt modelId="{2711423B-5CBE-45C9-A5D1-562323695C09}" type="pres">
      <dgm:prSet presAssocID="{6B761542-7969-4E76-8B38-AEECA4CF5F3B}" presName="vSp" presStyleCnt="0"/>
      <dgm:spPr/>
    </dgm:pt>
    <dgm:pt modelId="{94AAEA58-3D18-4992-B98A-E00A23B36327}" type="pres">
      <dgm:prSet presAssocID="{8E48FFF6-99BF-436B-BB3F-2C6B9E3A3348}" presName="horFlow" presStyleCnt="0"/>
      <dgm:spPr/>
    </dgm:pt>
    <dgm:pt modelId="{0BA0DC92-F47B-4252-9384-5779E5316BF3}" type="pres">
      <dgm:prSet presAssocID="{8E48FFF6-99BF-436B-BB3F-2C6B9E3A3348}" presName="bigChev" presStyleLbl="node1" presStyleIdx="1" presStyleCnt="3" custScaleX="235591"/>
      <dgm:spPr/>
    </dgm:pt>
    <dgm:pt modelId="{2CCAAADB-F86D-47CE-95D4-79051ABBD084}" type="pres">
      <dgm:prSet presAssocID="{8E48FFF6-99BF-436B-BB3F-2C6B9E3A3348}" presName="vSp" presStyleCnt="0"/>
      <dgm:spPr/>
    </dgm:pt>
    <dgm:pt modelId="{CEEB2F6D-0665-413A-B017-479EA561D180}" type="pres">
      <dgm:prSet presAssocID="{0BE97EE3-322E-4019-A0E7-58E40A0A4976}" presName="horFlow" presStyleCnt="0"/>
      <dgm:spPr/>
    </dgm:pt>
    <dgm:pt modelId="{3C8A3FD8-2A03-450E-A37C-7DAAD0AF8FAE}" type="pres">
      <dgm:prSet presAssocID="{0BE97EE3-322E-4019-A0E7-58E40A0A4976}" presName="bigChev" presStyleLbl="node1" presStyleIdx="2" presStyleCnt="3" custScaleX="235673"/>
      <dgm:spPr/>
    </dgm:pt>
  </dgm:ptLst>
  <dgm:cxnLst>
    <dgm:cxn modelId="{4DD5EA26-06FD-4649-ADE9-7D8EDEE43DB2}" type="presOf" srcId="{BB7CA25C-10E6-4259-901C-D7FAAB896547}" destId="{E5170261-9BB5-42F6-B092-C44AA092B5B1}" srcOrd="0" destOrd="0" presId="urn:microsoft.com/office/officeart/2005/8/layout/lProcess3"/>
    <dgm:cxn modelId="{9C52ADA5-6020-47C7-B244-C26ADB114270}" type="presOf" srcId="{8E48FFF6-99BF-436B-BB3F-2C6B9E3A3348}" destId="{0BA0DC92-F47B-4252-9384-5779E5316BF3}" srcOrd="0" destOrd="0" presId="urn:microsoft.com/office/officeart/2005/8/layout/lProcess3"/>
    <dgm:cxn modelId="{5A0C35AB-34E4-435C-BD0B-0495F281B7A5}" srcId="{BB7CA25C-10E6-4259-901C-D7FAAB896547}" destId="{0BE97EE3-322E-4019-A0E7-58E40A0A4976}" srcOrd="2" destOrd="0" parTransId="{605AE39F-CD7A-4821-95FE-02CCC05D6D21}" sibTransId="{5E747D5A-2F1D-4A03-99AF-026E3708AD5B}"/>
    <dgm:cxn modelId="{71184CB3-E77B-4F6C-8D42-D22BD1C46470}" srcId="{BB7CA25C-10E6-4259-901C-D7FAAB896547}" destId="{6B761542-7969-4E76-8B38-AEECA4CF5F3B}" srcOrd="0" destOrd="0" parTransId="{C6124CAE-A309-446C-91DB-A60F3CD56CFE}" sibTransId="{B4967E86-7C07-4CEA-82CD-08C1E734FF9D}"/>
    <dgm:cxn modelId="{BD58F7CD-AD05-4672-B932-C1F4C45C0C75}" srcId="{BB7CA25C-10E6-4259-901C-D7FAAB896547}" destId="{8E48FFF6-99BF-436B-BB3F-2C6B9E3A3348}" srcOrd="1" destOrd="0" parTransId="{B8F750E5-F76B-4592-A085-953AFA03CAE8}" sibTransId="{2BB424F2-6BFA-4295-BC23-9FDEAAF6B0A0}"/>
    <dgm:cxn modelId="{4C0014DF-9D1A-4FBE-BC57-65F64DDB01A6}" type="presOf" srcId="{6B761542-7969-4E76-8B38-AEECA4CF5F3B}" destId="{CBADE053-2736-4201-8CC5-D7CD3212112D}" srcOrd="0" destOrd="0" presId="urn:microsoft.com/office/officeart/2005/8/layout/lProcess3"/>
    <dgm:cxn modelId="{729FE6F2-FA0A-4575-8385-BADFD8C31983}" type="presOf" srcId="{0BE97EE3-322E-4019-A0E7-58E40A0A4976}" destId="{3C8A3FD8-2A03-450E-A37C-7DAAD0AF8FAE}" srcOrd="0" destOrd="0" presId="urn:microsoft.com/office/officeart/2005/8/layout/lProcess3"/>
    <dgm:cxn modelId="{85448CD6-3399-4C0F-910A-A16E05B43CDB}" type="presParOf" srcId="{E5170261-9BB5-42F6-B092-C44AA092B5B1}" destId="{081B3DAA-304D-4389-92FC-F110C9C4AB56}" srcOrd="0" destOrd="0" presId="urn:microsoft.com/office/officeart/2005/8/layout/lProcess3"/>
    <dgm:cxn modelId="{57777ECB-F8CA-405C-B7F3-C2189B9BEA50}" type="presParOf" srcId="{081B3DAA-304D-4389-92FC-F110C9C4AB56}" destId="{CBADE053-2736-4201-8CC5-D7CD3212112D}" srcOrd="0" destOrd="0" presId="urn:microsoft.com/office/officeart/2005/8/layout/lProcess3"/>
    <dgm:cxn modelId="{4588A69E-5C34-4C2F-BD7A-F2CAD1BA507F}" type="presParOf" srcId="{E5170261-9BB5-42F6-B092-C44AA092B5B1}" destId="{2711423B-5CBE-45C9-A5D1-562323695C09}" srcOrd="1" destOrd="0" presId="urn:microsoft.com/office/officeart/2005/8/layout/lProcess3"/>
    <dgm:cxn modelId="{A242B8AE-1D80-4F0B-A881-206732B27207}" type="presParOf" srcId="{E5170261-9BB5-42F6-B092-C44AA092B5B1}" destId="{94AAEA58-3D18-4992-B98A-E00A23B36327}" srcOrd="2" destOrd="0" presId="urn:microsoft.com/office/officeart/2005/8/layout/lProcess3"/>
    <dgm:cxn modelId="{99ECE8B4-21FD-4F48-B238-3D08A54EAE58}" type="presParOf" srcId="{94AAEA58-3D18-4992-B98A-E00A23B36327}" destId="{0BA0DC92-F47B-4252-9384-5779E5316BF3}" srcOrd="0" destOrd="0" presId="urn:microsoft.com/office/officeart/2005/8/layout/lProcess3"/>
    <dgm:cxn modelId="{915F7599-8280-413D-873E-261BE0669DA7}" type="presParOf" srcId="{E5170261-9BB5-42F6-B092-C44AA092B5B1}" destId="{2CCAAADB-F86D-47CE-95D4-79051ABBD084}" srcOrd="3" destOrd="0" presId="urn:microsoft.com/office/officeart/2005/8/layout/lProcess3"/>
    <dgm:cxn modelId="{42E00D04-1285-41D7-AA42-B90DC4E7262C}" type="presParOf" srcId="{E5170261-9BB5-42F6-B092-C44AA092B5B1}" destId="{CEEB2F6D-0665-413A-B017-479EA561D180}" srcOrd="4" destOrd="0" presId="urn:microsoft.com/office/officeart/2005/8/layout/lProcess3"/>
    <dgm:cxn modelId="{B8A7F554-E95A-4407-9122-81232AEF24C8}" type="presParOf" srcId="{CEEB2F6D-0665-413A-B017-479EA561D180}" destId="{3C8A3FD8-2A03-450E-A37C-7DAAD0AF8FAE}" srcOrd="0"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67E591C-E304-485F-9A1E-BBA6936EF9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L"/>
        </a:p>
      </dgm:t>
    </dgm:pt>
    <dgm:pt modelId="{254FFFBD-4915-456A-9DAD-F6C029CA7B67}">
      <dgm:prSet custT="1"/>
      <dgm:spPr/>
      <dgm:t>
        <a:bodyPr/>
        <a:lstStyle/>
        <a:p>
          <a:r>
            <a:rPr lang="es-MX" sz="1400" dirty="0"/>
            <a:t>Importante ingeniería de datos se ha</a:t>
          </a:r>
          <a:r>
            <a:rPr lang="es-CL" sz="1400" dirty="0"/>
            <a:t> realizados sobre el conjunto de datos  para prepararlo antes de aplicar los algoritmos de ML:</a:t>
          </a:r>
        </a:p>
      </dgm:t>
    </dgm:pt>
    <dgm:pt modelId="{474492F5-A7F6-4B87-BAD6-C723975C5258}" type="parTrans" cxnId="{3389D3D3-9158-45F0-8D4C-5F3C32B345CD}">
      <dgm:prSet/>
      <dgm:spPr/>
      <dgm:t>
        <a:bodyPr/>
        <a:lstStyle/>
        <a:p>
          <a:endParaRPr lang="es-CL"/>
        </a:p>
      </dgm:t>
    </dgm:pt>
    <dgm:pt modelId="{5B4FA743-D940-41AF-9E6C-8F9508E090C5}" type="sibTrans" cxnId="{3389D3D3-9158-45F0-8D4C-5F3C32B345CD}">
      <dgm:prSet/>
      <dgm:spPr/>
      <dgm:t>
        <a:bodyPr/>
        <a:lstStyle/>
        <a:p>
          <a:endParaRPr lang="es-CL"/>
        </a:p>
      </dgm:t>
    </dgm:pt>
    <dgm:pt modelId="{39187ED7-6BEF-4BF8-B16A-6CBF180EB608}" type="pres">
      <dgm:prSet presAssocID="{167E591C-E304-485F-9A1E-BBA6936EF9AD}" presName="Name0" presStyleCnt="0">
        <dgm:presLayoutVars>
          <dgm:dir/>
          <dgm:animLvl val="lvl"/>
          <dgm:resizeHandles val="exact"/>
        </dgm:presLayoutVars>
      </dgm:prSet>
      <dgm:spPr/>
    </dgm:pt>
    <dgm:pt modelId="{0B3ECAC3-16A3-409B-BC7E-092094B21C59}" type="pres">
      <dgm:prSet presAssocID="{254FFFBD-4915-456A-9DAD-F6C029CA7B67}" presName="linNode" presStyleCnt="0"/>
      <dgm:spPr/>
    </dgm:pt>
    <dgm:pt modelId="{22FEB6B6-69B4-434B-A5B2-3B22B9072993}" type="pres">
      <dgm:prSet presAssocID="{254FFFBD-4915-456A-9DAD-F6C029CA7B67}" presName="parentText" presStyleLbl="node1" presStyleIdx="0" presStyleCnt="1" custScaleX="278049" custScaleY="100098" custLinFactNeighborY="1359">
        <dgm:presLayoutVars>
          <dgm:chMax val="1"/>
          <dgm:bulletEnabled val="1"/>
        </dgm:presLayoutVars>
      </dgm:prSet>
      <dgm:spPr/>
    </dgm:pt>
  </dgm:ptLst>
  <dgm:cxnLst>
    <dgm:cxn modelId="{5FAF8426-99DD-4E6B-9B11-45862CCF6E3E}" type="presOf" srcId="{167E591C-E304-485F-9A1E-BBA6936EF9AD}" destId="{39187ED7-6BEF-4BF8-B16A-6CBF180EB608}" srcOrd="0" destOrd="0" presId="urn:microsoft.com/office/officeart/2005/8/layout/vList5"/>
    <dgm:cxn modelId="{3389D3D3-9158-45F0-8D4C-5F3C32B345CD}" srcId="{167E591C-E304-485F-9A1E-BBA6936EF9AD}" destId="{254FFFBD-4915-456A-9DAD-F6C029CA7B67}" srcOrd="0" destOrd="0" parTransId="{474492F5-A7F6-4B87-BAD6-C723975C5258}" sibTransId="{5B4FA743-D940-41AF-9E6C-8F9508E090C5}"/>
    <dgm:cxn modelId="{1B0F6FF3-E9A3-4DF3-B50B-0B6BDBD85607}" type="presOf" srcId="{254FFFBD-4915-456A-9DAD-F6C029CA7B67}" destId="{22FEB6B6-69B4-434B-A5B2-3B22B9072993}" srcOrd="0" destOrd="0" presId="urn:microsoft.com/office/officeart/2005/8/layout/vList5"/>
    <dgm:cxn modelId="{B17EAFC4-863F-4C1D-849E-51C3470CA778}" type="presParOf" srcId="{39187ED7-6BEF-4BF8-B16A-6CBF180EB608}" destId="{0B3ECAC3-16A3-409B-BC7E-092094B21C59}" srcOrd="0" destOrd="0" presId="urn:microsoft.com/office/officeart/2005/8/layout/vList5"/>
    <dgm:cxn modelId="{FEA195F7-356A-4FB5-8694-832E5842410E}" type="presParOf" srcId="{0B3ECAC3-16A3-409B-BC7E-092094B21C59}" destId="{22FEB6B6-69B4-434B-A5B2-3B22B9072993}"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67E591C-E304-485F-9A1E-BBA6936EF9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CL"/>
        </a:p>
      </dgm:t>
    </dgm:pt>
    <dgm:pt modelId="{254FFFBD-4915-456A-9DAD-F6C029CA7B67}">
      <dgm:prSet custT="1"/>
      <dgm:spPr/>
      <dgm:t>
        <a:bodyPr/>
        <a:lstStyle/>
        <a:p>
          <a:r>
            <a:rPr lang="es-CL" sz="1400" dirty="0"/>
            <a:t>Eliminación de duplicados</a:t>
          </a:r>
        </a:p>
      </dgm:t>
    </dgm:pt>
    <dgm:pt modelId="{474492F5-A7F6-4B87-BAD6-C723975C5258}" type="parTrans" cxnId="{3389D3D3-9158-45F0-8D4C-5F3C32B345CD}">
      <dgm:prSet/>
      <dgm:spPr/>
      <dgm:t>
        <a:bodyPr/>
        <a:lstStyle/>
        <a:p>
          <a:endParaRPr lang="es-CL"/>
        </a:p>
      </dgm:t>
    </dgm:pt>
    <dgm:pt modelId="{5B4FA743-D940-41AF-9E6C-8F9508E090C5}" type="sibTrans" cxnId="{3389D3D3-9158-45F0-8D4C-5F3C32B345CD}">
      <dgm:prSet/>
      <dgm:spPr/>
      <dgm:t>
        <a:bodyPr/>
        <a:lstStyle/>
        <a:p>
          <a:endParaRPr lang="es-CL"/>
        </a:p>
      </dgm:t>
    </dgm:pt>
    <dgm:pt modelId="{39187ED7-6BEF-4BF8-B16A-6CBF180EB608}" type="pres">
      <dgm:prSet presAssocID="{167E591C-E304-485F-9A1E-BBA6936EF9AD}" presName="Name0" presStyleCnt="0">
        <dgm:presLayoutVars>
          <dgm:dir/>
          <dgm:animLvl val="lvl"/>
          <dgm:resizeHandles val="exact"/>
        </dgm:presLayoutVars>
      </dgm:prSet>
      <dgm:spPr/>
    </dgm:pt>
    <dgm:pt modelId="{0B3ECAC3-16A3-409B-BC7E-092094B21C59}" type="pres">
      <dgm:prSet presAssocID="{254FFFBD-4915-456A-9DAD-F6C029CA7B67}" presName="linNode" presStyleCnt="0"/>
      <dgm:spPr/>
    </dgm:pt>
    <dgm:pt modelId="{22FEB6B6-69B4-434B-A5B2-3B22B9072993}" type="pres">
      <dgm:prSet presAssocID="{254FFFBD-4915-456A-9DAD-F6C029CA7B67}" presName="parentText" presStyleLbl="node1" presStyleIdx="0" presStyleCnt="1" custScaleX="278049" custScaleY="52845" custLinFactNeighborY="-25570">
        <dgm:presLayoutVars>
          <dgm:chMax val="1"/>
          <dgm:bulletEnabled val="1"/>
        </dgm:presLayoutVars>
      </dgm:prSet>
      <dgm:spPr/>
    </dgm:pt>
  </dgm:ptLst>
  <dgm:cxnLst>
    <dgm:cxn modelId="{5FAF8426-99DD-4E6B-9B11-45862CCF6E3E}" type="presOf" srcId="{167E591C-E304-485F-9A1E-BBA6936EF9AD}" destId="{39187ED7-6BEF-4BF8-B16A-6CBF180EB608}" srcOrd="0" destOrd="0" presId="urn:microsoft.com/office/officeart/2005/8/layout/vList5"/>
    <dgm:cxn modelId="{3389D3D3-9158-45F0-8D4C-5F3C32B345CD}" srcId="{167E591C-E304-485F-9A1E-BBA6936EF9AD}" destId="{254FFFBD-4915-456A-9DAD-F6C029CA7B67}" srcOrd="0" destOrd="0" parTransId="{474492F5-A7F6-4B87-BAD6-C723975C5258}" sibTransId="{5B4FA743-D940-41AF-9E6C-8F9508E090C5}"/>
    <dgm:cxn modelId="{1B0F6FF3-E9A3-4DF3-B50B-0B6BDBD85607}" type="presOf" srcId="{254FFFBD-4915-456A-9DAD-F6C029CA7B67}" destId="{22FEB6B6-69B4-434B-A5B2-3B22B9072993}" srcOrd="0" destOrd="0" presId="urn:microsoft.com/office/officeart/2005/8/layout/vList5"/>
    <dgm:cxn modelId="{B17EAFC4-863F-4C1D-849E-51C3470CA778}" type="presParOf" srcId="{39187ED7-6BEF-4BF8-B16A-6CBF180EB608}" destId="{0B3ECAC3-16A3-409B-BC7E-092094B21C59}" srcOrd="0" destOrd="0" presId="urn:microsoft.com/office/officeart/2005/8/layout/vList5"/>
    <dgm:cxn modelId="{FEA195F7-356A-4FB5-8694-832E5842410E}" type="presParOf" srcId="{0B3ECAC3-16A3-409B-BC7E-092094B21C59}" destId="{22FEB6B6-69B4-434B-A5B2-3B22B9072993}" srcOrd="0"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B7CA25C-10E6-4259-901C-D7FAAB89654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L"/>
        </a:p>
      </dgm:t>
    </dgm:pt>
    <dgm:pt modelId="{6B761542-7969-4E76-8B38-AEECA4CF5F3B}">
      <dgm:prSet custT="1"/>
      <dgm:spPr/>
      <dgm:t>
        <a:bodyPr/>
        <a:lstStyle/>
        <a:p>
          <a:r>
            <a:rPr lang="es-CL" sz="1400" dirty="0"/>
            <a:t>Se realizaron entrenamiento en Machine </a:t>
          </a:r>
          <a:r>
            <a:rPr lang="es-CL" sz="1400" dirty="0" err="1"/>
            <a:t>Learning</a:t>
          </a:r>
          <a:r>
            <a:rPr lang="es-CL" sz="1400" dirty="0"/>
            <a:t> ML para modelos utilizando 3 algoritmos de ML: </a:t>
          </a:r>
          <a:r>
            <a:rPr lang="es-CL" sz="1400" dirty="0" err="1"/>
            <a:t>Logistic</a:t>
          </a:r>
          <a:r>
            <a:rPr lang="es-CL" sz="1400" dirty="0"/>
            <a:t> </a:t>
          </a:r>
          <a:r>
            <a:rPr lang="es-CL" sz="1400" dirty="0" err="1"/>
            <a:t>Regression</a:t>
          </a:r>
          <a:r>
            <a:rPr lang="es-CL" sz="1400" dirty="0"/>
            <a:t>, KNN, </a:t>
          </a:r>
          <a:r>
            <a:rPr lang="es-CL" sz="1400" dirty="0" err="1"/>
            <a:t>Random</a:t>
          </a:r>
          <a:r>
            <a:rPr lang="es-CL" sz="1400" dirty="0"/>
            <a:t> Forest </a:t>
          </a:r>
          <a:r>
            <a:rPr lang="es-CL" sz="1400" dirty="0" err="1"/>
            <a:t>Classifier</a:t>
          </a:r>
          <a:r>
            <a:rPr lang="es-CL" sz="1400" dirty="0"/>
            <a:t>, para encontrar el modelo que mejor se ajuste a las necesidades, en este caso detectar los clientes que no cumplirán con sus compromisos de pago de tarjeta(Morosos) </a:t>
          </a:r>
        </a:p>
      </dgm:t>
    </dgm:pt>
    <dgm:pt modelId="{C6124CAE-A309-446C-91DB-A60F3CD56CFE}" type="parTrans" cxnId="{71184CB3-E77B-4F6C-8D42-D22BD1C46470}">
      <dgm:prSet/>
      <dgm:spPr/>
      <dgm:t>
        <a:bodyPr/>
        <a:lstStyle/>
        <a:p>
          <a:endParaRPr lang="es-CL"/>
        </a:p>
      </dgm:t>
    </dgm:pt>
    <dgm:pt modelId="{B4967E86-7C07-4CEA-82CD-08C1E734FF9D}" type="sibTrans" cxnId="{71184CB3-E77B-4F6C-8D42-D22BD1C46470}">
      <dgm:prSet/>
      <dgm:spPr/>
      <dgm:t>
        <a:bodyPr/>
        <a:lstStyle/>
        <a:p>
          <a:endParaRPr lang="es-CL"/>
        </a:p>
      </dgm:t>
    </dgm:pt>
    <dgm:pt modelId="{0BE97EE3-322E-4019-A0E7-58E40A0A4976}">
      <dgm:prSet custT="1"/>
      <dgm:spPr/>
      <dgm:t>
        <a:bodyPr/>
        <a:lstStyle/>
        <a:p>
          <a:r>
            <a:rPr lang="es-CL" sz="1600" b="0" dirty="0"/>
            <a:t>Se trabajó con el algoritmo de </a:t>
          </a:r>
          <a:r>
            <a:rPr lang="es-CL" sz="1600" b="0" dirty="0" err="1"/>
            <a:t>RandomizedSearchCV</a:t>
          </a:r>
          <a:r>
            <a:rPr lang="es-CL" sz="1600" b="0" dirty="0"/>
            <a:t> para realizar el </a:t>
          </a:r>
          <a:r>
            <a:rPr lang="es-CL" sz="1600" b="0" dirty="0" err="1"/>
            <a:t>Tunning</a:t>
          </a:r>
          <a:r>
            <a:rPr lang="es-CL" sz="1600" b="0" dirty="0"/>
            <a:t> de </a:t>
          </a:r>
          <a:r>
            <a:rPr lang="es-CL" sz="1600" b="0" dirty="0" err="1"/>
            <a:t>hyper</a:t>
          </a:r>
          <a:r>
            <a:rPr lang="es-CL" sz="1600" b="0" dirty="0"/>
            <a:t> parámetros, y los mejores resultados para entrenamiento y predicciones en modelos se obtuvieron con el algoritmo  ML </a:t>
          </a:r>
          <a:r>
            <a:rPr lang="es-CL" sz="1600" b="0" dirty="0" err="1"/>
            <a:t>Logistic</a:t>
          </a:r>
          <a:r>
            <a:rPr lang="es-CL" sz="1600" b="0" dirty="0"/>
            <a:t> </a:t>
          </a:r>
          <a:r>
            <a:rPr lang="es-CL" sz="1600" b="0" dirty="0" err="1"/>
            <a:t>Regression</a:t>
          </a:r>
          <a:r>
            <a:rPr lang="es-CL" sz="1600" b="0" dirty="0"/>
            <a:t> </a:t>
          </a:r>
        </a:p>
      </dgm:t>
    </dgm:pt>
    <dgm:pt modelId="{605AE39F-CD7A-4821-95FE-02CCC05D6D21}" type="parTrans" cxnId="{5A0C35AB-34E4-435C-BD0B-0495F281B7A5}">
      <dgm:prSet/>
      <dgm:spPr/>
      <dgm:t>
        <a:bodyPr/>
        <a:lstStyle/>
        <a:p>
          <a:endParaRPr lang="es-CL"/>
        </a:p>
      </dgm:t>
    </dgm:pt>
    <dgm:pt modelId="{5E747D5A-2F1D-4A03-99AF-026E3708AD5B}" type="sibTrans" cxnId="{5A0C35AB-34E4-435C-BD0B-0495F281B7A5}">
      <dgm:prSet/>
      <dgm:spPr/>
      <dgm:t>
        <a:bodyPr/>
        <a:lstStyle/>
        <a:p>
          <a:endParaRPr lang="es-CL"/>
        </a:p>
      </dgm:t>
    </dgm:pt>
    <dgm:pt modelId="{8E48FFF6-99BF-436B-BB3F-2C6B9E3A3348}">
      <dgm:prSet custT="1"/>
      <dgm:spPr/>
      <dgm:t>
        <a:bodyPr/>
        <a:lstStyle/>
        <a:p>
          <a:r>
            <a:rPr lang="es-CL" sz="1600" dirty="0"/>
            <a:t>Para realizar un buen entrenamiento lo menos sesgado posible y evitando caer en el </a:t>
          </a:r>
          <a:r>
            <a:rPr lang="es-CL" sz="1600" dirty="0" err="1"/>
            <a:t>Overfitting</a:t>
          </a:r>
          <a:r>
            <a:rPr lang="es-CL" sz="1600" dirty="0"/>
            <a:t>, se utilizó Cross-</a:t>
          </a:r>
          <a:r>
            <a:rPr lang="es-CL" sz="1600" dirty="0" err="1"/>
            <a:t>Validator</a:t>
          </a:r>
          <a:r>
            <a:rPr lang="es-CL" sz="1600" dirty="0"/>
            <a:t> tanto para el entrenamiento y validación de modelos</a:t>
          </a:r>
        </a:p>
      </dgm:t>
    </dgm:pt>
    <dgm:pt modelId="{B8F750E5-F76B-4592-A085-953AFA03CAE8}" type="parTrans" cxnId="{BD58F7CD-AD05-4672-B932-C1F4C45C0C75}">
      <dgm:prSet/>
      <dgm:spPr/>
      <dgm:t>
        <a:bodyPr/>
        <a:lstStyle/>
        <a:p>
          <a:endParaRPr lang="es-CL"/>
        </a:p>
      </dgm:t>
    </dgm:pt>
    <dgm:pt modelId="{2BB424F2-6BFA-4295-BC23-9FDEAAF6B0A0}" type="sibTrans" cxnId="{BD58F7CD-AD05-4672-B932-C1F4C45C0C75}">
      <dgm:prSet/>
      <dgm:spPr/>
      <dgm:t>
        <a:bodyPr/>
        <a:lstStyle/>
        <a:p>
          <a:endParaRPr lang="es-CL"/>
        </a:p>
      </dgm:t>
    </dgm:pt>
    <dgm:pt modelId="{A3F32A7F-DD69-405A-9CA9-F92B76814A1B}">
      <dgm:prSet custT="1"/>
      <dgm:spPr/>
      <dgm:t>
        <a:bodyPr/>
        <a:lstStyle/>
        <a:p>
          <a:r>
            <a:rPr lang="es-CL" sz="1600" b="0" dirty="0"/>
            <a:t>De las métricas utilizadas la Precisión es la que más se ajusta a esta aplicación, se trata de encontrar la mayor cantidad de aciertos posibles (Morosos), o verdaderos positivos(73%)</a:t>
          </a:r>
        </a:p>
      </dgm:t>
    </dgm:pt>
    <dgm:pt modelId="{CE382CC5-3979-4FBD-8C0C-2B3632484729}" type="parTrans" cxnId="{1925735D-5298-4C04-956A-3BA4BC1F4594}">
      <dgm:prSet/>
      <dgm:spPr/>
      <dgm:t>
        <a:bodyPr/>
        <a:lstStyle/>
        <a:p>
          <a:endParaRPr lang="es-ES"/>
        </a:p>
      </dgm:t>
    </dgm:pt>
    <dgm:pt modelId="{8B61F6CD-0227-48D5-B64B-18388032C2A9}" type="sibTrans" cxnId="{1925735D-5298-4C04-956A-3BA4BC1F4594}">
      <dgm:prSet/>
      <dgm:spPr/>
      <dgm:t>
        <a:bodyPr/>
        <a:lstStyle/>
        <a:p>
          <a:endParaRPr lang="es-ES"/>
        </a:p>
      </dgm:t>
    </dgm:pt>
    <dgm:pt modelId="{E5170261-9BB5-42F6-B092-C44AA092B5B1}" type="pres">
      <dgm:prSet presAssocID="{BB7CA25C-10E6-4259-901C-D7FAAB896547}" presName="Name0" presStyleCnt="0">
        <dgm:presLayoutVars>
          <dgm:chPref val="3"/>
          <dgm:dir/>
          <dgm:animLvl val="lvl"/>
          <dgm:resizeHandles/>
        </dgm:presLayoutVars>
      </dgm:prSet>
      <dgm:spPr/>
    </dgm:pt>
    <dgm:pt modelId="{081B3DAA-304D-4389-92FC-F110C9C4AB56}" type="pres">
      <dgm:prSet presAssocID="{6B761542-7969-4E76-8B38-AEECA4CF5F3B}" presName="horFlow" presStyleCnt="0"/>
      <dgm:spPr/>
    </dgm:pt>
    <dgm:pt modelId="{CBADE053-2736-4201-8CC5-D7CD3212112D}" type="pres">
      <dgm:prSet presAssocID="{6B761542-7969-4E76-8B38-AEECA4CF5F3B}" presName="bigChev" presStyleLbl="node1" presStyleIdx="0" presStyleCnt="4" custScaleX="480700" custScaleY="205239" custLinFactNeighborX="-4254" custLinFactNeighborY="-4598"/>
      <dgm:spPr/>
    </dgm:pt>
    <dgm:pt modelId="{2711423B-5CBE-45C9-A5D1-562323695C09}" type="pres">
      <dgm:prSet presAssocID="{6B761542-7969-4E76-8B38-AEECA4CF5F3B}" presName="vSp" presStyleCnt="0"/>
      <dgm:spPr/>
    </dgm:pt>
    <dgm:pt modelId="{94AAEA58-3D18-4992-B98A-E00A23B36327}" type="pres">
      <dgm:prSet presAssocID="{8E48FFF6-99BF-436B-BB3F-2C6B9E3A3348}" presName="horFlow" presStyleCnt="0"/>
      <dgm:spPr/>
    </dgm:pt>
    <dgm:pt modelId="{0BA0DC92-F47B-4252-9384-5779E5316BF3}" type="pres">
      <dgm:prSet presAssocID="{8E48FFF6-99BF-436B-BB3F-2C6B9E3A3348}" presName="bigChev" presStyleLbl="node1" presStyleIdx="1" presStyleCnt="4" custScaleX="480751" custScaleY="134256" custLinFactNeighborX="-2367" custLinFactNeighborY="-793"/>
      <dgm:spPr/>
    </dgm:pt>
    <dgm:pt modelId="{2CCAAADB-F86D-47CE-95D4-79051ABBD084}" type="pres">
      <dgm:prSet presAssocID="{8E48FFF6-99BF-436B-BB3F-2C6B9E3A3348}" presName="vSp" presStyleCnt="0"/>
      <dgm:spPr/>
    </dgm:pt>
    <dgm:pt modelId="{CEEB2F6D-0665-413A-B017-479EA561D180}" type="pres">
      <dgm:prSet presAssocID="{0BE97EE3-322E-4019-A0E7-58E40A0A4976}" presName="horFlow" presStyleCnt="0"/>
      <dgm:spPr/>
    </dgm:pt>
    <dgm:pt modelId="{3C8A3FD8-2A03-450E-A37C-7DAAD0AF8FAE}" type="pres">
      <dgm:prSet presAssocID="{0BE97EE3-322E-4019-A0E7-58E40A0A4976}" presName="bigChev" presStyleLbl="node1" presStyleIdx="2" presStyleCnt="4" custScaleX="480751" custScaleY="169146" custLinFactNeighborX="2130" custLinFactNeighborY="-154"/>
      <dgm:spPr/>
    </dgm:pt>
    <dgm:pt modelId="{CB7270B1-7B19-42B7-9E63-272D405FCA2C}" type="pres">
      <dgm:prSet presAssocID="{0BE97EE3-322E-4019-A0E7-58E40A0A4976}" presName="vSp" presStyleCnt="0"/>
      <dgm:spPr/>
    </dgm:pt>
    <dgm:pt modelId="{0ECF8144-A540-4359-88CB-1CC62C1A2FFF}" type="pres">
      <dgm:prSet presAssocID="{A3F32A7F-DD69-405A-9CA9-F92B76814A1B}" presName="horFlow" presStyleCnt="0"/>
      <dgm:spPr/>
    </dgm:pt>
    <dgm:pt modelId="{3C41DA93-3312-4658-8573-7253BFA3C9D6}" type="pres">
      <dgm:prSet presAssocID="{A3F32A7F-DD69-405A-9CA9-F92B76814A1B}" presName="bigChev" presStyleLbl="node1" presStyleIdx="3" presStyleCnt="4" custScaleX="480751" custScaleY="179563" custLinFactY="14869" custLinFactNeighborX="-158" custLinFactNeighborY="100000"/>
      <dgm:spPr/>
    </dgm:pt>
  </dgm:ptLst>
  <dgm:cxnLst>
    <dgm:cxn modelId="{7D7B760D-8DF9-4164-8E72-4629B7EDF366}" type="presOf" srcId="{A3F32A7F-DD69-405A-9CA9-F92B76814A1B}" destId="{3C41DA93-3312-4658-8573-7253BFA3C9D6}" srcOrd="0" destOrd="0" presId="urn:microsoft.com/office/officeart/2005/8/layout/lProcess3"/>
    <dgm:cxn modelId="{4DD5EA26-06FD-4649-ADE9-7D8EDEE43DB2}" type="presOf" srcId="{BB7CA25C-10E6-4259-901C-D7FAAB896547}" destId="{E5170261-9BB5-42F6-B092-C44AA092B5B1}" srcOrd="0" destOrd="0" presId="urn:microsoft.com/office/officeart/2005/8/layout/lProcess3"/>
    <dgm:cxn modelId="{1925735D-5298-4C04-956A-3BA4BC1F4594}" srcId="{BB7CA25C-10E6-4259-901C-D7FAAB896547}" destId="{A3F32A7F-DD69-405A-9CA9-F92B76814A1B}" srcOrd="3" destOrd="0" parTransId="{CE382CC5-3979-4FBD-8C0C-2B3632484729}" sibTransId="{8B61F6CD-0227-48D5-B64B-18388032C2A9}"/>
    <dgm:cxn modelId="{9C52ADA5-6020-47C7-B244-C26ADB114270}" type="presOf" srcId="{8E48FFF6-99BF-436B-BB3F-2C6B9E3A3348}" destId="{0BA0DC92-F47B-4252-9384-5779E5316BF3}" srcOrd="0" destOrd="0" presId="urn:microsoft.com/office/officeart/2005/8/layout/lProcess3"/>
    <dgm:cxn modelId="{5A0C35AB-34E4-435C-BD0B-0495F281B7A5}" srcId="{BB7CA25C-10E6-4259-901C-D7FAAB896547}" destId="{0BE97EE3-322E-4019-A0E7-58E40A0A4976}" srcOrd="2" destOrd="0" parTransId="{605AE39F-CD7A-4821-95FE-02CCC05D6D21}" sibTransId="{5E747D5A-2F1D-4A03-99AF-026E3708AD5B}"/>
    <dgm:cxn modelId="{71184CB3-E77B-4F6C-8D42-D22BD1C46470}" srcId="{BB7CA25C-10E6-4259-901C-D7FAAB896547}" destId="{6B761542-7969-4E76-8B38-AEECA4CF5F3B}" srcOrd="0" destOrd="0" parTransId="{C6124CAE-A309-446C-91DB-A60F3CD56CFE}" sibTransId="{B4967E86-7C07-4CEA-82CD-08C1E734FF9D}"/>
    <dgm:cxn modelId="{BD58F7CD-AD05-4672-B932-C1F4C45C0C75}" srcId="{BB7CA25C-10E6-4259-901C-D7FAAB896547}" destId="{8E48FFF6-99BF-436B-BB3F-2C6B9E3A3348}" srcOrd="1" destOrd="0" parTransId="{B8F750E5-F76B-4592-A085-953AFA03CAE8}" sibTransId="{2BB424F2-6BFA-4295-BC23-9FDEAAF6B0A0}"/>
    <dgm:cxn modelId="{4C0014DF-9D1A-4FBE-BC57-65F64DDB01A6}" type="presOf" srcId="{6B761542-7969-4E76-8B38-AEECA4CF5F3B}" destId="{CBADE053-2736-4201-8CC5-D7CD3212112D}" srcOrd="0" destOrd="0" presId="urn:microsoft.com/office/officeart/2005/8/layout/lProcess3"/>
    <dgm:cxn modelId="{729FE6F2-FA0A-4575-8385-BADFD8C31983}" type="presOf" srcId="{0BE97EE3-322E-4019-A0E7-58E40A0A4976}" destId="{3C8A3FD8-2A03-450E-A37C-7DAAD0AF8FAE}" srcOrd="0" destOrd="0" presId="urn:microsoft.com/office/officeart/2005/8/layout/lProcess3"/>
    <dgm:cxn modelId="{85448CD6-3399-4C0F-910A-A16E05B43CDB}" type="presParOf" srcId="{E5170261-9BB5-42F6-B092-C44AA092B5B1}" destId="{081B3DAA-304D-4389-92FC-F110C9C4AB56}" srcOrd="0" destOrd="0" presId="urn:microsoft.com/office/officeart/2005/8/layout/lProcess3"/>
    <dgm:cxn modelId="{57777ECB-F8CA-405C-B7F3-C2189B9BEA50}" type="presParOf" srcId="{081B3DAA-304D-4389-92FC-F110C9C4AB56}" destId="{CBADE053-2736-4201-8CC5-D7CD3212112D}" srcOrd="0" destOrd="0" presId="urn:microsoft.com/office/officeart/2005/8/layout/lProcess3"/>
    <dgm:cxn modelId="{4588A69E-5C34-4C2F-BD7A-F2CAD1BA507F}" type="presParOf" srcId="{E5170261-9BB5-42F6-B092-C44AA092B5B1}" destId="{2711423B-5CBE-45C9-A5D1-562323695C09}" srcOrd="1" destOrd="0" presId="urn:microsoft.com/office/officeart/2005/8/layout/lProcess3"/>
    <dgm:cxn modelId="{A242B8AE-1D80-4F0B-A881-206732B27207}" type="presParOf" srcId="{E5170261-9BB5-42F6-B092-C44AA092B5B1}" destId="{94AAEA58-3D18-4992-B98A-E00A23B36327}" srcOrd="2" destOrd="0" presId="urn:microsoft.com/office/officeart/2005/8/layout/lProcess3"/>
    <dgm:cxn modelId="{99ECE8B4-21FD-4F48-B238-3D08A54EAE58}" type="presParOf" srcId="{94AAEA58-3D18-4992-B98A-E00A23B36327}" destId="{0BA0DC92-F47B-4252-9384-5779E5316BF3}" srcOrd="0" destOrd="0" presId="urn:microsoft.com/office/officeart/2005/8/layout/lProcess3"/>
    <dgm:cxn modelId="{915F7599-8280-413D-873E-261BE0669DA7}" type="presParOf" srcId="{E5170261-9BB5-42F6-B092-C44AA092B5B1}" destId="{2CCAAADB-F86D-47CE-95D4-79051ABBD084}" srcOrd="3" destOrd="0" presId="urn:microsoft.com/office/officeart/2005/8/layout/lProcess3"/>
    <dgm:cxn modelId="{42E00D04-1285-41D7-AA42-B90DC4E7262C}" type="presParOf" srcId="{E5170261-9BB5-42F6-B092-C44AA092B5B1}" destId="{CEEB2F6D-0665-413A-B017-479EA561D180}" srcOrd="4" destOrd="0" presId="urn:microsoft.com/office/officeart/2005/8/layout/lProcess3"/>
    <dgm:cxn modelId="{B8A7F554-E95A-4407-9122-81232AEF24C8}" type="presParOf" srcId="{CEEB2F6D-0665-413A-B017-479EA561D180}" destId="{3C8A3FD8-2A03-450E-A37C-7DAAD0AF8FAE}" srcOrd="0" destOrd="0" presId="urn:microsoft.com/office/officeart/2005/8/layout/lProcess3"/>
    <dgm:cxn modelId="{80439502-D4B7-4D23-9188-3434C55A7966}" type="presParOf" srcId="{E5170261-9BB5-42F6-B092-C44AA092B5B1}" destId="{CB7270B1-7B19-42B7-9E63-272D405FCA2C}" srcOrd="5" destOrd="0" presId="urn:microsoft.com/office/officeart/2005/8/layout/lProcess3"/>
    <dgm:cxn modelId="{4B5ACF20-24BF-40A0-873B-46CD56F5EA7D}" type="presParOf" srcId="{E5170261-9BB5-42F6-B092-C44AA092B5B1}" destId="{0ECF8144-A540-4359-88CB-1CC62C1A2FFF}" srcOrd="6" destOrd="0" presId="urn:microsoft.com/office/officeart/2005/8/layout/lProcess3"/>
    <dgm:cxn modelId="{99F16B7C-94A2-4B85-8E35-9F51D964F37F}" type="presParOf" srcId="{0ECF8144-A540-4359-88CB-1CC62C1A2FFF}" destId="{3C41DA93-3312-4658-8573-7253BFA3C9D6}" srcOrd="0"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037BF8-A791-42AC-83C5-75C98F3568D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L"/>
        </a:p>
      </dgm:t>
    </dgm:pt>
    <dgm:pt modelId="{4B5E918A-F51E-4A98-A98A-0FDD6C6BEAF3}">
      <dgm:prSet/>
      <dgm:spPr/>
      <dgm:t>
        <a:bodyPr/>
        <a:lstStyle/>
        <a:p>
          <a:r>
            <a:rPr lang="es-CL" b="0" i="0" dirty="0"/>
            <a:t>Esto provoca una crisis al aumentar la cantidad de tarjetas habientes con alta morosidad o deudas acumuladas.</a:t>
          </a:r>
          <a:endParaRPr lang="es-CL" dirty="0"/>
        </a:p>
      </dgm:t>
    </dgm:pt>
    <dgm:pt modelId="{A50EC83C-3046-4947-9617-8C9E9C3BC55A}" type="parTrans" cxnId="{C0164873-EF59-4B2B-941A-55BF07CAF8FE}">
      <dgm:prSet/>
      <dgm:spPr/>
      <dgm:t>
        <a:bodyPr/>
        <a:lstStyle/>
        <a:p>
          <a:endParaRPr lang="es-CL"/>
        </a:p>
      </dgm:t>
    </dgm:pt>
    <dgm:pt modelId="{65A1D79F-6E49-406B-9727-6094EA0BCA4B}" type="sibTrans" cxnId="{C0164873-EF59-4B2B-941A-55BF07CAF8FE}">
      <dgm:prSet/>
      <dgm:spPr/>
      <dgm:t>
        <a:bodyPr/>
        <a:lstStyle/>
        <a:p>
          <a:endParaRPr lang="es-CL"/>
        </a:p>
      </dgm:t>
    </dgm:pt>
    <dgm:pt modelId="{2E7F9333-5F19-4F7A-900A-7BD2B9832A28}">
      <dgm:prSet/>
      <dgm:spPr/>
      <dgm:t>
        <a:bodyPr/>
        <a:lstStyle/>
        <a:p>
          <a:r>
            <a:rPr lang="es-CL" b="0" i="0" dirty="0"/>
            <a:t>deteriorando así la confianza entre entes financieros o bancarios y sus usuarios. </a:t>
          </a:r>
          <a:endParaRPr lang="es-CL" dirty="0"/>
        </a:p>
      </dgm:t>
    </dgm:pt>
    <dgm:pt modelId="{9596C6AE-75AF-4847-9591-13DF826E73FB}" type="parTrans" cxnId="{566A60A4-7537-4DCD-9FBD-E45B8A9BF287}">
      <dgm:prSet/>
      <dgm:spPr/>
      <dgm:t>
        <a:bodyPr/>
        <a:lstStyle/>
        <a:p>
          <a:endParaRPr lang="es-CL"/>
        </a:p>
      </dgm:t>
    </dgm:pt>
    <dgm:pt modelId="{89BE8ADA-5D97-4C04-82F0-291B89C46649}" type="sibTrans" cxnId="{566A60A4-7537-4DCD-9FBD-E45B8A9BF287}">
      <dgm:prSet/>
      <dgm:spPr/>
      <dgm:t>
        <a:bodyPr/>
        <a:lstStyle/>
        <a:p>
          <a:endParaRPr lang="es-CL"/>
        </a:p>
      </dgm:t>
    </dgm:pt>
    <dgm:pt modelId="{177B13E3-7D27-40A5-BD7D-E71F84BD9028}" type="pres">
      <dgm:prSet presAssocID="{E6037BF8-A791-42AC-83C5-75C98F3568D7}" presName="Name0" presStyleCnt="0">
        <dgm:presLayoutVars>
          <dgm:chPref val="3"/>
          <dgm:dir/>
          <dgm:animLvl val="lvl"/>
          <dgm:resizeHandles/>
        </dgm:presLayoutVars>
      </dgm:prSet>
      <dgm:spPr/>
    </dgm:pt>
    <dgm:pt modelId="{4AD717D1-9851-4D83-8AC0-086831077DDA}" type="pres">
      <dgm:prSet presAssocID="{4B5E918A-F51E-4A98-A98A-0FDD6C6BEAF3}" presName="horFlow" presStyleCnt="0"/>
      <dgm:spPr/>
    </dgm:pt>
    <dgm:pt modelId="{60BE39DC-6032-47E6-86BC-6E11E5354D58}" type="pres">
      <dgm:prSet presAssocID="{4B5E918A-F51E-4A98-A98A-0FDD6C6BEAF3}" presName="bigChev" presStyleLbl="node1" presStyleIdx="0" presStyleCnt="2"/>
      <dgm:spPr/>
    </dgm:pt>
    <dgm:pt modelId="{625C1EEA-565B-4299-AFD6-4218E7CC8475}" type="pres">
      <dgm:prSet presAssocID="{4B5E918A-F51E-4A98-A98A-0FDD6C6BEAF3}" presName="vSp" presStyleCnt="0"/>
      <dgm:spPr/>
    </dgm:pt>
    <dgm:pt modelId="{C34C0A01-BDBC-4411-954A-E729F6D0F411}" type="pres">
      <dgm:prSet presAssocID="{2E7F9333-5F19-4F7A-900A-7BD2B9832A28}" presName="horFlow" presStyleCnt="0"/>
      <dgm:spPr/>
    </dgm:pt>
    <dgm:pt modelId="{F30BA265-3194-497E-9BE2-1DC340E9BA1D}" type="pres">
      <dgm:prSet presAssocID="{2E7F9333-5F19-4F7A-900A-7BD2B9832A28}" presName="bigChev" presStyleLbl="node1" presStyleIdx="1" presStyleCnt="2"/>
      <dgm:spPr/>
    </dgm:pt>
  </dgm:ptLst>
  <dgm:cxnLst>
    <dgm:cxn modelId="{104A1560-8809-4996-A36C-7465A556D178}" type="presOf" srcId="{2E7F9333-5F19-4F7A-900A-7BD2B9832A28}" destId="{F30BA265-3194-497E-9BE2-1DC340E9BA1D}" srcOrd="0" destOrd="0" presId="urn:microsoft.com/office/officeart/2005/8/layout/lProcess3"/>
    <dgm:cxn modelId="{C0164873-EF59-4B2B-941A-55BF07CAF8FE}" srcId="{E6037BF8-A791-42AC-83C5-75C98F3568D7}" destId="{4B5E918A-F51E-4A98-A98A-0FDD6C6BEAF3}" srcOrd="0" destOrd="0" parTransId="{A50EC83C-3046-4947-9617-8C9E9C3BC55A}" sibTransId="{65A1D79F-6E49-406B-9727-6094EA0BCA4B}"/>
    <dgm:cxn modelId="{566A60A4-7537-4DCD-9FBD-E45B8A9BF287}" srcId="{E6037BF8-A791-42AC-83C5-75C98F3568D7}" destId="{2E7F9333-5F19-4F7A-900A-7BD2B9832A28}" srcOrd="1" destOrd="0" parTransId="{9596C6AE-75AF-4847-9591-13DF826E73FB}" sibTransId="{89BE8ADA-5D97-4C04-82F0-291B89C46649}"/>
    <dgm:cxn modelId="{F1EF64AA-C86F-4173-A350-8BEE86D53C75}" type="presOf" srcId="{E6037BF8-A791-42AC-83C5-75C98F3568D7}" destId="{177B13E3-7D27-40A5-BD7D-E71F84BD9028}" srcOrd="0" destOrd="0" presId="urn:microsoft.com/office/officeart/2005/8/layout/lProcess3"/>
    <dgm:cxn modelId="{7B1BD0B4-88B5-417E-A96F-4BCA29869555}" type="presOf" srcId="{4B5E918A-F51E-4A98-A98A-0FDD6C6BEAF3}" destId="{60BE39DC-6032-47E6-86BC-6E11E5354D58}" srcOrd="0" destOrd="0" presId="urn:microsoft.com/office/officeart/2005/8/layout/lProcess3"/>
    <dgm:cxn modelId="{B088FABA-C0FC-4A1E-AF88-E177F161696B}" type="presParOf" srcId="{177B13E3-7D27-40A5-BD7D-E71F84BD9028}" destId="{4AD717D1-9851-4D83-8AC0-086831077DDA}" srcOrd="0" destOrd="0" presId="urn:microsoft.com/office/officeart/2005/8/layout/lProcess3"/>
    <dgm:cxn modelId="{B65B470F-7DAF-4526-A009-188FC1DDCEB2}" type="presParOf" srcId="{4AD717D1-9851-4D83-8AC0-086831077DDA}" destId="{60BE39DC-6032-47E6-86BC-6E11E5354D58}" srcOrd="0" destOrd="0" presId="urn:microsoft.com/office/officeart/2005/8/layout/lProcess3"/>
    <dgm:cxn modelId="{CC6E1C75-9A7B-4A37-806B-25EA5496D887}" type="presParOf" srcId="{177B13E3-7D27-40A5-BD7D-E71F84BD9028}" destId="{625C1EEA-565B-4299-AFD6-4218E7CC8475}" srcOrd="1" destOrd="0" presId="urn:microsoft.com/office/officeart/2005/8/layout/lProcess3"/>
    <dgm:cxn modelId="{77615814-691C-4BFE-B2A5-898E72326D4B}" type="presParOf" srcId="{177B13E3-7D27-40A5-BD7D-E71F84BD9028}" destId="{C34C0A01-BDBC-4411-954A-E729F6D0F411}" srcOrd="2" destOrd="0" presId="urn:microsoft.com/office/officeart/2005/8/layout/lProcess3"/>
    <dgm:cxn modelId="{D841A8E6-81B7-4836-9A05-E42F0FA22E0B}" type="presParOf" srcId="{C34C0A01-BDBC-4411-954A-E729F6D0F411}" destId="{F30BA265-3194-497E-9BE2-1DC340E9BA1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037BF8-A791-42AC-83C5-75C98F3568D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L"/>
        </a:p>
      </dgm:t>
    </dgm:pt>
    <dgm:pt modelId="{E7056EB7-AD5A-4A0A-B3A5-28DC0B9D2096}">
      <dgm:prSet/>
      <dgm:spPr/>
      <dgm:t>
        <a:bodyPr/>
        <a:lstStyle/>
        <a:p>
          <a:r>
            <a:rPr lang="es-CL" b="0" i="0" dirty="0"/>
            <a:t>El análisis que se realiza durante este proyecto resulta de gran interés tanto de parte de los entes bancarios como de sus clientes, puesto que busca en función de datos obtenidos durante 2005 sobre clientes tarjeta habientes, predecir si nuevos potenciales usuarios podrán cumplir con sus obligaciones financieras</a:t>
          </a:r>
          <a:endParaRPr lang="es-CL" dirty="0"/>
        </a:p>
      </dgm:t>
    </dgm:pt>
    <dgm:pt modelId="{9BD8CBB5-EF5D-4B53-9A63-746F087D900C}" type="parTrans" cxnId="{AB30938C-BA09-42F6-BFE3-E95A742D4DC1}">
      <dgm:prSet/>
      <dgm:spPr/>
      <dgm:t>
        <a:bodyPr/>
        <a:lstStyle/>
        <a:p>
          <a:endParaRPr lang="es-CL"/>
        </a:p>
      </dgm:t>
    </dgm:pt>
    <dgm:pt modelId="{D814B7A7-EA99-4E9F-8A90-A1920E8E69C8}" type="sibTrans" cxnId="{AB30938C-BA09-42F6-BFE3-E95A742D4DC1}">
      <dgm:prSet/>
      <dgm:spPr/>
      <dgm:t>
        <a:bodyPr/>
        <a:lstStyle/>
        <a:p>
          <a:endParaRPr lang="es-CL"/>
        </a:p>
      </dgm:t>
    </dgm:pt>
    <dgm:pt modelId="{177B13E3-7D27-40A5-BD7D-E71F84BD9028}" type="pres">
      <dgm:prSet presAssocID="{E6037BF8-A791-42AC-83C5-75C98F3568D7}" presName="Name0" presStyleCnt="0">
        <dgm:presLayoutVars>
          <dgm:chPref val="3"/>
          <dgm:dir/>
          <dgm:animLvl val="lvl"/>
          <dgm:resizeHandles/>
        </dgm:presLayoutVars>
      </dgm:prSet>
      <dgm:spPr/>
    </dgm:pt>
    <dgm:pt modelId="{4C5CC6A0-59A2-4350-A974-9C0DD471C753}" type="pres">
      <dgm:prSet presAssocID="{E7056EB7-AD5A-4A0A-B3A5-28DC0B9D2096}" presName="horFlow" presStyleCnt="0"/>
      <dgm:spPr/>
    </dgm:pt>
    <dgm:pt modelId="{45577D1F-9AED-4F95-AFE5-4EA89278D7DA}" type="pres">
      <dgm:prSet presAssocID="{E7056EB7-AD5A-4A0A-B3A5-28DC0B9D2096}" presName="bigChev" presStyleLbl="node1" presStyleIdx="0" presStyleCnt="1"/>
      <dgm:spPr/>
    </dgm:pt>
  </dgm:ptLst>
  <dgm:cxnLst>
    <dgm:cxn modelId="{B6A72324-7D62-4970-8306-C4D6F372F09B}" type="presOf" srcId="{E7056EB7-AD5A-4A0A-B3A5-28DC0B9D2096}" destId="{45577D1F-9AED-4F95-AFE5-4EA89278D7DA}" srcOrd="0" destOrd="0" presId="urn:microsoft.com/office/officeart/2005/8/layout/lProcess3"/>
    <dgm:cxn modelId="{AB30938C-BA09-42F6-BFE3-E95A742D4DC1}" srcId="{E6037BF8-A791-42AC-83C5-75C98F3568D7}" destId="{E7056EB7-AD5A-4A0A-B3A5-28DC0B9D2096}" srcOrd="0" destOrd="0" parTransId="{9BD8CBB5-EF5D-4B53-9A63-746F087D900C}" sibTransId="{D814B7A7-EA99-4E9F-8A90-A1920E8E69C8}"/>
    <dgm:cxn modelId="{F1EF64AA-C86F-4173-A350-8BEE86D53C75}" type="presOf" srcId="{E6037BF8-A791-42AC-83C5-75C98F3568D7}" destId="{177B13E3-7D27-40A5-BD7D-E71F84BD9028}" srcOrd="0" destOrd="0" presId="urn:microsoft.com/office/officeart/2005/8/layout/lProcess3"/>
    <dgm:cxn modelId="{D5EC3D90-6700-47C6-B5CD-1F7CAC9DB55D}" type="presParOf" srcId="{177B13E3-7D27-40A5-BD7D-E71F84BD9028}" destId="{4C5CC6A0-59A2-4350-A974-9C0DD471C753}" srcOrd="0" destOrd="0" presId="urn:microsoft.com/office/officeart/2005/8/layout/lProcess3"/>
    <dgm:cxn modelId="{15634F69-C8E7-402B-9A3D-44F9500DD31F}" type="presParOf" srcId="{4C5CC6A0-59A2-4350-A974-9C0DD471C753}" destId="{45577D1F-9AED-4F95-AFE5-4EA89278D7DA}"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037BF8-A791-42AC-83C5-75C98F3568D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L"/>
        </a:p>
      </dgm:t>
    </dgm:pt>
    <dgm:pt modelId="{E7056EB7-AD5A-4A0A-B3A5-28DC0B9D2096}">
      <dgm:prSet custT="1"/>
      <dgm:spPr/>
      <dgm:t>
        <a:bodyPr/>
        <a:lstStyle/>
        <a:p>
          <a:r>
            <a:rPr lang="es-CL" sz="2400" b="0" i="0" dirty="0"/>
            <a:t>Ideal para quienes desean estudiar e integrarse en el mundo del Análisis de Datos y "</a:t>
          </a:r>
          <a:r>
            <a:rPr lang="es-CL" sz="2400" b="0" i="1" dirty="0"/>
            <a:t>Data </a:t>
          </a:r>
          <a:r>
            <a:rPr lang="es-CL" sz="2400" b="0" i="1" dirty="0" err="1"/>
            <a:t>Science</a:t>
          </a:r>
          <a:r>
            <a:rPr lang="es-CL" sz="2400" b="0" i="0" dirty="0"/>
            <a:t>"</a:t>
          </a:r>
          <a:endParaRPr lang="es-CL" sz="2400" dirty="0"/>
        </a:p>
      </dgm:t>
    </dgm:pt>
    <dgm:pt modelId="{9BD8CBB5-EF5D-4B53-9A63-746F087D900C}" type="parTrans" cxnId="{AB30938C-BA09-42F6-BFE3-E95A742D4DC1}">
      <dgm:prSet/>
      <dgm:spPr/>
      <dgm:t>
        <a:bodyPr/>
        <a:lstStyle/>
        <a:p>
          <a:endParaRPr lang="es-CL"/>
        </a:p>
      </dgm:t>
    </dgm:pt>
    <dgm:pt modelId="{D814B7A7-EA99-4E9F-8A90-A1920E8E69C8}" type="sibTrans" cxnId="{AB30938C-BA09-42F6-BFE3-E95A742D4DC1}">
      <dgm:prSet/>
      <dgm:spPr/>
      <dgm:t>
        <a:bodyPr/>
        <a:lstStyle/>
        <a:p>
          <a:endParaRPr lang="es-CL"/>
        </a:p>
      </dgm:t>
    </dgm:pt>
    <dgm:pt modelId="{177B13E3-7D27-40A5-BD7D-E71F84BD9028}" type="pres">
      <dgm:prSet presAssocID="{E6037BF8-A791-42AC-83C5-75C98F3568D7}" presName="Name0" presStyleCnt="0">
        <dgm:presLayoutVars>
          <dgm:chPref val="3"/>
          <dgm:dir/>
          <dgm:animLvl val="lvl"/>
          <dgm:resizeHandles/>
        </dgm:presLayoutVars>
      </dgm:prSet>
      <dgm:spPr/>
    </dgm:pt>
    <dgm:pt modelId="{4C5CC6A0-59A2-4350-A974-9C0DD471C753}" type="pres">
      <dgm:prSet presAssocID="{E7056EB7-AD5A-4A0A-B3A5-28DC0B9D2096}" presName="horFlow" presStyleCnt="0"/>
      <dgm:spPr/>
    </dgm:pt>
    <dgm:pt modelId="{45577D1F-9AED-4F95-AFE5-4EA89278D7DA}" type="pres">
      <dgm:prSet presAssocID="{E7056EB7-AD5A-4A0A-B3A5-28DC0B9D2096}" presName="bigChev" presStyleLbl="node1" presStyleIdx="0" presStyleCnt="1"/>
      <dgm:spPr/>
    </dgm:pt>
  </dgm:ptLst>
  <dgm:cxnLst>
    <dgm:cxn modelId="{B6A72324-7D62-4970-8306-C4D6F372F09B}" type="presOf" srcId="{E7056EB7-AD5A-4A0A-B3A5-28DC0B9D2096}" destId="{45577D1F-9AED-4F95-AFE5-4EA89278D7DA}" srcOrd="0" destOrd="0" presId="urn:microsoft.com/office/officeart/2005/8/layout/lProcess3"/>
    <dgm:cxn modelId="{AB30938C-BA09-42F6-BFE3-E95A742D4DC1}" srcId="{E6037BF8-A791-42AC-83C5-75C98F3568D7}" destId="{E7056EB7-AD5A-4A0A-B3A5-28DC0B9D2096}" srcOrd="0" destOrd="0" parTransId="{9BD8CBB5-EF5D-4B53-9A63-746F087D900C}" sibTransId="{D814B7A7-EA99-4E9F-8A90-A1920E8E69C8}"/>
    <dgm:cxn modelId="{F1EF64AA-C86F-4173-A350-8BEE86D53C75}" type="presOf" srcId="{E6037BF8-A791-42AC-83C5-75C98F3568D7}" destId="{177B13E3-7D27-40A5-BD7D-E71F84BD9028}" srcOrd="0" destOrd="0" presId="urn:microsoft.com/office/officeart/2005/8/layout/lProcess3"/>
    <dgm:cxn modelId="{D5EC3D90-6700-47C6-B5CD-1F7CAC9DB55D}" type="presParOf" srcId="{177B13E3-7D27-40A5-BD7D-E71F84BD9028}" destId="{4C5CC6A0-59A2-4350-A974-9C0DD471C753}" srcOrd="0" destOrd="0" presId="urn:microsoft.com/office/officeart/2005/8/layout/lProcess3"/>
    <dgm:cxn modelId="{15634F69-C8E7-402B-9A3D-44F9500DD31F}" type="presParOf" srcId="{4C5CC6A0-59A2-4350-A974-9C0DD471C753}" destId="{45577D1F-9AED-4F95-AFE5-4EA89278D7DA}"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037BF8-A791-42AC-83C5-75C98F3568D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s-CL"/>
        </a:p>
      </dgm:t>
    </dgm:pt>
    <dgm:pt modelId="{E7056EB7-AD5A-4A0A-B3A5-28DC0B9D2096}">
      <dgm:prSet custT="1"/>
      <dgm:spPr/>
      <dgm:t>
        <a:bodyPr/>
        <a:lstStyle/>
        <a:p>
          <a:r>
            <a:rPr lang="es-CL" sz="2400" b="0" i="0" dirty="0"/>
            <a:t>basado en un "</a:t>
          </a:r>
          <a:r>
            <a:rPr lang="es-CL" sz="2400" b="0" i="1" dirty="0" err="1"/>
            <a:t>DataSet</a:t>
          </a:r>
          <a:r>
            <a:rPr lang="es-CL" sz="2400" b="0" i="0" dirty="0"/>
            <a:t>" en "</a:t>
          </a:r>
          <a:r>
            <a:rPr lang="es-CL" sz="2400" b="0" i="1" dirty="0" err="1"/>
            <a:t>Kaggle</a:t>
          </a:r>
          <a:r>
            <a:rPr lang="es-CL" sz="2400" b="0" i="0" dirty="0"/>
            <a:t>“</a:t>
          </a:r>
        </a:p>
      </dgm:t>
    </dgm:pt>
    <dgm:pt modelId="{9BD8CBB5-EF5D-4B53-9A63-746F087D900C}" type="parTrans" cxnId="{AB30938C-BA09-42F6-BFE3-E95A742D4DC1}">
      <dgm:prSet/>
      <dgm:spPr/>
      <dgm:t>
        <a:bodyPr/>
        <a:lstStyle/>
        <a:p>
          <a:endParaRPr lang="es-CL"/>
        </a:p>
      </dgm:t>
    </dgm:pt>
    <dgm:pt modelId="{D814B7A7-EA99-4E9F-8A90-A1920E8E69C8}" type="sibTrans" cxnId="{AB30938C-BA09-42F6-BFE3-E95A742D4DC1}">
      <dgm:prSet/>
      <dgm:spPr/>
      <dgm:t>
        <a:bodyPr/>
        <a:lstStyle/>
        <a:p>
          <a:endParaRPr lang="es-CL"/>
        </a:p>
      </dgm:t>
    </dgm:pt>
    <dgm:pt modelId="{06FFCF02-E64B-405E-B17B-A34B59AA1DF3}">
      <dgm:prSet custT="1"/>
      <dgm:spPr/>
      <dgm:t>
        <a:bodyPr/>
        <a:lstStyle/>
        <a:p>
          <a:r>
            <a:rPr lang="es-CL" sz="1600" b="0" dirty="0"/>
            <a:t>https://www.kaggle.com/datasets/uciml/default-of-credit-card-clients-dataset/download?datasetVersionNumber=1</a:t>
          </a:r>
          <a:endParaRPr lang="es-CL" sz="1600" b="0" i="0" dirty="0"/>
        </a:p>
      </dgm:t>
    </dgm:pt>
    <dgm:pt modelId="{08110816-3FEC-43EF-906A-C8B2E165196C}" type="parTrans" cxnId="{B5B97EDD-110E-483E-A364-3F49569BC458}">
      <dgm:prSet/>
      <dgm:spPr/>
      <dgm:t>
        <a:bodyPr/>
        <a:lstStyle/>
        <a:p>
          <a:endParaRPr lang="es-CL"/>
        </a:p>
      </dgm:t>
    </dgm:pt>
    <dgm:pt modelId="{BF109494-5B98-415E-B867-5484DFBED92A}" type="sibTrans" cxnId="{B5B97EDD-110E-483E-A364-3F49569BC458}">
      <dgm:prSet/>
      <dgm:spPr/>
      <dgm:t>
        <a:bodyPr/>
        <a:lstStyle/>
        <a:p>
          <a:endParaRPr lang="es-CL"/>
        </a:p>
      </dgm:t>
    </dgm:pt>
    <dgm:pt modelId="{177B13E3-7D27-40A5-BD7D-E71F84BD9028}" type="pres">
      <dgm:prSet presAssocID="{E6037BF8-A791-42AC-83C5-75C98F3568D7}" presName="Name0" presStyleCnt="0">
        <dgm:presLayoutVars>
          <dgm:chPref val="3"/>
          <dgm:dir/>
          <dgm:animLvl val="lvl"/>
          <dgm:resizeHandles/>
        </dgm:presLayoutVars>
      </dgm:prSet>
      <dgm:spPr/>
    </dgm:pt>
    <dgm:pt modelId="{4C5CC6A0-59A2-4350-A974-9C0DD471C753}" type="pres">
      <dgm:prSet presAssocID="{E7056EB7-AD5A-4A0A-B3A5-28DC0B9D2096}" presName="horFlow" presStyleCnt="0"/>
      <dgm:spPr/>
    </dgm:pt>
    <dgm:pt modelId="{45577D1F-9AED-4F95-AFE5-4EA89278D7DA}" type="pres">
      <dgm:prSet presAssocID="{E7056EB7-AD5A-4A0A-B3A5-28DC0B9D2096}" presName="bigChev" presStyleLbl="node1" presStyleIdx="0" presStyleCnt="2" custScaleX="129950" custLinFactNeighborY="10746"/>
      <dgm:spPr/>
    </dgm:pt>
    <dgm:pt modelId="{858A99D1-0D6A-454B-B285-5D324445C10D}" type="pres">
      <dgm:prSet presAssocID="{E7056EB7-AD5A-4A0A-B3A5-28DC0B9D2096}" presName="vSp" presStyleCnt="0"/>
      <dgm:spPr/>
    </dgm:pt>
    <dgm:pt modelId="{840A3593-5441-4E07-9733-7035476A507E}" type="pres">
      <dgm:prSet presAssocID="{06FFCF02-E64B-405E-B17B-A34B59AA1DF3}" presName="horFlow" presStyleCnt="0"/>
      <dgm:spPr/>
    </dgm:pt>
    <dgm:pt modelId="{BE6AC274-64B1-4FC3-8C3C-14EC22157D18}" type="pres">
      <dgm:prSet presAssocID="{06FFCF02-E64B-405E-B17B-A34B59AA1DF3}" presName="bigChev" presStyleLbl="node1" presStyleIdx="1" presStyleCnt="2" custScaleX="129456" custLinFactNeighborX="-478" custLinFactNeighborY="170"/>
      <dgm:spPr/>
    </dgm:pt>
  </dgm:ptLst>
  <dgm:cxnLst>
    <dgm:cxn modelId="{B6A72324-7D62-4970-8306-C4D6F372F09B}" type="presOf" srcId="{E7056EB7-AD5A-4A0A-B3A5-28DC0B9D2096}" destId="{45577D1F-9AED-4F95-AFE5-4EA89278D7DA}" srcOrd="0" destOrd="0" presId="urn:microsoft.com/office/officeart/2005/8/layout/lProcess3"/>
    <dgm:cxn modelId="{AB30938C-BA09-42F6-BFE3-E95A742D4DC1}" srcId="{E6037BF8-A791-42AC-83C5-75C98F3568D7}" destId="{E7056EB7-AD5A-4A0A-B3A5-28DC0B9D2096}" srcOrd="0" destOrd="0" parTransId="{9BD8CBB5-EF5D-4B53-9A63-746F087D900C}" sibTransId="{D814B7A7-EA99-4E9F-8A90-A1920E8E69C8}"/>
    <dgm:cxn modelId="{F1EF64AA-C86F-4173-A350-8BEE86D53C75}" type="presOf" srcId="{E6037BF8-A791-42AC-83C5-75C98F3568D7}" destId="{177B13E3-7D27-40A5-BD7D-E71F84BD9028}" srcOrd="0" destOrd="0" presId="urn:microsoft.com/office/officeart/2005/8/layout/lProcess3"/>
    <dgm:cxn modelId="{A4C501D7-5BFD-4476-AB12-5158D3D766F2}" type="presOf" srcId="{06FFCF02-E64B-405E-B17B-A34B59AA1DF3}" destId="{BE6AC274-64B1-4FC3-8C3C-14EC22157D18}" srcOrd="0" destOrd="0" presId="urn:microsoft.com/office/officeart/2005/8/layout/lProcess3"/>
    <dgm:cxn modelId="{B5B97EDD-110E-483E-A364-3F49569BC458}" srcId="{E6037BF8-A791-42AC-83C5-75C98F3568D7}" destId="{06FFCF02-E64B-405E-B17B-A34B59AA1DF3}" srcOrd="1" destOrd="0" parTransId="{08110816-3FEC-43EF-906A-C8B2E165196C}" sibTransId="{BF109494-5B98-415E-B867-5484DFBED92A}"/>
    <dgm:cxn modelId="{D5EC3D90-6700-47C6-B5CD-1F7CAC9DB55D}" type="presParOf" srcId="{177B13E3-7D27-40A5-BD7D-E71F84BD9028}" destId="{4C5CC6A0-59A2-4350-A974-9C0DD471C753}" srcOrd="0" destOrd="0" presId="urn:microsoft.com/office/officeart/2005/8/layout/lProcess3"/>
    <dgm:cxn modelId="{15634F69-C8E7-402B-9A3D-44F9500DD31F}" type="presParOf" srcId="{4C5CC6A0-59A2-4350-A974-9C0DD471C753}" destId="{45577D1F-9AED-4F95-AFE5-4EA89278D7DA}" srcOrd="0" destOrd="0" presId="urn:microsoft.com/office/officeart/2005/8/layout/lProcess3"/>
    <dgm:cxn modelId="{CEBB1F8A-FA9A-443E-B9FD-366C32B7CC9B}" type="presParOf" srcId="{177B13E3-7D27-40A5-BD7D-E71F84BD9028}" destId="{858A99D1-0D6A-454B-B285-5D324445C10D}" srcOrd="1" destOrd="0" presId="urn:microsoft.com/office/officeart/2005/8/layout/lProcess3"/>
    <dgm:cxn modelId="{01C4C508-8A7C-4F3C-9546-8E39496F47F2}" type="presParOf" srcId="{177B13E3-7D27-40A5-BD7D-E71F84BD9028}" destId="{840A3593-5441-4E07-9733-7035476A507E}" srcOrd="2" destOrd="0" presId="urn:microsoft.com/office/officeart/2005/8/layout/lProcess3"/>
    <dgm:cxn modelId="{B7A6906E-BAD0-47CF-99C0-4248CD0C0763}" type="presParOf" srcId="{840A3593-5441-4E07-9733-7035476A507E}" destId="{BE6AC274-64B1-4FC3-8C3C-14EC22157D18}"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E554EAC-CE23-4724-956F-36DEA4024C3B}"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s-CL"/>
        </a:p>
      </dgm:t>
    </dgm:pt>
    <dgm:pt modelId="{0BA5B7F8-7FE9-4B9C-8240-077095772BAB}">
      <dgm:prSet custT="1"/>
      <dgm:spPr/>
      <dgm:t>
        <a:bodyPr/>
        <a:lstStyle/>
        <a:p>
          <a:r>
            <a:rPr lang="es-CL" sz="1400" b="0" dirty="0"/>
            <a:t>Las exploraciones y visualizaciones básicas realizadas indican:</a:t>
          </a:r>
          <a:endParaRPr lang="es-CL" sz="1400" dirty="0"/>
        </a:p>
      </dgm:t>
    </dgm:pt>
    <dgm:pt modelId="{E9CB0341-9931-4FCE-9552-A2FC5CAD36DE}" type="parTrans" cxnId="{F4ABBC41-630B-403F-91C9-694CB3CC972E}">
      <dgm:prSet/>
      <dgm:spPr/>
      <dgm:t>
        <a:bodyPr/>
        <a:lstStyle/>
        <a:p>
          <a:endParaRPr lang="es-CL"/>
        </a:p>
      </dgm:t>
    </dgm:pt>
    <dgm:pt modelId="{DDFB5028-4A10-461A-93E5-2CB58C6A6D4E}" type="sibTrans" cxnId="{F4ABBC41-630B-403F-91C9-694CB3CC972E}">
      <dgm:prSet/>
      <dgm:spPr/>
      <dgm:t>
        <a:bodyPr/>
        <a:lstStyle/>
        <a:p>
          <a:endParaRPr lang="es-CL"/>
        </a:p>
      </dgm:t>
    </dgm:pt>
    <dgm:pt modelId="{39675263-5E10-4E06-9F33-0A932899BA46}">
      <dgm:prSet custT="1"/>
      <dgm:spPr/>
      <dgm:t>
        <a:bodyPr/>
        <a:lstStyle/>
        <a:p>
          <a:r>
            <a:rPr lang="es-CL" sz="1400" b="0" dirty="0"/>
            <a:t>Nivel educativo, estado civil, y el género en menor medida pudieran tener una relación con la variable objetivo</a:t>
          </a:r>
          <a:endParaRPr lang="es-CL" sz="1400" dirty="0"/>
        </a:p>
      </dgm:t>
    </dgm:pt>
    <dgm:pt modelId="{661CFC15-AC5C-4699-95E0-4B1075AD67DB}" type="parTrans" cxnId="{7436142D-B8EF-4E1C-8040-CE9D6B09DD73}">
      <dgm:prSet/>
      <dgm:spPr/>
      <dgm:t>
        <a:bodyPr/>
        <a:lstStyle/>
        <a:p>
          <a:endParaRPr lang="es-CL"/>
        </a:p>
      </dgm:t>
    </dgm:pt>
    <dgm:pt modelId="{E36803D9-7AB4-4671-8B89-E88F6D3B4933}" type="sibTrans" cxnId="{7436142D-B8EF-4E1C-8040-CE9D6B09DD73}">
      <dgm:prSet/>
      <dgm:spPr/>
      <dgm:t>
        <a:bodyPr/>
        <a:lstStyle/>
        <a:p>
          <a:endParaRPr lang="es-CL"/>
        </a:p>
      </dgm:t>
    </dgm:pt>
    <dgm:pt modelId="{61A4BD02-897F-4206-987E-876E1E1063C1}">
      <dgm:prSet custT="1"/>
      <dgm:spPr/>
      <dgm:t>
        <a:bodyPr/>
        <a:lstStyle/>
        <a:p>
          <a:r>
            <a:rPr lang="es-CL" sz="1400" b="0" dirty="0"/>
            <a:t>El comportamiento de pago.</a:t>
          </a:r>
          <a:endParaRPr lang="es-CL" sz="1400" dirty="0"/>
        </a:p>
      </dgm:t>
    </dgm:pt>
    <dgm:pt modelId="{6D139AE7-897E-4101-8F3A-CAE877AAEA05}" type="parTrans" cxnId="{79D20AA3-A05F-4B58-97DA-A5D61E7441A3}">
      <dgm:prSet/>
      <dgm:spPr/>
      <dgm:t>
        <a:bodyPr/>
        <a:lstStyle/>
        <a:p>
          <a:endParaRPr lang="es-CL"/>
        </a:p>
      </dgm:t>
    </dgm:pt>
    <dgm:pt modelId="{C7A0A8EF-14F6-4695-8024-DEBC42AD6BD9}" type="sibTrans" cxnId="{79D20AA3-A05F-4B58-97DA-A5D61E7441A3}">
      <dgm:prSet/>
      <dgm:spPr/>
      <dgm:t>
        <a:bodyPr/>
        <a:lstStyle/>
        <a:p>
          <a:endParaRPr lang="es-CL"/>
        </a:p>
      </dgm:t>
    </dgm:pt>
    <dgm:pt modelId="{86FD7755-1CC4-4501-8CF0-E1E474450944}">
      <dgm:prSet custT="1"/>
      <dgm:spPr/>
      <dgm:t>
        <a:bodyPr/>
        <a:lstStyle/>
        <a:p>
          <a:r>
            <a:rPr lang="es-CL" sz="1400" b="0" dirty="0"/>
            <a:t>Análisis y exploraciones adicionales  necesarias para comprobar estas hipótesis</a:t>
          </a:r>
          <a:endParaRPr lang="es-CL" sz="1400" dirty="0"/>
        </a:p>
      </dgm:t>
    </dgm:pt>
    <dgm:pt modelId="{CC098495-9912-41E0-B5FC-831C5C9029A8}" type="parTrans" cxnId="{2E9BE968-96FA-4D79-A23D-6D696EBFD9DC}">
      <dgm:prSet/>
      <dgm:spPr/>
      <dgm:t>
        <a:bodyPr/>
        <a:lstStyle/>
        <a:p>
          <a:endParaRPr lang="es-CL"/>
        </a:p>
      </dgm:t>
    </dgm:pt>
    <dgm:pt modelId="{BC791C48-C74D-4675-9CD9-7F8E9AC42041}" type="sibTrans" cxnId="{2E9BE968-96FA-4D79-A23D-6D696EBFD9DC}">
      <dgm:prSet/>
      <dgm:spPr/>
      <dgm:t>
        <a:bodyPr/>
        <a:lstStyle/>
        <a:p>
          <a:endParaRPr lang="es-CL"/>
        </a:p>
      </dgm:t>
    </dgm:pt>
    <dgm:pt modelId="{8817173A-CAF0-41CF-A7E9-85477BD7419B}" type="pres">
      <dgm:prSet presAssocID="{5E554EAC-CE23-4724-956F-36DEA4024C3B}" presName="compositeShape" presStyleCnt="0">
        <dgm:presLayoutVars>
          <dgm:dir/>
          <dgm:resizeHandles/>
        </dgm:presLayoutVars>
      </dgm:prSet>
      <dgm:spPr/>
    </dgm:pt>
    <dgm:pt modelId="{0D5785C9-7268-4D19-938B-D94446D01ED9}" type="pres">
      <dgm:prSet presAssocID="{5E554EAC-CE23-4724-956F-36DEA4024C3B}" presName="pyramid" presStyleLbl="node1" presStyleIdx="0" presStyleCnt="1"/>
      <dgm:spPr/>
    </dgm:pt>
    <dgm:pt modelId="{08717BFE-3170-4EE0-8551-14E2533FF807}" type="pres">
      <dgm:prSet presAssocID="{5E554EAC-CE23-4724-956F-36DEA4024C3B}" presName="theList" presStyleCnt="0"/>
      <dgm:spPr/>
    </dgm:pt>
    <dgm:pt modelId="{C35BAAD8-8D93-4512-9BA1-DBACE28DBF73}" type="pres">
      <dgm:prSet presAssocID="{0BA5B7F8-7FE9-4B9C-8240-077095772BAB}" presName="aNode" presStyleLbl="fgAcc1" presStyleIdx="0" presStyleCnt="4" custScaleX="173096" custScaleY="223457">
        <dgm:presLayoutVars>
          <dgm:bulletEnabled val="1"/>
        </dgm:presLayoutVars>
      </dgm:prSet>
      <dgm:spPr/>
    </dgm:pt>
    <dgm:pt modelId="{CCEC3557-D5B6-4EAD-A412-D145C12B6FC7}" type="pres">
      <dgm:prSet presAssocID="{0BA5B7F8-7FE9-4B9C-8240-077095772BAB}" presName="aSpace" presStyleCnt="0"/>
      <dgm:spPr/>
    </dgm:pt>
    <dgm:pt modelId="{4016AC51-26E4-45E6-BBA7-838A1A5CA932}" type="pres">
      <dgm:prSet presAssocID="{39675263-5E10-4E06-9F33-0A932899BA46}" presName="aNode" presStyleLbl="fgAcc1" presStyleIdx="1" presStyleCnt="4" custScaleX="170862" custScaleY="202638">
        <dgm:presLayoutVars>
          <dgm:bulletEnabled val="1"/>
        </dgm:presLayoutVars>
      </dgm:prSet>
      <dgm:spPr/>
    </dgm:pt>
    <dgm:pt modelId="{DAB000B2-D488-4BD0-825C-0136AF6F22DE}" type="pres">
      <dgm:prSet presAssocID="{39675263-5E10-4E06-9F33-0A932899BA46}" presName="aSpace" presStyleCnt="0"/>
      <dgm:spPr/>
    </dgm:pt>
    <dgm:pt modelId="{EA226A9E-295B-4F66-8879-965445114FB6}" type="pres">
      <dgm:prSet presAssocID="{61A4BD02-897F-4206-987E-876E1E1063C1}" presName="aNode" presStyleLbl="fgAcc1" presStyleIdx="2" presStyleCnt="4" custScaleX="171344" custScaleY="202638" custLinFactNeighborY="0">
        <dgm:presLayoutVars>
          <dgm:bulletEnabled val="1"/>
        </dgm:presLayoutVars>
      </dgm:prSet>
      <dgm:spPr/>
    </dgm:pt>
    <dgm:pt modelId="{3E26069F-A4E6-4721-BA34-9BD6563248E5}" type="pres">
      <dgm:prSet presAssocID="{61A4BD02-897F-4206-987E-876E1E1063C1}" presName="aSpace" presStyleCnt="0"/>
      <dgm:spPr/>
    </dgm:pt>
    <dgm:pt modelId="{9D182868-9C8E-4BF3-9F60-CF22A3A08FB0}" type="pres">
      <dgm:prSet presAssocID="{86FD7755-1CC4-4501-8CF0-E1E474450944}" presName="aNode" presStyleLbl="fgAcc1" presStyleIdx="3" presStyleCnt="4" custScaleX="169320" custScaleY="202638">
        <dgm:presLayoutVars>
          <dgm:bulletEnabled val="1"/>
        </dgm:presLayoutVars>
      </dgm:prSet>
      <dgm:spPr/>
    </dgm:pt>
    <dgm:pt modelId="{0BFD4373-DFB6-493D-8165-95BFB490B241}" type="pres">
      <dgm:prSet presAssocID="{86FD7755-1CC4-4501-8CF0-E1E474450944}" presName="aSpace" presStyleCnt="0"/>
      <dgm:spPr/>
    </dgm:pt>
  </dgm:ptLst>
  <dgm:cxnLst>
    <dgm:cxn modelId="{61130401-9428-4C05-98C6-B1A42B798585}" type="presOf" srcId="{39675263-5E10-4E06-9F33-0A932899BA46}" destId="{4016AC51-26E4-45E6-BBA7-838A1A5CA932}" srcOrd="0" destOrd="0" presId="urn:microsoft.com/office/officeart/2005/8/layout/pyramid2"/>
    <dgm:cxn modelId="{423C210B-B043-417C-B1BD-D89C7466C87B}" type="presOf" srcId="{0BA5B7F8-7FE9-4B9C-8240-077095772BAB}" destId="{C35BAAD8-8D93-4512-9BA1-DBACE28DBF73}" srcOrd="0" destOrd="0" presId="urn:microsoft.com/office/officeart/2005/8/layout/pyramid2"/>
    <dgm:cxn modelId="{7436142D-B8EF-4E1C-8040-CE9D6B09DD73}" srcId="{5E554EAC-CE23-4724-956F-36DEA4024C3B}" destId="{39675263-5E10-4E06-9F33-0A932899BA46}" srcOrd="1" destOrd="0" parTransId="{661CFC15-AC5C-4699-95E0-4B1075AD67DB}" sibTransId="{E36803D9-7AB4-4671-8B89-E88F6D3B4933}"/>
    <dgm:cxn modelId="{F4ABBC41-630B-403F-91C9-694CB3CC972E}" srcId="{5E554EAC-CE23-4724-956F-36DEA4024C3B}" destId="{0BA5B7F8-7FE9-4B9C-8240-077095772BAB}" srcOrd="0" destOrd="0" parTransId="{E9CB0341-9931-4FCE-9552-A2FC5CAD36DE}" sibTransId="{DDFB5028-4A10-461A-93E5-2CB58C6A6D4E}"/>
    <dgm:cxn modelId="{2E9BE968-96FA-4D79-A23D-6D696EBFD9DC}" srcId="{5E554EAC-CE23-4724-956F-36DEA4024C3B}" destId="{86FD7755-1CC4-4501-8CF0-E1E474450944}" srcOrd="3" destOrd="0" parTransId="{CC098495-9912-41E0-B5FC-831C5C9029A8}" sibTransId="{BC791C48-C74D-4675-9CD9-7F8E9AC42041}"/>
    <dgm:cxn modelId="{79D20AA3-A05F-4B58-97DA-A5D61E7441A3}" srcId="{5E554EAC-CE23-4724-956F-36DEA4024C3B}" destId="{61A4BD02-897F-4206-987E-876E1E1063C1}" srcOrd="2" destOrd="0" parTransId="{6D139AE7-897E-4101-8F3A-CAE877AAEA05}" sibTransId="{C7A0A8EF-14F6-4695-8024-DEBC42AD6BD9}"/>
    <dgm:cxn modelId="{0D2AC2B1-6396-4C13-B981-8315A46D614C}" type="presOf" srcId="{5E554EAC-CE23-4724-956F-36DEA4024C3B}" destId="{8817173A-CAF0-41CF-A7E9-85477BD7419B}" srcOrd="0" destOrd="0" presId="urn:microsoft.com/office/officeart/2005/8/layout/pyramid2"/>
    <dgm:cxn modelId="{3E6EEDD2-1AD3-4728-815A-0A936E1023CA}" type="presOf" srcId="{61A4BD02-897F-4206-987E-876E1E1063C1}" destId="{EA226A9E-295B-4F66-8879-965445114FB6}" srcOrd="0" destOrd="0" presId="urn:microsoft.com/office/officeart/2005/8/layout/pyramid2"/>
    <dgm:cxn modelId="{755E41D7-337F-4BBB-9D0A-05B4D00AC838}" type="presOf" srcId="{86FD7755-1CC4-4501-8CF0-E1E474450944}" destId="{9D182868-9C8E-4BF3-9F60-CF22A3A08FB0}" srcOrd="0" destOrd="0" presId="urn:microsoft.com/office/officeart/2005/8/layout/pyramid2"/>
    <dgm:cxn modelId="{913CEB92-273B-49FD-B58C-91667BAC7AF4}" type="presParOf" srcId="{8817173A-CAF0-41CF-A7E9-85477BD7419B}" destId="{0D5785C9-7268-4D19-938B-D94446D01ED9}" srcOrd="0" destOrd="0" presId="urn:microsoft.com/office/officeart/2005/8/layout/pyramid2"/>
    <dgm:cxn modelId="{8AE56701-FDA2-4F43-BF42-67BBD6BDD594}" type="presParOf" srcId="{8817173A-CAF0-41CF-A7E9-85477BD7419B}" destId="{08717BFE-3170-4EE0-8551-14E2533FF807}" srcOrd="1" destOrd="0" presId="urn:microsoft.com/office/officeart/2005/8/layout/pyramid2"/>
    <dgm:cxn modelId="{D196E232-1B53-46EA-8886-BE3DB7F17C69}" type="presParOf" srcId="{08717BFE-3170-4EE0-8551-14E2533FF807}" destId="{C35BAAD8-8D93-4512-9BA1-DBACE28DBF73}" srcOrd="0" destOrd="0" presId="urn:microsoft.com/office/officeart/2005/8/layout/pyramid2"/>
    <dgm:cxn modelId="{EEFC0FA8-889D-420A-A5B2-77B2FFC04B19}" type="presParOf" srcId="{08717BFE-3170-4EE0-8551-14E2533FF807}" destId="{CCEC3557-D5B6-4EAD-A412-D145C12B6FC7}" srcOrd="1" destOrd="0" presId="urn:microsoft.com/office/officeart/2005/8/layout/pyramid2"/>
    <dgm:cxn modelId="{B8D223A4-8089-48E7-A139-3D7A0267B213}" type="presParOf" srcId="{08717BFE-3170-4EE0-8551-14E2533FF807}" destId="{4016AC51-26E4-45E6-BBA7-838A1A5CA932}" srcOrd="2" destOrd="0" presId="urn:microsoft.com/office/officeart/2005/8/layout/pyramid2"/>
    <dgm:cxn modelId="{E10F77D9-D5B7-40C5-BEBC-3B4F2E15A437}" type="presParOf" srcId="{08717BFE-3170-4EE0-8551-14E2533FF807}" destId="{DAB000B2-D488-4BD0-825C-0136AF6F22DE}" srcOrd="3" destOrd="0" presId="urn:microsoft.com/office/officeart/2005/8/layout/pyramid2"/>
    <dgm:cxn modelId="{2F846450-2E53-49B7-A9C8-ACFF14E0C1EA}" type="presParOf" srcId="{08717BFE-3170-4EE0-8551-14E2533FF807}" destId="{EA226A9E-295B-4F66-8879-965445114FB6}" srcOrd="4" destOrd="0" presId="urn:microsoft.com/office/officeart/2005/8/layout/pyramid2"/>
    <dgm:cxn modelId="{B6C8EAA8-4348-4710-AA2A-3BFF1D81B298}" type="presParOf" srcId="{08717BFE-3170-4EE0-8551-14E2533FF807}" destId="{3E26069F-A4E6-4721-BA34-9BD6563248E5}" srcOrd="5" destOrd="0" presId="urn:microsoft.com/office/officeart/2005/8/layout/pyramid2"/>
    <dgm:cxn modelId="{390908F4-C60C-43D0-A3E2-B1A233E00500}" type="presParOf" srcId="{08717BFE-3170-4EE0-8551-14E2533FF807}" destId="{9D182868-9C8E-4BF3-9F60-CF22A3A08FB0}" srcOrd="6" destOrd="0" presId="urn:microsoft.com/office/officeart/2005/8/layout/pyramid2"/>
    <dgm:cxn modelId="{A185BD3C-28D9-4E99-BBF0-A2F72349D658}" type="presParOf" srcId="{08717BFE-3170-4EE0-8551-14E2533FF807}" destId="{0BFD4373-DFB6-493D-8165-95BFB490B241}"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E554EAC-CE23-4724-956F-36DEA4024C3B}"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s-CL"/>
        </a:p>
      </dgm:t>
    </dgm:pt>
    <dgm:pt modelId="{3F78BC47-1715-4CBD-9B6F-E268C113D90C}">
      <dgm:prSet/>
      <dgm:spPr/>
      <dgm:t>
        <a:bodyPr/>
        <a:lstStyle/>
        <a:p>
          <a:r>
            <a:rPr lang="es-CL" b="0" i="0" dirty="0"/>
            <a:t>1. ¿la edad puede ser un factor o una variable que influya en la variable destino paga o no paga?</a:t>
          </a:r>
          <a:endParaRPr lang="es-CL" dirty="0"/>
        </a:p>
      </dgm:t>
    </dgm:pt>
    <dgm:pt modelId="{260601C0-867D-4A66-A00A-EB1936D7C294}" type="parTrans" cxnId="{A0EC2DB0-7A35-4028-9532-83EDEEF94491}">
      <dgm:prSet/>
      <dgm:spPr/>
      <dgm:t>
        <a:bodyPr/>
        <a:lstStyle/>
        <a:p>
          <a:endParaRPr lang="es-CL"/>
        </a:p>
      </dgm:t>
    </dgm:pt>
    <dgm:pt modelId="{D21043C6-4A29-4123-855B-F2FFF575D8A3}" type="sibTrans" cxnId="{A0EC2DB0-7A35-4028-9532-83EDEEF94491}">
      <dgm:prSet/>
      <dgm:spPr/>
      <dgm:t>
        <a:bodyPr/>
        <a:lstStyle/>
        <a:p>
          <a:endParaRPr lang="es-CL"/>
        </a:p>
      </dgm:t>
    </dgm:pt>
    <dgm:pt modelId="{DE7DA87C-AD69-4FD0-AEE9-253AE4BD402F}">
      <dgm:prSet/>
      <dgm:spPr/>
      <dgm:t>
        <a:bodyPr/>
        <a:lstStyle/>
        <a:p>
          <a:r>
            <a:rPr lang="es-CL" b="0" i="0" dirty="0"/>
            <a:t>2. ¿Sería posible que al poseer un mayor nivel de estudio aumente la probabilidad que el cliente pague y no quede en mora?</a:t>
          </a:r>
          <a:endParaRPr lang="es-CL" dirty="0"/>
        </a:p>
      </dgm:t>
    </dgm:pt>
    <dgm:pt modelId="{E17119FB-B368-4EAE-B684-A6D1150F0F4B}" type="parTrans" cxnId="{A7ED41AF-6C21-4EF5-AF5E-51F2EFC95F08}">
      <dgm:prSet/>
      <dgm:spPr/>
      <dgm:t>
        <a:bodyPr/>
        <a:lstStyle/>
        <a:p>
          <a:endParaRPr lang="es-CL"/>
        </a:p>
      </dgm:t>
    </dgm:pt>
    <dgm:pt modelId="{E87242B8-04E6-48C3-9700-CFB741690605}" type="sibTrans" cxnId="{A7ED41AF-6C21-4EF5-AF5E-51F2EFC95F08}">
      <dgm:prSet/>
      <dgm:spPr/>
      <dgm:t>
        <a:bodyPr/>
        <a:lstStyle/>
        <a:p>
          <a:endParaRPr lang="es-CL"/>
        </a:p>
      </dgm:t>
    </dgm:pt>
    <dgm:pt modelId="{AEDA3662-7956-4928-8475-908C0238426F}" type="pres">
      <dgm:prSet presAssocID="{5E554EAC-CE23-4724-956F-36DEA4024C3B}" presName="Name0" presStyleCnt="0">
        <dgm:presLayoutVars>
          <dgm:dir/>
          <dgm:animLvl val="lvl"/>
          <dgm:resizeHandles/>
        </dgm:presLayoutVars>
      </dgm:prSet>
      <dgm:spPr/>
    </dgm:pt>
    <dgm:pt modelId="{D14C5F18-79F1-42A1-BE39-40FBD7BFE2E5}" type="pres">
      <dgm:prSet presAssocID="{3F78BC47-1715-4CBD-9B6F-E268C113D90C}" presName="linNode" presStyleCnt="0"/>
      <dgm:spPr/>
    </dgm:pt>
    <dgm:pt modelId="{2EC5D2A8-4D72-4CC1-A76A-6DADE00F6A4E}" type="pres">
      <dgm:prSet presAssocID="{3F78BC47-1715-4CBD-9B6F-E268C113D90C}" presName="parentShp" presStyleLbl="node1" presStyleIdx="0" presStyleCnt="2" custScaleX="272396">
        <dgm:presLayoutVars>
          <dgm:bulletEnabled val="1"/>
        </dgm:presLayoutVars>
      </dgm:prSet>
      <dgm:spPr/>
    </dgm:pt>
    <dgm:pt modelId="{A17BF50C-10BF-4724-BD90-3D9B29F42A38}" type="pres">
      <dgm:prSet presAssocID="{3F78BC47-1715-4CBD-9B6F-E268C113D90C}" presName="childShp" presStyleLbl="bgAccFollowNode1" presStyleIdx="0" presStyleCnt="2">
        <dgm:presLayoutVars>
          <dgm:bulletEnabled val="1"/>
        </dgm:presLayoutVars>
      </dgm:prSet>
      <dgm:spPr/>
    </dgm:pt>
    <dgm:pt modelId="{10768D54-3353-4A31-8716-B0C7D4761363}" type="pres">
      <dgm:prSet presAssocID="{D21043C6-4A29-4123-855B-F2FFF575D8A3}" presName="spacing" presStyleCnt="0"/>
      <dgm:spPr/>
    </dgm:pt>
    <dgm:pt modelId="{D92D310D-9C09-48C6-A4DE-7EF5254C89DB}" type="pres">
      <dgm:prSet presAssocID="{DE7DA87C-AD69-4FD0-AEE9-253AE4BD402F}" presName="linNode" presStyleCnt="0"/>
      <dgm:spPr/>
    </dgm:pt>
    <dgm:pt modelId="{0C51B4F4-98ED-4631-81AE-39858BFDADEF}" type="pres">
      <dgm:prSet presAssocID="{DE7DA87C-AD69-4FD0-AEE9-253AE4BD402F}" presName="parentShp" presStyleLbl="node1" presStyleIdx="1" presStyleCnt="2" custScaleX="231207">
        <dgm:presLayoutVars>
          <dgm:bulletEnabled val="1"/>
        </dgm:presLayoutVars>
      </dgm:prSet>
      <dgm:spPr/>
    </dgm:pt>
    <dgm:pt modelId="{60D8299D-7A57-47CD-AC80-415962A6A732}" type="pres">
      <dgm:prSet presAssocID="{DE7DA87C-AD69-4FD0-AEE9-253AE4BD402F}" presName="childShp" presStyleLbl="bgAccFollowNode1" presStyleIdx="1" presStyleCnt="2">
        <dgm:presLayoutVars>
          <dgm:bulletEnabled val="1"/>
        </dgm:presLayoutVars>
      </dgm:prSet>
      <dgm:spPr/>
    </dgm:pt>
  </dgm:ptLst>
  <dgm:cxnLst>
    <dgm:cxn modelId="{ED88203D-9D5A-4211-A24B-B5E8C28A4178}" type="presOf" srcId="{DE7DA87C-AD69-4FD0-AEE9-253AE4BD402F}" destId="{0C51B4F4-98ED-4631-81AE-39858BFDADEF}" srcOrd="0" destOrd="0" presId="urn:microsoft.com/office/officeart/2005/8/layout/vList6"/>
    <dgm:cxn modelId="{A7ED41AF-6C21-4EF5-AF5E-51F2EFC95F08}" srcId="{5E554EAC-CE23-4724-956F-36DEA4024C3B}" destId="{DE7DA87C-AD69-4FD0-AEE9-253AE4BD402F}" srcOrd="1" destOrd="0" parTransId="{E17119FB-B368-4EAE-B684-A6D1150F0F4B}" sibTransId="{E87242B8-04E6-48C3-9700-CFB741690605}"/>
    <dgm:cxn modelId="{A0EC2DB0-7A35-4028-9532-83EDEEF94491}" srcId="{5E554EAC-CE23-4724-956F-36DEA4024C3B}" destId="{3F78BC47-1715-4CBD-9B6F-E268C113D90C}" srcOrd="0" destOrd="0" parTransId="{260601C0-867D-4A66-A00A-EB1936D7C294}" sibTransId="{D21043C6-4A29-4123-855B-F2FFF575D8A3}"/>
    <dgm:cxn modelId="{96C431B1-4BD6-473A-B299-7D9018DC201C}" type="presOf" srcId="{3F78BC47-1715-4CBD-9B6F-E268C113D90C}" destId="{2EC5D2A8-4D72-4CC1-A76A-6DADE00F6A4E}" srcOrd="0" destOrd="0" presId="urn:microsoft.com/office/officeart/2005/8/layout/vList6"/>
    <dgm:cxn modelId="{FB255ECE-335E-4429-8DEB-90FD0E033290}" type="presOf" srcId="{5E554EAC-CE23-4724-956F-36DEA4024C3B}" destId="{AEDA3662-7956-4928-8475-908C0238426F}" srcOrd="0" destOrd="0" presId="urn:microsoft.com/office/officeart/2005/8/layout/vList6"/>
    <dgm:cxn modelId="{D340D391-C64B-4FE8-8414-FD913F7AB51A}" type="presParOf" srcId="{AEDA3662-7956-4928-8475-908C0238426F}" destId="{D14C5F18-79F1-42A1-BE39-40FBD7BFE2E5}" srcOrd="0" destOrd="0" presId="urn:microsoft.com/office/officeart/2005/8/layout/vList6"/>
    <dgm:cxn modelId="{B45ECF3D-E731-47B9-A999-C47BC9B11DB6}" type="presParOf" srcId="{D14C5F18-79F1-42A1-BE39-40FBD7BFE2E5}" destId="{2EC5D2A8-4D72-4CC1-A76A-6DADE00F6A4E}" srcOrd="0" destOrd="0" presId="urn:microsoft.com/office/officeart/2005/8/layout/vList6"/>
    <dgm:cxn modelId="{37CF5F10-C779-48DC-B5F1-2EE9D109E36B}" type="presParOf" srcId="{D14C5F18-79F1-42A1-BE39-40FBD7BFE2E5}" destId="{A17BF50C-10BF-4724-BD90-3D9B29F42A38}" srcOrd="1" destOrd="0" presId="urn:microsoft.com/office/officeart/2005/8/layout/vList6"/>
    <dgm:cxn modelId="{4EA518F6-8A4B-4C10-B607-6153A6D4402A}" type="presParOf" srcId="{AEDA3662-7956-4928-8475-908C0238426F}" destId="{10768D54-3353-4A31-8716-B0C7D4761363}" srcOrd="1" destOrd="0" presId="urn:microsoft.com/office/officeart/2005/8/layout/vList6"/>
    <dgm:cxn modelId="{BFDFBF84-0CE1-4AAC-868F-B7C7CD4B6114}" type="presParOf" srcId="{AEDA3662-7956-4928-8475-908C0238426F}" destId="{D92D310D-9C09-48C6-A4DE-7EF5254C89DB}" srcOrd="2" destOrd="0" presId="urn:microsoft.com/office/officeart/2005/8/layout/vList6"/>
    <dgm:cxn modelId="{CBB78487-2EAF-47FA-924E-61B4CCDF9C9D}" type="presParOf" srcId="{D92D310D-9C09-48C6-A4DE-7EF5254C89DB}" destId="{0C51B4F4-98ED-4631-81AE-39858BFDADEF}" srcOrd="0" destOrd="0" presId="urn:microsoft.com/office/officeart/2005/8/layout/vList6"/>
    <dgm:cxn modelId="{F0F58E07-F9B5-4EA1-A7A5-249DD11DD791}" type="presParOf" srcId="{D92D310D-9C09-48C6-A4DE-7EF5254C89DB}" destId="{60D8299D-7A57-47CD-AC80-415962A6A732}"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E554EAC-CE23-4724-956F-36DEA4024C3B}"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s-CL"/>
        </a:p>
      </dgm:t>
    </dgm:pt>
    <dgm:pt modelId="{3F78BC47-1715-4CBD-9B6F-E268C113D90C}">
      <dgm:prSet/>
      <dgm:spPr/>
      <dgm:t>
        <a:bodyPr/>
        <a:lstStyle/>
        <a:p>
          <a:r>
            <a:rPr lang="es-CL" b="0" i="0" dirty="0"/>
            <a:t>3. ¿Es el género importante a la hora de tener solvencia para pagar el crédito?</a:t>
          </a:r>
          <a:endParaRPr lang="es-CL" dirty="0"/>
        </a:p>
      </dgm:t>
    </dgm:pt>
    <dgm:pt modelId="{260601C0-867D-4A66-A00A-EB1936D7C294}" type="parTrans" cxnId="{A0EC2DB0-7A35-4028-9532-83EDEEF94491}">
      <dgm:prSet/>
      <dgm:spPr/>
      <dgm:t>
        <a:bodyPr/>
        <a:lstStyle/>
        <a:p>
          <a:endParaRPr lang="es-CL"/>
        </a:p>
      </dgm:t>
    </dgm:pt>
    <dgm:pt modelId="{D21043C6-4A29-4123-855B-F2FFF575D8A3}" type="sibTrans" cxnId="{A0EC2DB0-7A35-4028-9532-83EDEEF94491}">
      <dgm:prSet/>
      <dgm:spPr/>
      <dgm:t>
        <a:bodyPr/>
        <a:lstStyle/>
        <a:p>
          <a:endParaRPr lang="es-CL"/>
        </a:p>
      </dgm:t>
    </dgm:pt>
    <dgm:pt modelId="{EC20F3CD-D2EB-433E-9D48-B9E7BDF9ED37}">
      <dgm:prSet/>
      <dgm:spPr/>
      <dgm:t>
        <a:bodyPr/>
        <a:lstStyle/>
        <a:p>
          <a:pPr>
            <a:buFont typeface="+mj-lt"/>
            <a:buAutoNum type="arabicPeriod"/>
          </a:pPr>
          <a:r>
            <a:rPr lang="es-CL" b="0" i="0" dirty="0"/>
            <a:t>4. ¿El tener un buen comportamiento de pago y no poseer atrasos influye en que el cliente va a pagar?</a:t>
          </a:r>
          <a:endParaRPr lang="es-CL" dirty="0"/>
        </a:p>
      </dgm:t>
    </dgm:pt>
    <dgm:pt modelId="{D85EE15A-AEBD-451A-84B3-5E187AEDE72D}" type="sibTrans" cxnId="{1C22576E-4DEB-4B9D-BDD0-E5F1D294CD7A}">
      <dgm:prSet/>
      <dgm:spPr/>
      <dgm:t>
        <a:bodyPr/>
        <a:lstStyle/>
        <a:p>
          <a:endParaRPr lang="es-CL"/>
        </a:p>
      </dgm:t>
    </dgm:pt>
    <dgm:pt modelId="{FFFB39C1-7A8B-44FD-8E69-301BA2C6396F}" type="parTrans" cxnId="{1C22576E-4DEB-4B9D-BDD0-E5F1D294CD7A}">
      <dgm:prSet/>
      <dgm:spPr/>
      <dgm:t>
        <a:bodyPr/>
        <a:lstStyle/>
        <a:p>
          <a:endParaRPr lang="es-CL"/>
        </a:p>
      </dgm:t>
    </dgm:pt>
    <dgm:pt modelId="{AEDA3662-7956-4928-8475-908C0238426F}" type="pres">
      <dgm:prSet presAssocID="{5E554EAC-CE23-4724-956F-36DEA4024C3B}" presName="Name0" presStyleCnt="0">
        <dgm:presLayoutVars>
          <dgm:dir/>
          <dgm:animLvl val="lvl"/>
          <dgm:resizeHandles/>
        </dgm:presLayoutVars>
      </dgm:prSet>
      <dgm:spPr/>
    </dgm:pt>
    <dgm:pt modelId="{D14C5F18-79F1-42A1-BE39-40FBD7BFE2E5}" type="pres">
      <dgm:prSet presAssocID="{3F78BC47-1715-4CBD-9B6F-E268C113D90C}" presName="linNode" presStyleCnt="0"/>
      <dgm:spPr/>
    </dgm:pt>
    <dgm:pt modelId="{2EC5D2A8-4D72-4CC1-A76A-6DADE00F6A4E}" type="pres">
      <dgm:prSet presAssocID="{3F78BC47-1715-4CBD-9B6F-E268C113D90C}" presName="parentShp" presStyleLbl="node1" presStyleIdx="0" presStyleCnt="2" custScaleX="272396">
        <dgm:presLayoutVars>
          <dgm:bulletEnabled val="1"/>
        </dgm:presLayoutVars>
      </dgm:prSet>
      <dgm:spPr/>
    </dgm:pt>
    <dgm:pt modelId="{A17BF50C-10BF-4724-BD90-3D9B29F42A38}" type="pres">
      <dgm:prSet presAssocID="{3F78BC47-1715-4CBD-9B6F-E268C113D90C}" presName="childShp" presStyleLbl="bgAccFollowNode1" presStyleIdx="0" presStyleCnt="2">
        <dgm:presLayoutVars>
          <dgm:bulletEnabled val="1"/>
        </dgm:presLayoutVars>
      </dgm:prSet>
      <dgm:spPr/>
    </dgm:pt>
    <dgm:pt modelId="{51F65E6C-C61D-4A0F-A435-2C4A66E2B662}" type="pres">
      <dgm:prSet presAssocID="{D21043C6-4A29-4123-855B-F2FFF575D8A3}" presName="spacing" presStyleCnt="0"/>
      <dgm:spPr/>
    </dgm:pt>
    <dgm:pt modelId="{D6C04E1B-71BD-4258-94B0-4466B297DC69}" type="pres">
      <dgm:prSet presAssocID="{EC20F3CD-D2EB-433E-9D48-B9E7BDF9ED37}" presName="linNode" presStyleCnt="0"/>
      <dgm:spPr/>
    </dgm:pt>
    <dgm:pt modelId="{0B63FE4C-AB7D-4FCA-9565-B50FCEA93371}" type="pres">
      <dgm:prSet presAssocID="{EC20F3CD-D2EB-433E-9D48-B9E7BDF9ED37}" presName="parentShp" presStyleLbl="node1" presStyleIdx="1" presStyleCnt="2" custScaleX="311219">
        <dgm:presLayoutVars>
          <dgm:bulletEnabled val="1"/>
        </dgm:presLayoutVars>
      </dgm:prSet>
      <dgm:spPr/>
    </dgm:pt>
    <dgm:pt modelId="{E9FCC487-E061-498E-BD81-A9B17B1F4FD1}" type="pres">
      <dgm:prSet presAssocID="{EC20F3CD-D2EB-433E-9D48-B9E7BDF9ED37}" presName="childShp" presStyleLbl="bgAccFollowNode1" presStyleIdx="1" presStyleCnt="2">
        <dgm:presLayoutVars>
          <dgm:bulletEnabled val="1"/>
        </dgm:presLayoutVars>
      </dgm:prSet>
      <dgm:spPr/>
    </dgm:pt>
  </dgm:ptLst>
  <dgm:cxnLst>
    <dgm:cxn modelId="{1C22576E-4DEB-4B9D-BDD0-E5F1D294CD7A}" srcId="{5E554EAC-CE23-4724-956F-36DEA4024C3B}" destId="{EC20F3CD-D2EB-433E-9D48-B9E7BDF9ED37}" srcOrd="1" destOrd="0" parTransId="{FFFB39C1-7A8B-44FD-8E69-301BA2C6396F}" sibTransId="{D85EE15A-AEBD-451A-84B3-5E187AEDE72D}"/>
    <dgm:cxn modelId="{85E1D757-E085-460B-A156-8940F6DA6213}" type="presOf" srcId="{EC20F3CD-D2EB-433E-9D48-B9E7BDF9ED37}" destId="{0B63FE4C-AB7D-4FCA-9565-B50FCEA93371}" srcOrd="0" destOrd="0" presId="urn:microsoft.com/office/officeart/2005/8/layout/vList6"/>
    <dgm:cxn modelId="{A0EC2DB0-7A35-4028-9532-83EDEEF94491}" srcId="{5E554EAC-CE23-4724-956F-36DEA4024C3B}" destId="{3F78BC47-1715-4CBD-9B6F-E268C113D90C}" srcOrd="0" destOrd="0" parTransId="{260601C0-867D-4A66-A00A-EB1936D7C294}" sibTransId="{D21043C6-4A29-4123-855B-F2FFF575D8A3}"/>
    <dgm:cxn modelId="{96C431B1-4BD6-473A-B299-7D9018DC201C}" type="presOf" srcId="{3F78BC47-1715-4CBD-9B6F-E268C113D90C}" destId="{2EC5D2A8-4D72-4CC1-A76A-6DADE00F6A4E}" srcOrd="0" destOrd="0" presId="urn:microsoft.com/office/officeart/2005/8/layout/vList6"/>
    <dgm:cxn modelId="{FB255ECE-335E-4429-8DEB-90FD0E033290}" type="presOf" srcId="{5E554EAC-CE23-4724-956F-36DEA4024C3B}" destId="{AEDA3662-7956-4928-8475-908C0238426F}" srcOrd="0" destOrd="0" presId="urn:microsoft.com/office/officeart/2005/8/layout/vList6"/>
    <dgm:cxn modelId="{D340D391-C64B-4FE8-8414-FD913F7AB51A}" type="presParOf" srcId="{AEDA3662-7956-4928-8475-908C0238426F}" destId="{D14C5F18-79F1-42A1-BE39-40FBD7BFE2E5}" srcOrd="0" destOrd="0" presId="urn:microsoft.com/office/officeart/2005/8/layout/vList6"/>
    <dgm:cxn modelId="{B45ECF3D-E731-47B9-A999-C47BC9B11DB6}" type="presParOf" srcId="{D14C5F18-79F1-42A1-BE39-40FBD7BFE2E5}" destId="{2EC5D2A8-4D72-4CC1-A76A-6DADE00F6A4E}" srcOrd="0" destOrd="0" presId="urn:microsoft.com/office/officeart/2005/8/layout/vList6"/>
    <dgm:cxn modelId="{37CF5F10-C779-48DC-B5F1-2EE9D109E36B}" type="presParOf" srcId="{D14C5F18-79F1-42A1-BE39-40FBD7BFE2E5}" destId="{A17BF50C-10BF-4724-BD90-3D9B29F42A38}" srcOrd="1" destOrd="0" presId="urn:microsoft.com/office/officeart/2005/8/layout/vList6"/>
    <dgm:cxn modelId="{FB767161-BC17-4232-A487-CB4D0630E956}" type="presParOf" srcId="{AEDA3662-7956-4928-8475-908C0238426F}" destId="{51F65E6C-C61D-4A0F-A435-2C4A66E2B662}" srcOrd="1" destOrd="0" presId="urn:microsoft.com/office/officeart/2005/8/layout/vList6"/>
    <dgm:cxn modelId="{7E04B4A0-09D9-4451-B13F-F88A4E35743D}" type="presParOf" srcId="{AEDA3662-7956-4928-8475-908C0238426F}" destId="{D6C04E1B-71BD-4258-94B0-4466B297DC69}" srcOrd="2" destOrd="0" presId="urn:microsoft.com/office/officeart/2005/8/layout/vList6"/>
    <dgm:cxn modelId="{B6E9B591-9D0E-4B84-B25E-09CDC4F90FC9}" type="presParOf" srcId="{D6C04E1B-71BD-4258-94B0-4466B297DC69}" destId="{0B63FE4C-AB7D-4FCA-9565-B50FCEA93371}" srcOrd="0" destOrd="0" presId="urn:microsoft.com/office/officeart/2005/8/layout/vList6"/>
    <dgm:cxn modelId="{2D2F5EA6-EFB2-480B-A630-DF1930801BCE}" type="presParOf" srcId="{D6C04E1B-71BD-4258-94B0-4466B297DC69}" destId="{E9FCC487-E061-498E-BD81-A9B17B1F4FD1}"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DE053-2736-4201-8CC5-D7CD3212112D}">
      <dsp:nvSpPr>
        <dsp:cNvPr id="0" name=""/>
        <dsp:cNvSpPr/>
      </dsp:nvSpPr>
      <dsp:spPr>
        <a:xfrm>
          <a:off x="1040926" y="0"/>
          <a:ext cx="4065663" cy="162626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s-CL" sz="1800" b="0" i="0" kern="1200" dirty="0"/>
            <a:t>Se selecciona este proyecto por ser de gran interés cuando se trata de analizar temas realizados con las finanzas bancarias y de sus usuarios.</a:t>
          </a:r>
          <a:endParaRPr lang="es-CL" sz="1800" kern="1200" dirty="0"/>
        </a:p>
      </dsp:txBody>
      <dsp:txXfrm>
        <a:off x="1854059" y="0"/>
        <a:ext cx="2439398" cy="1626265"/>
      </dsp:txXfrm>
    </dsp:sp>
    <dsp:sp modelId="{B484D48C-831F-4EC7-AA44-CD04762F2B9C}">
      <dsp:nvSpPr>
        <dsp:cNvPr id="0" name=""/>
        <dsp:cNvSpPr/>
      </dsp:nvSpPr>
      <dsp:spPr>
        <a:xfrm>
          <a:off x="1104269" y="1803908"/>
          <a:ext cx="4065663" cy="162626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s-CL" sz="1800" b="0" i="0" kern="1200" dirty="0"/>
            <a:t> Inspirado en el análisis de la realidad financiera ocurrida en Taiwán en 2005</a:t>
          </a:r>
          <a:endParaRPr lang="es-CL" sz="1800" kern="1200" dirty="0"/>
        </a:p>
      </dsp:txBody>
      <dsp:txXfrm>
        <a:off x="1917402" y="1803908"/>
        <a:ext cx="2439398" cy="16262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5937FF-E119-4F21-B26B-3A13AC52A65B}">
      <dsp:nvSpPr>
        <dsp:cNvPr id="0" name=""/>
        <dsp:cNvSpPr/>
      </dsp:nvSpPr>
      <dsp:spPr>
        <a:xfrm>
          <a:off x="324431" y="0"/>
          <a:ext cx="3181010" cy="111399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s-ES" sz="2000" kern="1200" dirty="0"/>
            <a:t>Existen variables numéricas:</a:t>
          </a:r>
          <a:endParaRPr lang="es-CL" sz="2000" kern="1200" dirty="0"/>
        </a:p>
      </dsp:txBody>
      <dsp:txXfrm>
        <a:off x="324431" y="0"/>
        <a:ext cx="2902511" cy="1113996"/>
      </dsp:txXfrm>
    </dsp:sp>
    <dsp:sp modelId="{5A245B23-8E5E-4CC7-B748-26DC44B436AA}">
      <dsp:nvSpPr>
        <dsp:cNvPr id="0" name=""/>
        <dsp:cNvSpPr/>
      </dsp:nvSpPr>
      <dsp:spPr>
        <a:xfrm>
          <a:off x="2988117" y="0"/>
          <a:ext cx="3798256" cy="111399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s-ES" sz="1800" kern="1200" dirty="0"/>
            <a:t>LIMIT_BAL,  AGE, PAY_AMT, BILL_AMT</a:t>
          </a:r>
          <a:endParaRPr lang="es-CL" sz="1800" kern="1200" dirty="0"/>
        </a:p>
      </dsp:txBody>
      <dsp:txXfrm>
        <a:off x="3545115" y="0"/>
        <a:ext cx="2684260" cy="11139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EB6B6-69B4-434B-A5B2-3B22B9072993}">
      <dsp:nvSpPr>
        <dsp:cNvPr id="0" name=""/>
        <dsp:cNvSpPr/>
      </dsp:nvSpPr>
      <dsp:spPr>
        <a:xfrm>
          <a:off x="2461407" y="0"/>
          <a:ext cx="2688633" cy="95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b="0" i="0" kern="1200" dirty="0"/>
            <a:t>La mayor parte de los clientes poseen una formación profesional universitaria</a:t>
          </a:r>
          <a:endParaRPr lang="es-CL" sz="1400" kern="1200" dirty="0"/>
        </a:p>
      </dsp:txBody>
      <dsp:txXfrm>
        <a:off x="2507850" y="46443"/>
        <a:ext cx="2595747" cy="858513"/>
      </dsp:txXfrm>
    </dsp:sp>
    <dsp:sp modelId="{A62FCF68-5C1A-4356-B34F-2AAA06651F26}">
      <dsp:nvSpPr>
        <dsp:cNvPr id="0" name=""/>
        <dsp:cNvSpPr/>
      </dsp:nvSpPr>
      <dsp:spPr>
        <a:xfrm>
          <a:off x="2482486" y="954190"/>
          <a:ext cx="2688633" cy="95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b="0" i="0" kern="1200" dirty="0"/>
            <a:t>La  proporción de los que pagaron versus morosos es mayor entre los  Postgrados, Universitarios versus Secundarios</a:t>
          </a:r>
          <a:endParaRPr lang="es-CL" sz="1400" kern="1200" dirty="0"/>
        </a:p>
      </dsp:txBody>
      <dsp:txXfrm>
        <a:off x="2528929" y="1000633"/>
        <a:ext cx="2595747" cy="85851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EB6B6-69B4-434B-A5B2-3B22B9072993}">
      <dsp:nvSpPr>
        <dsp:cNvPr id="0" name=""/>
        <dsp:cNvSpPr/>
      </dsp:nvSpPr>
      <dsp:spPr>
        <a:xfrm>
          <a:off x="2337300" y="0"/>
          <a:ext cx="2936848" cy="12107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b="0" i="0" kern="1200" dirty="0"/>
            <a:t>Los universitarios representan el mayor porcentaje en los grupos que pagaron y morosos, entre los morosos representan un 50%</a:t>
          </a:r>
          <a:endParaRPr lang="es-CL" sz="1400" kern="1200" dirty="0"/>
        </a:p>
      </dsp:txBody>
      <dsp:txXfrm>
        <a:off x="2396403" y="59103"/>
        <a:ext cx="2818642" cy="1092530"/>
      </dsp:txXfrm>
    </dsp:sp>
    <dsp:sp modelId="{A62FCF68-5C1A-4356-B34F-2AAA06651F26}">
      <dsp:nvSpPr>
        <dsp:cNvPr id="0" name=""/>
        <dsp:cNvSpPr/>
      </dsp:nvSpPr>
      <dsp:spPr>
        <a:xfrm>
          <a:off x="2358379" y="1214289"/>
          <a:ext cx="2918027" cy="12107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b="0" i="0" kern="1200" dirty="0"/>
            <a:t>Los Postgrados aumentan el porcentaje en el grupo de los que pagaron, sumados con los universitarios incrementan la proporción respecto a los secundarios</a:t>
          </a:r>
          <a:endParaRPr lang="es-CL" sz="1400" kern="1200" dirty="0"/>
        </a:p>
      </dsp:txBody>
      <dsp:txXfrm>
        <a:off x="2417482" y="1273392"/>
        <a:ext cx="2799821" cy="10925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1C25C-722C-4747-91E6-429576DF5D39}">
      <dsp:nvSpPr>
        <dsp:cNvPr id="0" name=""/>
        <dsp:cNvSpPr/>
      </dsp:nvSpPr>
      <dsp:spPr>
        <a:xfrm>
          <a:off x="0" y="1747"/>
          <a:ext cx="6431778" cy="617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Las variables categóricas  relacionadas con los pagos con atrasos tienen relación respecto a los clientes morosos</a:t>
          </a:r>
          <a:endParaRPr lang="es-CL" sz="1400" kern="1200" dirty="0"/>
        </a:p>
      </dsp:txBody>
      <dsp:txXfrm>
        <a:off x="30157" y="31904"/>
        <a:ext cx="6371464" cy="557446"/>
      </dsp:txXfrm>
    </dsp:sp>
    <dsp:sp modelId="{74528BDA-9425-42DD-865D-927E6432C700}">
      <dsp:nvSpPr>
        <dsp:cNvPr id="0" name=""/>
        <dsp:cNvSpPr/>
      </dsp:nvSpPr>
      <dsp:spPr>
        <a:xfrm>
          <a:off x="0" y="714547"/>
          <a:ext cx="6431778" cy="617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Un atraso de 2 meses es relevante como se aprecia en los gráficos</a:t>
          </a:r>
          <a:endParaRPr lang="es-CL" sz="1400" kern="1200" dirty="0"/>
        </a:p>
      </dsp:txBody>
      <dsp:txXfrm>
        <a:off x="30157" y="744704"/>
        <a:ext cx="6371464" cy="5574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EB6B6-69B4-434B-A5B2-3B22B9072993}">
      <dsp:nvSpPr>
        <dsp:cNvPr id="0" name=""/>
        <dsp:cNvSpPr/>
      </dsp:nvSpPr>
      <dsp:spPr>
        <a:xfrm>
          <a:off x="2337300" y="0"/>
          <a:ext cx="2936848" cy="15278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ES" sz="1400" kern="1200" dirty="0"/>
            <a:t>Gráfico que muestra atraso de pago del mes de Octubre(PAY_0) para los morosos y aquellos que pagaron.</a:t>
          </a:r>
        </a:p>
        <a:p>
          <a:pPr marL="0" lvl="0" indent="0" algn="ctr" defTabSz="622300">
            <a:lnSpc>
              <a:spcPct val="90000"/>
            </a:lnSpc>
            <a:spcBef>
              <a:spcPct val="0"/>
            </a:spcBef>
            <a:spcAft>
              <a:spcPct val="35000"/>
            </a:spcAft>
            <a:buNone/>
          </a:pPr>
          <a:r>
            <a:rPr lang="es-ES" sz="1400" kern="1200" dirty="0"/>
            <a:t>Existe una proporción importante entre los del grupo que pagaron versus los morosos para aquellos que están al día (85% vs 48%)</a:t>
          </a:r>
          <a:endParaRPr lang="es-CL" sz="1400" kern="1200" dirty="0"/>
        </a:p>
      </dsp:txBody>
      <dsp:txXfrm>
        <a:off x="2411884" y="74584"/>
        <a:ext cx="2787680" cy="1378686"/>
      </dsp:txXfrm>
    </dsp:sp>
    <dsp:sp modelId="{A62FCF68-5C1A-4356-B34F-2AAA06651F26}">
      <dsp:nvSpPr>
        <dsp:cNvPr id="0" name=""/>
        <dsp:cNvSpPr/>
      </dsp:nvSpPr>
      <dsp:spPr>
        <a:xfrm>
          <a:off x="2358379" y="1532337"/>
          <a:ext cx="2918027" cy="15278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b="0" i="0" kern="1200" dirty="0"/>
            <a:t>Aquellos con atraso de 2 meses aumentan en gran proporción en los morosos vs los que pagaron (32% vs 4%)</a:t>
          </a:r>
          <a:endParaRPr lang="es-CL" sz="1400" kern="1200" dirty="0"/>
        </a:p>
      </dsp:txBody>
      <dsp:txXfrm>
        <a:off x="2432963" y="1606921"/>
        <a:ext cx="2768859" cy="137868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EB6B6-69B4-434B-A5B2-3B22B9072993}">
      <dsp:nvSpPr>
        <dsp:cNvPr id="0" name=""/>
        <dsp:cNvSpPr/>
      </dsp:nvSpPr>
      <dsp:spPr>
        <a:xfrm>
          <a:off x="2337300" y="0"/>
          <a:ext cx="2936848" cy="14809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ES" sz="1400" kern="1200" dirty="0"/>
            <a:t>Pareciera los solteros poseen una mayor proporción de los que pagaron Vs los morosos comparados con los casados  </a:t>
          </a:r>
          <a:endParaRPr lang="es-CL" sz="1400" kern="1200" dirty="0"/>
        </a:p>
      </dsp:txBody>
      <dsp:txXfrm>
        <a:off x="2409595" y="72295"/>
        <a:ext cx="2792258" cy="13363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EB6B6-69B4-434B-A5B2-3B22B9072993}">
      <dsp:nvSpPr>
        <dsp:cNvPr id="0" name=""/>
        <dsp:cNvSpPr/>
      </dsp:nvSpPr>
      <dsp:spPr>
        <a:xfrm>
          <a:off x="2337300" y="0"/>
          <a:ext cx="2936848" cy="16348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ES" sz="1400" kern="1200" dirty="0"/>
            <a:t>Pareciera el género femenino tuvo mejor comportamiento  de pago, aumentó en mayor proporción en aquellas que pagaron vs las morosas comparado con el género masculino, además de tener mayor participación en la adquisición de crédito</a:t>
          </a:r>
          <a:endParaRPr lang="es-CL" sz="1400" kern="1200" dirty="0"/>
        </a:p>
      </dsp:txBody>
      <dsp:txXfrm>
        <a:off x="2417107" y="79807"/>
        <a:ext cx="2777234" cy="147523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EB6B6-69B4-434B-A5B2-3B22B9072993}">
      <dsp:nvSpPr>
        <dsp:cNvPr id="0" name=""/>
        <dsp:cNvSpPr/>
      </dsp:nvSpPr>
      <dsp:spPr>
        <a:xfrm>
          <a:off x="2042464" y="0"/>
          <a:ext cx="2936848" cy="16348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kern="1200" dirty="0"/>
            <a:t>De acuerdo a la</a:t>
          </a:r>
          <a:r>
            <a:rPr lang="es-CL" sz="1400" kern="1200" baseline="0" dirty="0"/>
            <a:t> distribución de los grupos de morosos y los que pagaron no pareciera que  la Edad tenga una relación o afecte la variable destino</a:t>
          </a:r>
          <a:endParaRPr lang="es-CL" sz="1400" kern="1200" dirty="0"/>
        </a:p>
      </dsp:txBody>
      <dsp:txXfrm>
        <a:off x="2122271" y="79807"/>
        <a:ext cx="2777234" cy="14752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EB6B6-69B4-434B-A5B2-3B22B9072993}">
      <dsp:nvSpPr>
        <dsp:cNvPr id="0" name=""/>
        <dsp:cNvSpPr/>
      </dsp:nvSpPr>
      <dsp:spPr>
        <a:xfrm>
          <a:off x="4313541" y="0"/>
          <a:ext cx="2770611" cy="282086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kern="1200" dirty="0"/>
            <a:t>Aunque la información que dan las gráficas inferiores no parece tener relevancia, las gráficas superiores pudieran sugerir que los clientes con mayor capacidad de pago(No morosos) poseen mayor capacidad para endeudarse mediante un monto mayor(LIMIT_BAL).</a:t>
          </a:r>
        </a:p>
        <a:p>
          <a:pPr marL="0" lvl="0" indent="0" algn="ctr" defTabSz="622300">
            <a:lnSpc>
              <a:spcPct val="90000"/>
            </a:lnSpc>
            <a:spcBef>
              <a:spcPct val="0"/>
            </a:spcBef>
            <a:spcAft>
              <a:spcPct val="35000"/>
            </a:spcAft>
            <a:buNone/>
          </a:pPr>
          <a:r>
            <a:rPr lang="es-CL" sz="1400" kern="1200" dirty="0"/>
            <a:t>También se observa que aquellos con mejor escolaridad poseen los mayores montos de créditos.</a:t>
          </a:r>
        </a:p>
      </dsp:txBody>
      <dsp:txXfrm>
        <a:off x="4448791" y="135250"/>
        <a:ext cx="2500111" cy="255036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EB6B6-69B4-434B-A5B2-3B22B9072993}">
      <dsp:nvSpPr>
        <dsp:cNvPr id="0" name=""/>
        <dsp:cNvSpPr/>
      </dsp:nvSpPr>
      <dsp:spPr>
        <a:xfrm>
          <a:off x="9" y="0"/>
          <a:ext cx="8076296" cy="727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kern="1200" dirty="0"/>
            <a:t>Sección acotada de un gráfico del tipo </a:t>
          </a:r>
          <a:r>
            <a:rPr lang="es-CL" sz="1400" kern="1200" dirty="0" err="1"/>
            <a:t>multi-variado</a:t>
          </a:r>
          <a:r>
            <a:rPr lang="es-CL" sz="1400" kern="1200" dirty="0"/>
            <a:t>, permite ver cierta relación o correlaciones entre variables numéricas continuas, que complementa el </a:t>
          </a:r>
          <a:r>
            <a:rPr lang="es-CL" sz="1400" kern="1200" dirty="0" err="1"/>
            <a:t>Heatmap</a:t>
          </a:r>
          <a:r>
            <a:rPr lang="es-CL" sz="1400" kern="1200" dirty="0"/>
            <a:t> de correlaciones mostrado en otra </a:t>
          </a:r>
          <a:r>
            <a:rPr lang="es-CL" sz="1400" kern="1200" dirty="0" err="1"/>
            <a:t>sección.La</a:t>
          </a:r>
          <a:r>
            <a:rPr lang="es-CL" sz="1400" kern="1200" dirty="0"/>
            <a:t> marca azul corresponde a Morosos. Para más detalle consultar Notebook de Proyecto Final.</a:t>
          </a:r>
        </a:p>
      </dsp:txBody>
      <dsp:txXfrm>
        <a:off x="35539" y="35530"/>
        <a:ext cx="8005236" cy="656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2A14C-4D12-4328-A04D-9C4F96A312D1}">
      <dsp:nvSpPr>
        <dsp:cNvPr id="0" name=""/>
        <dsp:cNvSpPr/>
      </dsp:nvSpPr>
      <dsp:spPr>
        <a:xfrm>
          <a:off x="1092723" y="1828"/>
          <a:ext cx="4065663" cy="162626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s-CL" sz="2100" b="0" i="0" kern="1200" dirty="0"/>
            <a:t> Entes bancarios aumentan de manera no controlada la adjudicación de tarjetas de créditos </a:t>
          </a:r>
          <a:endParaRPr lang="es-CL" sz="2100" kern="1200" dirty="0"/>
        </a:p>
      </dsp:txBody>
      <dsp:txXfrm>
        <a:off x="1905856" y="1828"/>
        <a:ext cx="2439398" cy="1626265"/>
      </dsp:txXfrm>
    </dsp:sp>
    <dsp:sp modelId="{0F80A15C-03E1-45B7-95F2-7EC1BF675356}">
      <dsp:nvSpPr>
        <dsp:cNvPr id="0" name=""/>
        <dsp:cNvSpPr/>
      </dsp:nvSpPr>
      <dsp:spPr>
        <a:xfrm>
          <a:off x="1092723" y="1855770"/>
          <a:ext cx="4065663" cy="162626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s-CL" sz="2100" b="0" i="0" kern="1200" dirty="0"/>
            <a:t>Sin análisis respecto a su capacidad de pago</a:t>
          </a:r>
          <a:endParaRPr lang="es-CL" sz="2100" kern="1200" dirty="0"/>
        </a:p>
      </dsp:txBody>
      <dsp:txXfrm>
        <a:off x="1905856" y="1855770"/>
        <a:ext cx="2439398" cy="162626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DE053-2736-4201-8CC5-D7CD3212112D}">
      <dsp:nvSpPr>
        <dsp:cNvPr id="0" name=""/>
        <dsp:cNvSpPr/>
      </dsp:nvSpPr>
      <dsp:spPr>
        <a:xfrm>
          <a:off x="0" y="0"/>
          <a:ext cx="6332384" cy="126415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endParaRPr lang="es-CL" sz="1600" kern="1200" dirty="0"/>
        </a:p>
        <a:p>
          <a:pPr marL="0" lvl="0" indent="0" algn="ctr" defTabSz="711200">
            <a:lnSpc>
              <a:spcPct val="90000"/>
            </a:lnSpc>
            <a:spcBef>
              <a:spcPct val="0"/>
            </a:spcBef>
            <a:spcAft>
              <a:spcPct val="35000"/>
            </a:spcAft>
            <a:buNone/>
          </a:pPr>
          <a:r>
            <a:rPr lang="es-CL" sz="1600" kern="1200" dirty="0"/>
            <a:t>Tal como se muestra en las visuales, los factores demográficos y comportamientos de pago de los clientes tienen un efecto no menor sobre la variable destino, es decir para determinar si una tarjeta habiente va a pagar o va a quedar moroso</a:t>
          </a:r>
        </a:p>
        <a:p>
          <a:pPr marL="0" lvl="0" indent="0" algn="ctr" defTabSz="711200">
            <a:lnSpc>
              <a:spcPct val="90000"/>
            </a:lnSpc>
            <a:spcBef>
              <a:spcPct val="0"/>
            </a:spcBef>
            <a:spcAft>
              <a:spcPct val="35000"/>
            </a:spcAft>
            <a:buNone/>
          </a:pPr>
          <a:endParaRPr lang="es-CL" sz="1300" kern="1200" dirty="0"/>
        </a:p>
      </dsp:txBody>
      <dsp:txXfrm>
        <a:off x="632075" y="0"/>
        <a:ext cx="5068234" cy="1264150"/>
      </dsp:txXfrm>
    </dsp:sp>
    <dsp:sp modelId="{0BA0DC92-F47B-4252-9384-5779E5316BF3}">
      <dsp:nvSpPr>
        <dsp:cNvPr id="0" name=""/>
        <dsp:cNvSpPr/>
      </dsp:nvSpPr>
      <dsp:spPr>
        <a:xfrm>
          <a:off x="2" y="1464036"/>
          <a:ext cx="6330181" cy="107477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CL" sz="1600" b="0" kern="1200" dirty="0"/>
            <a:t>Por tanto , aun cuando la edad  no mostró tener una relación,  una forma de intentar reducir el número de morosos, se podría centrar las campañas hacia un segmento de población que se encuentre en un rango de edades más productivas, entre 22 y 40 años </a:t>
          </a:r>
          <a:endParaRPr lang="es-CL" sz="1600" kern="1200" dirty="0"/>
        </a:p>
      </dsp:txBody>
      <dsp:txXfrm>
        <a:off x="537389" y="1464036"/>
        <a:ext cx="5255407" cy="1074774"/>
      </dsp:txXfrm>
    </dsp:sp>
    <dsp:sp modelId="{3C8A3FD8-2A03-450E-A37C-7DAAD0AF8FAE}">
      <dsp:nvSpPr>
        <dsp:cNvPr id="0" name=""/>
        <dsp:cNvSpPr/>
      </dsp:nvSpPr>
      <dsp:spPr>
        <a:xfrm>
          <a:off x="2" y="2689280"/>
          <a:ext cx="6332384" cy="107477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CL" sz="1600" b="0" kern="1200" dirty="0"/>
            <a:t>Posean una formación universitaria, y de preferencia hacia la población soltera. Esto es buscando un segmento que posea más solvencia al cumplir con sus obligaciones crediticias</a:t>
          </a:r>
        </a:p>
      </dsp:txBody>
      <dsp:txXfrm>
        <a:off x="537389" y="2689280"/>
        <a:ext cx="5257610" cy="107477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EB6B6-69B4-434B-A5B2-3B22B9072993}">
      <dsp:nvSpPr>
        <dsp:cNvPr id="0" name=""/>
        <dsp:cNvSpPr/>
      </dsp:nvSpPr>
      <dsp:spPr>
        <a:xfrm>
          <a:off x="4" y="710"/>
          <a:ext cx="7344146" cy="727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MX" sz="1400" kern="1200" dirty="0"/>
            <a:t>Importante ingeniería de datos se ha</a:t>
          </a:r>
          <a:r>
            <a:rPr lang="es-CL" sz="1400" kern="1200" dirty="0"/>
            <a:t> realizados sobre el conjunto de datos  para prepararlo antes de aplicar los algoritmos de ML:</a:t>
          </a:r>
        </a:p>
      </dsp:txBody>
      <dsp:txXfrm>
        <a:off x="35534" y="36240"/>
        <a:ext cx="7273086" cy="65678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EB6B6-69B4-434B-A5B2-3B22B9072993}">
      <dsp:nvSpPr>
        <dsp:cNvPr id="0" name=""/>
        <dsp:cNvSpPr/>
      </dsp:nvSpPr>
      <dsp:spPr>
        <a:xfrm>
          <a:off x="4" y="0"/>
          <a:ext cx="7344146" cy="3850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kern="1200" dirty="0"/>
            <a:t>Eliminación de duplicados</a:t>
          </a:r>
        </a:p>
      </dsp:txBody>
      <dsp:txXfrm>
        <a:off x="18798" y="18794"/>
        <a:ext cx="7306558" cy="34741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DE053-2736-4201-8CC5-D7CD3212112D}">
      <dsp:nvSpPr>
        <dsp:cNvPr id="0" name=""/>
        <dsp:cNvSpPr/>
      </dsp:nvSpPr>
      <dsp:spPr>
        <a:xfrm>
          <a:off x="19607" y="0"/>
          <a:ext cx="6183084" cy="105596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s-CL" sz="1400" kern="1200" dirty="0"/>
            <a:t>Se realizaron entrenamiento en Machine </a:t>
          </a:r>
          <a:r>
            <a:rPr lang="es-CL" sz="1400" kern="1200" dirty="0" err="1"/>
            <a:t>Learning</a:t>
          </a:r>
          <a:r>
            <a:rPr lang="es-CL" sz="1400" kern="1200" dirty="0"/>
            <a:t> ML para modelos utilizando 3 algoritmos de ML: </a:t>
          </a:r>
          <a:r>
            <a:rPr lang="es-CL" sz="1400" kern="1200" dirty="0" err="1"/>
            <a:t>Logistic</a:t>
          </a:r>
          <a:r>
            <a:rPr lang="es-CL" sz="1400" kern="1200" dirty="0"/>
            <a:t> </a:t>
          </a:r>
          <a:r>
            <a:rPr lang="es-CL" sz="1400" kern="1200" dirty="0" err="1"/>
            <a:t>Regression</a:t>
          </a:r>
          <a:r>
            <a:rPr lang="es-CL" sz="1400" kern="1200" dirty="0"/>
            <a:t>, KNN, </a:t>
          </a:r>
          <a:r>
            <a:rPr lang="es-CL" sz="1400" kern="1200" dirty="0" err="1"/>
            <a:t>Random</a:t>
          </a:r>
          <a:r>
            <a:rPr lang="es-CL" sz="1400" kern="1200" dirty="0"/>
            <a:t> Forest </a:t>
          </a:r>
          <a:r>
            <a:rPr lang="es-CL" sz="1400" kern="1200" dirty="0" err="1"/>
            <a:t>Classifier</a:t>
          </a:r>
          <a:r>
            <a:rPr lang="es-CL" sz="1400" kern="1200" dirty="0"/>
            <a:t>, para encontrar el modelo que mejor se ajuste a las necesidades, en este caso detectar los clientes que no cumplirán con sus compromisos de pago de tarjeta(Morosos) </a:t>
          </a:r>
        </a:p>
      </dsp:txBody>
      <dsp:txXfrm>
        <a:off x="547591" y="0"/>
        <a:ext cx="5127116" cy="1055968"/>
      </dsp:txXfrm>
    </dsp:sp>
    <dsp:sp modelId="{0BA0DC92-F47B-4252-9384-5779E5316BF3}">
      <dsp:nvSpPr>
        <dsp:cNvPr id="0" name=""/>
        <dsp:cNvSpPr/>
      </dsp:nvSpPr>
      <dsp:spPr>
        <a:xfrm>
          <a:off x="43879" y="1125508"/>
          <a:ext cx="6183740" cy="6907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CL" sz="1600" kern="1200" dirty="0"/>
            <a:t>Para realizar un buen entrenamiento lo menos sesgado posible y evitando caer en el </a:t>
          </a:r>
          <a:r>
            <a:rPr lang="es-CL" sz="1600" kern="1200" dirty="0" err="1"/>
            <a:t>Overfitting</a:t>
          </a:r>
          <a:r>
            <a:rPr lang="es-CL" sz="1600" kern="1200" dirty="0"/>
            <a:t>, se utilizó Cross-</a:t>
          </a:r>
          <a:r>
            <a:rPr lang="es-CL" sz="1600" kern="1200" dirty="0" err="1"/>
            <a:t>Validator</a:t>
          </a:r>
          <a:r>
            <a:rPr lang="es-CL" sz="1600" kern="1200" dirty="0"/>
            <a:t> tanto para el entrenamiento y validación de modelos</a:t>
          </a:r>
        </a:p>
      </dsp:txBody>
      <dsp:txXfrm>
        <a:off x="389257" y="1125508"/>
        <a:ext cx="5492984" cy="690756"/>
      </dsp:txXfrm>
    </dsp:sp>
    <dsp:sp modelId="{3C8A3FD8-2A03-450E-A37C-7DAAD0AF8FAE}">
      <dsp:nvSpPr>
        <dsp:cNvPr id="0" name=""/>
        <dsp:cNvSpPr/>
      </dsp:nvSpPr>
      <dsp:spPr>
        <a:xfrm>
          <a:off x="101722" y="1891582"/>
          <a:ext cx="6183740" cy="87026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CL" sz="1600" b="0" kern="1200" dirty="0"/>
            <a:t>Se trabajó con el algoritmo de </a:t>
          </a:r>
          <a:r>
            <a:rPr lang="es-CL" sz="1600" b="0" kern="1200" dirty="0" err="1"/>
            <a:t>RandomizedSearchCV</a:t>
          </a:r>
          <a:r>
            <a:rPr lang="es-CL" sz="1600" b="0" kern="1200" dirty="0"/>
            <a:t> para realizar el </a:t>
          </a:r>
          <a:r>
            <a:rPr lang="es-CL" sz="1600" b="0" kern="1200" dirty="0" err="1"/>
            <a:t>Tunning</a:t>
          </a:r>
          <a:r>
            <a:rPr lang="es-CL" sz="1600" b="0" kern="1200" dirty="0"/>
            <a:t> de </a:t>
          </a:r>
          <a:r>
            <a:rPr lang="es-CL" sz="1600" b="0" kern="1200" dirty="0" err="1"/>
            <a:t>hyper</a:t>
          </a:r>
          <a:r>
            <a:rPr lang="es-CL" sz="1600" b="0" kern="1200" dirty="0"/>
            <a:t> parámetros, y los mejores resultados para entrenamiento y predicciones en modelos se obtuvieron con el algoritmo  ML </a:t>
          </a:r>
          <a:r>
            <a:rPr lang="es-CL" sz="1600" b="0" kern="1200" dirty="0" err="1"/>
            <a:t>Logistic</a:t>
          </a:r>
          <a:r>
            <a:rPr lang="es-CL" sz="1600" b="0" kern="1200" dirty="0"/>
            <a:t> </a:t>
          </a:r>
          <a:r>
            <a:rPr lang="es-CL" sz="1600" b="0" kern="1200" dirty="0" err="1"/>
            <a:t>Regression</a:t>
          </a:r>
          <a:r>
            <a:rPr lang="es-CL" sz="1600" b="0" kern="1200" dirty="0"/>
            <a:t> </a:t>
          </a:r>
        </a:p>
      </dsp:txBody>
      <dsp:txXfrm>
        <a:off x="536856" y="1891582"/>
        <a:ext cx="5313473" cy="870267"/>
      </dsp:txXfrm>
    </dsp:sp>
    <dsp:sp modelId="{3C41DA93-3312-4658-8573-7253BFA3C9D6}">
      <dsp:nvSpPr>
        <dsp:cNvPr id="0" name=""/>
        <dsp:cNvSpPr/>
      </dsp:nvSpPr>
      <dsp:spPr>
        <a:xfrm>
          <a:off x="72292" y="2836262"/>
          <a:ext cx="6183740" cy="92386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CL" sz="1600" b="0" kern="1200" dirty="0"/>
            <a:t>De las métricas utilizadas la Precisión es la que más se ajusta a esta aplicación, se trata de encontrar la mayor cantidad de aciertos posibles (Morosos), o verdaderos positivos(73%)</a:t>
          </a:r>
        </a:p>
      </dsp:txBody>
      <dsp:txXfrm>
        <a:off x="534224" y="2836262"/>
        <a:ext cx="5259877" cy="9238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E39DC-6032-47E6-86BC-6E11E5354D58}">
      <dsp:nvSpPr>
        <dsp:cNvPr id="0" name=""/>
        <dsp:cNvSpPr/>
      </dsp:nvSpPr>
      <dsp:spPr>
        <a:xfrm>
          <a:off x="979788" y="2414"/>
          <a:ext cx="4291533" cy="171661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s-CL" sz="2000" b="0" i="0" kern="1200" dirty="0"/>
            <a:t>Esto provoca una crisis al aumentar la cantidad de tarjetas habientes con alta morosidad o deudas acumuladas.</a:t>
          </a:r>
          <a:endParaRPr lang="es-CL" sz="2000" kern="1200" dirty="0"/>
        </a:p>
      </dsp:txBody>
      <dsp:txXfrm>
        <a:off x="1838095" y="2414"/>
        <a:ext cx="2574920" cy="1716613"/>
      </dsp:txXfrm>
    </dsp:sp>
    <dsp:sp modelId="{F30BA265-3194-497E-9BE2-1DC340E9BA1D}">
      <dsp:nvSpPr>
        <dsp:cNvPr id="0" name=""/>
        <dsp:cNvSpPr/>
      </dsp:nvSpPr>
      <dsp:spPr>
        <a:xfrm>
          <a:off x="979788" y="1959353"/>
          <a:ext cx="4291533" cy="171661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s-CL" sz="2000" b="0" i="0" kern="1200" dirty="0"/>
            <a:t>deteriorando así la confianza entre entes financieros o bancarios y sus usuarios. </a:t>
          </a:r>
          <a:endParaRPr lang="es-CL" sz="2000" kern="1200" dirty="0"/>
        </a:p>
      </dsp:txBody>
      <dsp:txXfrm>
        <a:off x="1838095" y="1959353"/>
        <a:ext cx="2574920" cy="17166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77D1F-9AED-4F95-AFE5-4EA89278D7DA}">
      <dsp:nvSpPr>
        <dsp:cNvPr id="0" name=""/>
        <dsp:cNvSpPr/>
      </dsp:nvSpPr>
      <dsp:spPr>
        <a:xfrm>
          <a:off x="0" y="824203"/>
          <a:ext cx="6384190" cy="255367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s-CL" sz="1900" b="0" i="0" kern="1200" dirty="0"/>
            <a:t>El análisis que se realiza durante este proyecto resulta de gran interés tanto de parte de los entes bancarios como de sus clientes, puesto que busca en función de datos obtenidos durante 2005 sobre clientes tarjeta habientes, predecir si nuevos potenciales usuarios podrán cumplir con sus obligaciones financieras</a:t>
          </a:r>
          <a:endParaRPr lang="es-CL" sz="1900" kern="1200" dirty="0"/>
        </a:p>
      </dsp:txBody>
      <dsp:txXfrm>
        <a:off x="1276838" y="824203"/>
        <a:ext cx="3830514" cy="25536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77D1F-9AED-4F95-AFE5-4EA89278D7DA}">
      <dsp:nvSpPr>
        <dsp:cNvPr id="0" name=""/>
        <dsp:cNvSpPr/>
      </dsp:nvSpPr>
      <dsp:spPr>
        <a:xfrm>
          <a:off x="0" y="842944"/>
          <a:ext cx="6427878" cy="257115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s-CL" sz="2400" b="0" i="0" kern="1200" dirty="0"/>
            <a:t>Ideal para quienes desean estudiar e integrarse en el mundo del Análisis de Datos y "</a:t>
          </a:r>
          <a:r>
            <a:rPr lang="es-CL" sz="2400" b="0" i="1" kern="1200" dirty="0"/>
            <a:t>Data </a:t>
          </a:r>
          <a:r>
            <a:rPr lang="es-CL" sz="2400" b="0" i="1" kern="1200" dirty="0" err="1"/>
            <a:t>Science</a:t>
          </a:r>
          <a:r>
            <a:rPr lang="es-CL" sz="2400" b="0" i="0" kern="1200" dirty="0"/>
            <a:t>"</a:t>
          </a:r>
          <a:endParaRPr lang="es-CL" sz="2400" kern="1200" dirty="0"/>
        </a:p>
      </dsp:txBody>
      <dsp:txXfrm>
        <a:off x="1285576" y="842944"/>
        <a:ext cx="3856727" cy="25711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77D1F-9AED-4F95-AFE5-4EA89278D7DA}">
      <dsp:nvSpPr>
        <dsp:cNvPr id="0" name=""/>
        <dsp:cNvSpPr/>
      </dsp:nvSpPr>
      <dsp:spPr>
        <a:xfrm>
          <a:off x="289713" y="177481"/>
          <a:ext cx="5350611" cy="16469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s-CL" sz="2400" b="0" i="0" kern="1200" dirty="0"/>
            <a:t>basado en un "</a:t>
          </a:r>
          <a:r>
            <a:rPr lang="es-CL" sz="2400" b="0" i="1" kern="1200" dirty="0" err="1"/>
            <a:t>DataSet</a:t>
          </a:r>
          <a:r>
            <a:rPr lang="es-CL" sz="2400" b="0" i="0" kern="1200" dirty="0"/>
            <a:t>" en "</a:t>
          </a:r>
          <a:r>
            <a:rPr lang="es-CL" sz="2400" b="0" i="1" kern="1200" dirty="0" err="1"/>
            <a:t>Kaggle</a:t>
          </a:r>
          <a:r>
            <a:rPr lang="es-CL" sz="2400" b="0" i="0" kern="1200" dirty="0"/>
            <a:t>“</a:t>
          </a:r>
        </a:p>
      </dsp:txBody>
      <dsp:txXfrm>
        <a:off x="1113201" y="177481"/>
        <a:ext cx="3703636" cy="1646975"/>
      </dsp:txXfrm>
    </dsp:sp>
    <dsp:sp modelId="{BE6AC274-64B1-4FC3-8C3C-14EC22157D18}">
      <dsp:nvSpPr>
        <dsp:cNvPr id="0" name=""/>
        <dsp:cNvSpPr/>
      </dsp:nvSpPr>
      <dsp:spPr>
        <a:xfrm>
          <a:off x="270031" y="1878546"/>
          <a:ext cx="5330271" cy="164697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CL" sz="1600" b="0" kern="1200" dirty="0"/>
            <a:t>https://www.kaggle.com/datasets/uciml/default-of-credit-card-clients-dataset/download?datasetVersionNumber=1</a:t>
          </a:r>
          <a:endParaRPr lang="es-CL" sz="1600" b="0" i="0" kern="1200" dirty="0"/>
        </a:p>
      </dsp:txBody>
      <dsp:txXfrm>
        <a:off x="1093519" y="1878546"/>
        <a:ext cx="3683296" cy="16469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785C9-7268-4D19-938B-D94446D01ED9}">
      <dsp:nvSpPr>
        <dsp:cNvPr id="0" name=""/>
        <dsp:cNvSpPr/>
      </dsp:nvSpPr>
      <dsp:spPr>
        <a:xfrm>
          <a:off x="507907" y="0"/>
          <a:ext cx="3632431" cy="3632431"/>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5BAAD8-8D93-4512-9BA1-DBACE28DBF73}">
      <dsp:nvSpPr>
        <dsp:cNvPr id="0" name=""/>
        <dsp:cNvSpPr/>
      </dsp:nvSpPr>
      <dsp:spPr>
        <a:xfrm>
          <a:off x="1461195" y="363963"/>
          <a:ext cx="4086935" cy="73638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L" sz="1400" b="0" kern="1200" dirty="0"/>
            <a:t>Las exploraciones y visualizaciones básicas realizadas indican:</a:t>
          </a:r>
          <a:endParaRPr lang="es-CL" sz="1400" kern="1200" dirty="0"/>
        </a:p>
      </dsp:txBody>
      <dsp:txXfrm>
        <a:off x="1497142" y="399910"/>
        <a:ext cx="4015041" cy="664494"/>
      </dsp:txXfrm>
    </dsp:sp>
    <dsp:sp modelId="{4016AC51-26E4-45E6-BBA7-838A1A5CA932}">
      <dsp:nvSpPr>
        <dsp:cNvPr id="0" name=""/>
        <dsp:cNvSpPr/>
      </dsp:nvSpPr>
      <dsp:spPr>
        <a:xfrm>
          <a:off x="1487568" y="1141545"/>
          <a:ext cx="4034188" cy="66778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L" sz="1400" b="0" kern="1200" dirty="0"/>
            <a:t>Nivel educativo, estado civil, y el género en menor medida pudieran tener una relación con la variable objetivo</a:t>
          </a:r>
          <a:endParaRPr lang="es-CL" sz="1400" kern="1200" dirty="0"/>
        </a:p>
      </dsp:txBody>
      <dsp:txXfrm>
        <a:off x="1520166" y="1174143"/>
        <a:ext cx="3968992" cy="602584"/>
      </dsp:txXfrm>
    </dsp:sp>
    <dsp:sp modelId="{EA226A9E-295B-4F66-8879-965445114FB6}">
      <dsp:nvSpPr>
        <dsp:cNvPr id="0" name=""/>
        <dsp:cNvSpPr/>
      </dsp:nvSpPr>
      <dsp:spPr>
        <a:xfrm>
          <a:off x="1481878" y="1850519"/>
          <a:ext cx="4045569" cy="66778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L" sz="1400" b="0" kern="1200" dirty="0"/>
            <a:t>El comportamiento de pago.</a:t>
          </a:r>
          <a:endParaRPr lang="es-CL" sz="1400" kern="1200" dirty="0"/>
        </a:p>
      </dsp:txBody>
      <dsp:txXfrm>
        <a:off x="1514476" y="1883117"/>
        <a:ext cx="3980373" cy="602584"/>
      </dsp:txXfrm>
    </dsp:sp>
    <dsp:sp modelId="{9D182868-9C8E-4BF3-9F60-CF22A3A08FB0}">
      <dsp:nvSpPr>
        <dsp:cNvPr id="0" name=""/>
        <dsp:cNvSpPr/>
      </dsp:nvSpPr>
      <dsp:spPr>
        <a:xfrm>
          <a:off x="1505772" y="2559493"/>
          <a:ext cx="3997780" cy="667780"/>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L" sz="1400" b="0" kern="1200" dirty="0"/>
            <a:t>Análisis y exploraciones adicionales  necesarias para comprobar estas hipótesis</a:t>
          </a:r>
          <a:endParaRPr lang="es-CL" sz="1400" kern="1200" dirty="0"/>
        </a:p>
      </dsp:txBody>
      <dsp:txXfrm>
        <a:off x="1538370" y="2592091"/>
        <a:ext cx="3932584" cy="6025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BF50C-10BF-4724-BD90-3D9B29F42A38}">
      <dsp:nvSpPr>
        <dsp:cNvPr id="0" name=""/>
        <dsp:cNvSpPr/>
      </dsp:nvSpPr>
      <dsp:spPr>
        <a:xfrm>
          <a:off x="3905339" y="443"/>
          <a:ext cx="2150366" cy="172930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C5D2A8-4D72-4CC1-A76A-6DADE00F6A4E}">
      <dsp:nvSpPr>
        <dsp:cNvPr id="0" name=""/>
        <dsp:cNvSpPr/>
      </dsp:nvSpPr>
      <dsp:spPr>
        <a:xfrm>
          <a:off x="331" y="443"/>
          <a:ext cx="3905008" cy="17293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s-CL" sz="2100" b="0" i="0" kern="1200" dirty="0"/>
            <a:t>1. ¿la edad puede ser un factor o una variable que influya en la variable destino paga o no paga?</a:t>
          </a:r>
          <a:endParaRPr lang="es-CL" sz="2100" kern="1200" dirty="0"/>
        </a:p>
      </dsp:txBody>
      <dsp:txXfrm>
        <a:off x="84749" y="84861"/>
        <a:ext cx="3736172" cy="1560470"/>
      </dsp:txXfrm>
    </dsp:sp>
    <dsp:sp modelId="{60D8299D-7A57-47CD-AC80-415962A6A732}">
      <dsp:nvSpPr>
        <dsp:cNvPr id="0" name=""/>
        <dsp:cNvSpPr/>
      </dsp:nvSpPr>
      <dsp:spPr>
        <a:xfrm>
          <a:off x="3672536" y="1902680"/>
          <a:ext cx="2381016" cy="172930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51B4F4-98ED-4631-81AE-39858BFDADEF}">
      <dsp:nvSpPr>
        <dsp:cNvPr id="0" name=""/>
        <dsp:cNvSpPr/>
      </dsp:nvSpPr>
      <dsp:spPr>
        <a:xfrm>
          <a:off x="2485" y="1902680"/>
          <a:ext cx="3670051" cy="17293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s-CL" sz="2100" b="0" i="0" kern="1200" dirty="0"/>
            <a:t>2. ¿Sería posible que al poseer un mayor nivel de estudio aumente la probabilidad que el cliente pague y no quede en mora?</a:t>
          </a:r>
          <a:endParaRPr lang="es-CL" sz="2100" kern="1200" dirty="0"/>
        </a:p>
      </dsp:txBody>
      <dsp:txXfrm>
        <a:off x="86903" y="1987098"/>
        <a:ext cx="3501215" cy="15604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BF50C-10BF-4724-BD90-3D9B29F42A38}">
      <dsp:nvSpPr>
        <dsp:cNvPr id="0" name=""/>
        <dsp:cNvSpPr/>
      </dsp:nvSpPr>
      <dsp:spPr>
        <a:xfrm>
          <a:off x="3905339" y="443"/>
          <a:ext cx="2150366" cy="172930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C5D2A8-4D72-4CC1-A76A-6DADE00F6A4E}">
      <dsp:nvSpPr>
        <dsp:cNvPr id="0" name=""/>
        <dsp:cNvSpPr/>
      </dsp:nvSpPr>
      <dsp:spPr>
        <a:xfrm>
          <a:off x="331" y="443"/>
          <a:ext cx="3905008" cy="17293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s-CL" sz="2500" b="0" i="0" kern="1200" dirty="0"/>
            <a:t>3. ¿Es el género importante a la hora de tener solvencia para pagar el crédito?</a:t>
          </a:r>
          <a:endParaRPr lang="es-CL" sz="2500" kern="1200" dirty="0"/>
        </a:p>
      </dsp:txBody>
      <dsp:txXfrm>
        <a:off x="84749" y="84861"/>
        <a:ext cx="3736172" cy="1560470"/>
      </dsp:txXfrm>
    </dsp:sp>
    <dsp:sp modelId="{E9FCC487-E061-498E-BD81-A9B17B1F4FD1}">
      <dsp:nvSpPr>
        <dsp:cNvPr id="0" name=""/>
        <dsp:cNvSpPr/>
      </dsp:nvSpPr>
      <dsp:spPr>
        <a:xfrm>
          <a:off x="4086365" y="1902680"/>
          <a:ext cx="1969395" cy="1729306"/>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3FE4C-AB7D-4FCA-9565-B50FCEA93371}">
      <dsp:nvSpPr>
        <dsp:cNvPr id="0" name=""/>
        <dsp:cNvSpPr/>
      </dsp:nvSpPr>
      <dsp:spPr>
        <a:xfrm>
          <a:off x="277" y="1902680"/>
          <a:ext cx="4086087" cy="17293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Font typeface="+mj-lt"/>
            <a:buNone/>
          </a:pPr>
          <a:r>
            <a:rPr lang="es-CL" sz="2500" b="0" i="0" kern="1200" dirty="0"/>
            <a:t>4. ¿El tener un buen comportamiento de pago y no poseer atrasos influye en que el cliente va a pagar?</a:t>
          </a:r>
          <a:endParaRPr lang="es-CL" sz="2500" kern="1200" dirty="0"/>
        </a:p>
      </dsp:txBody>
      <dsp:txXfrm>
        <a:off x="84695" y="1987098"/>
        <a:ext cx="3917251" cy="156047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50BD5-ECC8-44EF-9016-7DFC1A9C73BA}" type="datetimeFigureOut">
              <a:rPr lang="es-CL" smtClean="0"/>
              <a:t>22-11-2023</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AC5F2B-6A61-4572-886C-377E57CA9E19}" type="slidenum">
              <a:rPr lang="es-CL" smtClean="0"/>
              <a:t>‹Nº›</a:t>
            </a:fld>
            <a:endParaRPr lang="es-CL"/>
          </a:p>
        </p:txBody>
      </p:sp>
    </p:spTree>
    <p:extLst>
      <p:ext uri="{BB962C8B-B14F-4D97-AF65-F5344CB8AC3E}">
        <p14:creationId xmlns:p14="http://schemas.microsoft.com/office/powerpoint/2010/main" val="385502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14</a:t>
            </a:fld>
            <a:endParaRPr lang="es-CL"/>
          </a:p>
        </p:txBody>
      </p:sp>
    </p:spTree>
    <p:extLst>
      <p:ext uri="{BB962C8B-B14F-4D97-AF65-F5344CB8AC3E}">
        <p14:creationId xmlns:p14="http://schemas.microsoft.com/office/powerpoint/2010/main" val="948320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23</a:t>
            </a:fld>
            <a:endParaRPr lang="es-CL"/>
          </a:p>
        </p:txBody>
      </p:sp>
    </p:spTree>
    <p:extLst>
      <p:ext uri="{BB962C8B-B14F-4D97-AF65-F5344CB8AC3E}">
        <p14:creationId xmlns:p14="http://schemas.microsoft.com/office/powerpoint/2010/main" val="3057284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24</a:t>
            </a:fld>
            <a:endParaRPr lang="es-CL"/>
          </a:p>
        </p:txBody>
      </p:sp>
    </p:spTree>
    <p:extLst>
      <p:ext uri="{BB962C8B-B14F-4D97-AF65-F5344CB8AC3E}">
        <p14:creationId xmlns:p14="http://schemas.microsoft.com/office/powerpoint/2010/main" val="3427096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25</a:t>
            </a:fld>
            <a:endParaRPr lang="es-CL"/>
          </a:p>
        </p:txBody>
      </p:sp>
    </p:spTree>
    <p:extLst>
      <p:ext uri="{BB962C8B-B14F-4D97-AF65-F5344CB8AC3E}">
        <p14:creationId xmlns:p14="http://schemas.microsoft.com/office/powerpoint/2010/main" val="3433788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26</a:t>
            </a:fld>
            <a:endParaRPr lang="es-CL"/>
          </a:p>
        </p:txBody>
      </p:sp>
    </p:spTree>
    <p:extLst>
      <p:ext uri="{BB962C8B-B14F-4D97-AF65-F5344CB8AC3E}">
        <p14:creationId xmlns:p14="http://schemas.microsoft.com/office/powerpoint/2010/main" val="3338174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27</a:t>
            </a:fld>
            <a:endParaRPr lang="es-CL"/>
          </a:p>
        </p:txBody>
      </p:sp>
    </p:spTree>
    <p:extLst>
      <p:ext uri="{BB962C8B-B14F-4D97-AF65-F5344CB8AC3E}">
        <p14:creationId xmlns:p14="http://schemas.microsoft.com/office/powerpoint/2010/main" val="3787834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28</a:t>
            </a:fld>
            <a:endParaRPr lang="es-CL"/>
          </a:p>
        </p:txBody>
      </p:sp>
    </p:spTree>
    <p:extLst>
      <p:ext uri="{BB962C8B-B14F-4D97-AF65-F5344CB8AC3E}">
        <p14:creationId xmlns:p14="http://schemas.microsoft.com/office/powerpoint/2010/main" val="148276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29</a:t>
            </a:fld>
            <a:endParaRPr lang="es-CL"/>
          </a:p>
        </p:txBody>
      </p:sp>
    </p:spTree>
    <p:extLst>
      <p:ext uri="{BB962C8B-B14F-4D97-AF65-F5344CB8AC3E}">
        <p14:creationId xmlns:p14="http://schemas.microsoft.com/office/powerpoint/2010/main" val="3611043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30</a:t>
            </a:fld>
            <a:endParaRPr lang="es-CL"/>
          </a:p>
        </p:txBody>
      </p:sp>
    </p:spTree>
    <p:extLst>
      <p:ext uri="{BB962C8B-B14F-4D97-AF65-F5344CB8AC3E}">
        <p14:creationId xmlns:p14="http://schemas.microsoft.com/office/powerpoint/2010/main" val="3102384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31</a:t>
            </a:fld>
            <a:endParaRPr lang="es-CL"/>
          </a:p>
        </p:txBody>
      </p:sp>
    </p:spTree>
    <p:extLst>
      <p:ext uri="{BB962C8B-B14F-4D97-AF65-F5344CB8AC3E}">
        <p14:creationId xmlns:p14="http://schemas.microsoft.com/office/powerpoint/2010/main" val="3380106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32</a:t>
            </a:fld>
            <a:endParaRPr lang="es-CL"/>
          </a:p>
        </p:txBody>
      </p:sp>
    </p:spTree>
    <p:extLst>
      <p:ext uri="{BB962C8B-B14F-4D97-AF65-F5344CB8AC3E}">
        <p14:creationId xmlns:p14="http://schemas.microsoft.com/office/powerpoint/2010/main" val="2405399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15</a:t>
            </a:fld>
            <a:endParaRPr lang="es-CL"/>
          </a:p>
        </p:txBody>
      </p:sp>
    </p:spTree>
    <p:extLst>
      <p:ext uri="{BB962C8B-B14F-4D97-AF65-F5344CB8AC3E}">
        <p14:creationId xmlns:p14="http://schemas.microsoft.com/office/powerpoint/2010/main" val="3518134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33</a:t>
            </a:fld>
            <a:endParaRPr lang="es-CL"/>
          </a:p>
        </p:txBody>
      </p:sp>
    </p:spTree>
    <p:extLst>
      <p:ext uri="{BB962C8B-B14F-4D97-AF65-F5344CB8AC3E}">
        <p14:creationId xmlns:p14="http://schemas.microsoft.com/office/powerpoint/2010/main" val="3838863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34</a:t>
            </a:fld>
            <a:endParaRPr lang="es-CL"/>
          </a:p>
        </p:txBody>
      </p:sp>
    </p:spTree>
    <p:extLst>
      <p:ext uri="{BB962C8B-B14F-4D97-AF65-F5344CB8AC3E}">
        <p14:creationId xmlns:p14="http://schemas.microsoft.com/office/powerpoint/2010/main" val="2360423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35</a:t>
            </a:fld>
            <a:endParaRPr lang="es-CL"/>
          </a:p>
        </p:txBody>
      </p:sp>
    </p:spTree>
    <p:extLst>
      <p:ext uri="{BB962C8B-B14F-4D97-AF65-F5344CB8AC3E}">
        <p14:creationId xmlns:p14="http://schemas.microsoft.com/office/powerpoint/2010/main" val="568052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36</a:t>
            </a:fld>
            <a:endParaRPr lang="es-CL"/>
          </a:p>
        </p:txBody>
      </p:sp>
    </p:spTree>
    <p:extLst>
      <p:ext uri="{BB962C8B-B14F-4D97-AF65-F5344CB8AC3E}">
        <p14:creationId xmlns:p14="http://schemas.microsoft.com/office/powerpoint/2010/main" val="1933561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37</a:t>
            </a:fld>
            <a:endParaRPr lang="es-CL"/>
          </a:p>
        </p:txBody>
      </p:sp>
    </p:spTree>
    <p:extLst>
      <p:ext uri="{BB962C8B-B14F-4D97-AF65-F5344CB8AC3E}">
        <p14:creationId xmlns:p14="http://schemas.microsoft.com/office/powerpoint/2010/main" val="2436354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38</a:t>
            </a:fld>
            <a:endParaRPr lang="es-CL"/>
          </a:p>
        </p:txBody>
      </p:sp>
    </p:spTree>
    <p:extLst>
      <p:ext uri="{BB962C8B-B14F-4D97-AF65-F5344CB8AC3E}">
        <p14:creationId xmlns:p14="http://schemas.microsoft.com/office/powerpoint/2010/main" val="2924258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39</a:t>
            </a:fld>
            <a:endParaRPr lang="es-CL"/>
          </a:p>
        </p:txBody>
      </p:sp>
    </p:spTree>
    <p:extLst>
      <p:ext uri="{BB962C8B-B14F-4D97-AF65-F5344CB8AC3E}">
        <p14:creationId xmlns:p14="http://schemas.microsoft.com/office/powerpoint/2010/main" val="297550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16</a:t>
            </a:fld>
            <a:endParaRPr lang="es-CL"/>
          </a:p>
        </p:txBody>
      </p:sp>
    </p:spTree>
    <p:extLst>
      <p:ext uri="{BB962C8B-B14F-4D97-AF65-F5344CB8AC3E}">
        <p14:creationId xmlns:p14="http://schemas.microsoft.com/office/powerpoint/2010/main" val="408041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17</a:t>
            </a:fld>
            <a:endParaRPr lang="es-CL"/>
          </a:p>
        </p:txBody>
      </p:sp>
    </p:spTree>
    <p:extLst>
      <p:ext uri="{BB962C8B-B14F-4D97-AF65-F5344CB8AC3E}">
        <p14:creationId xmlns:p14="http://schemas.microsoft.com/office/powerpoint/2010/main" val="393046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18</a:t>
            </a:fld>
            <a:endParaRPr lang="es-CL"/>
          </a:p>
        </p:txBody>
      </p:sp>
    </p:spTree>
    <p:extLst>
      <p:ext uri="{BB962C8B-B14F-4D97-AF65-F5344CB8AC3E}">
        <p14:creationId xmlns:p14="http://schemas.microsoft.com/office/powerpoint/2010/main" val="842877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19</a:t>
            </a:fld>
            <a:endParaRPr lang="es-CL"/>
          </a:p>
        </p:txBody>
      </p:sp>
    </p:spTree>
    <p:extLst>
      <p:ext uri="{BB962C8B-B14F-4D97-AF65-F5344CB8AC3E}">
        <p14:creationId xmlns:p14="http://schemas.microsoft.com/office/powerpoint/2010/main" val="429196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20</a:t>
            </a:fld>
            <a:endParaRPr lang="es-CL"/>
          </a:p>
        </p:txBody>
      </p:sp>
    </p:spTree>
    <p:extLst>
      <p:ext uri="{BB962C8B-B14F-4D97-AF65-F5344CB8AC3E}">
        <p14:creationId xmlns:p14="http://schemas.microsoft.com/office/powerpoint/2010/main" val="62250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21</a:t>
            </a:fld>
            <a:endParaRPr lang="es-CL"/>
          </a:p>
        </p:txBody>
      </p:sp>
    </p:spTree>
    <p:extLst>
      <p:ext uri="{BB962C8B-B14F-4D97-AF65-F5344CB8AC3E}">
        <p14:creationId xmlns:p14="http://schemas.microsoft.com/office/powerpoint/2010/main" val="1218622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8CAC5F2B-6A61-4572-886C-377E57CA9E19}" type="slidenum">
              <a:rPr lang="es-CL" smtClean="0"/>
              <a:t>22</a:t>
            </a:fld>
            <a:endParaRPr lang="es-CL"/>
          </a:p>
        </p:txBody>
      </p:sp>
    </p:spTree>
    <p:extLst>
      <p:ext uri="{BB962C8B-B14F-4D97-AF65-F5344CB8AC3E}">
        <p14:creationId xmlns:p14="http://schemas.microsoft.com/office/powerpoint/2010/main" val="2995144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CD8238-6BBB-A365-1B0E-66E5FE1DE60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B2D3237F-C849-C96C-C585-B23093D93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8A4632CB-8000-C5A9-0458-EFED9AA18B12}"/>
              </a:ext>
            </a:extLst>
          </p:cNvPr>
          <p:cNvSpPr>
            <a:spLocks noGrp="1"/>
          </p:cNvSpPr>
          <p:nvPr>
            <p:ph type="dt" sz="half" idx="10"/>
          </p:nvPr>
        </p:nvSpPr>
        <p:spPr/>
        <p:txBody>
          <a:bodyPr/>
          <a:lstStyle/>
          <a:p>
            <a:fld id="{D9D3FD5F-02A9-4448-BF88-6F9AAC969A35}" type="datetimeFigureOut">
              <a:rPr lang="es-CL" smtClean="0"/>
              <a:t>22-11-2023</a:t>
            </a:fld>
            <a:endParaRPr lang="es-CL"/>
          </a:p>
        </p:txBody>
      </p:sp>
      <p:sp>
        <p:nvSpPr>
          <p:cNvPr id="5" name="Marcador de pie de página 4">
            <a:extLst>
              <a:ext uri="{FF2B5EF4-FFF2-40B4-BE49-F238E27FC236}">
                <a16:creationId xmlns:a16="http://schemas.microsoft.com/office/drawing/2014/main" id="{B00AD537-C635-03A9-8B15-6479124C0C6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DE24D53E-13B6-34DC-E1A6-FA338A86E758}"/>
              </a:ext>
            </a:extLst>
          </p:cNvPr>
          <p:cNvSpPr>
            <a:spLocks noGrp="1"/>
          </p:cNvSpPr>
          <p:nvPr>
            <p:ph type="sldNum" sz="quarter" idx="12"/>
          </p:nvPr>
        </p:nvSpPr>
        <p:spPr/>
        <p:txBody>
          <a:bodyPr/>
          <a:lstStyle/>
          <a:p>
            <a:fld id="{AC817C6E-0D17-4785-BFF1-81EFD3D647B7}" type="slidenum">
              <a:rPr lang="es-CL" smtClean="0"/>
              <a:t>‹Nº›</a:t>
            </a:fld>
            <a:endParaRPr lang="es-CL"/>
          </a:p>
        </p:txBody>
      </p:sp>
    </p:spTree>
    <p:extLst>
      <p:ext uri="{BB962C8B-B14F-4D97-AF65-F5344CB8AC3E}">
        <p14:creationId xmlns:p14="http://schemas.microsoft.com/office/powerpoint/2010/main" val="269462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EC5CD9-1646-3B83-04A2-28CC01D45F8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D6BABCE-F0F6-0688-3CBE-98DEBFFE7BA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92FBB20-E0BD-F51A-EB16-F10D5C212C73}"/>
              </a:ext>
            </a:extLst>
          </p:cNvPr>
          <p:cNvSpPr>
            <a:spLocks noGrp="1"/>
          </p:cNvSpPr>
          <p:nvPr>
            <p:ph type="dt" sz="half" idx="10"/>
          </p:nvPr>
        </p:nvSpPr>
        <p:spPr/>
        <p:txBody>
          <a:bodyPr/>
          <a:lstStyle/>
          <a:p>
            <a:fld id="{D9D3FD5F-02A9-4448-BF88-6F9AAC969A35}" type="datetimeFigureOut">
              <a:rPr lang="es-CL" smtClean="0"/>
              <a:t>22-11-2023</a:t>
            </a:fld>
            <a:endParaRPr lang="es-CL"/>
          </a:p>
        </p:txBody>
      </p:sp>
      <p:sp>
        <p:nvSpPr>
          <p:cNvPr id="5" name="Marcador de pie de página 4">
            <a:extLst>
              <a:ext uri="{FF2B5EF4-FFF2-40B4-BE49-F238E27FC236}">
                <a16:creationId xmlns:a16="http://schemas.microsoft.com/office/drawing/2014/main" id="{9F818143-EA75-C664-4941-66863A2AC72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5F93CD3-C610-727E-8935-60DBEE489B48}"/>
              </a:ext>
            </a:extLst>
          </p:cNvPr>
          <p:cNvSpPr>
            <a:spLocks noGrp="1"/>
          </p:cNvSpPr>
          <p:nvPr>
            <p:ph type="sldNum" sz="quarter" idx="12"/>
          </p:nvPr>
        </p:nvSpPr>
        <p:spPr/>
        <p:txBody>
          <a:bodyPr/>
          <a:lstStyle/>
          <a:p>
            <a:fld id="{AC817C6E-0D17-4785-BFF1-81EFD3D647B7}" type="slidenum">
              <a:rPr lang="es-CL" smtClean="0"/>
              <a:t>‹Nº›</a:t>
            </a:fld>
            <a:endParaRPr lang="es-CL"/>
          </a:p>
        </p:txBody>
      </p:sp>
    </p:spTree>
    <p:extLst>
      <p:ext uri="{BB962C8B-B14F-4D97-AF65-F5344CB8AC3E}">
        <p14:creationId xmlns:p14="http://schemas.microsoft.com/office/powerpoint/2010/main" val="3271463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C432876-328F-48CE-A0B2-1A4D1BC26D3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F6FCD390-1AE1-839F-A92B-9A7B8B606DC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6336834B-721A-D121-D274-6166EF0693F1}"/>
              </a:ext>
            </a:extLst>
          </p:cNvPr>
          <p:cNvSpPr>
            <a:spLocks noGrp="1"/>
          </p:cNvSpPr>
          <p:nvPr>
            <p:ph type="dt" sz="half" idx="10"/>
          </p:nvPr>
        </p:nvSpPr>
        <p:spPr/>
        <p:txBody>
          <a:bodyPr/>
          <a:lstStyle/>
          <a:p>
            <a:fld id="{D9D3FD5F-02A9-4448-BF88-6F9AAC969A35}" type="datetimeFigureOut">
              <a:rPr lang="es-CL" smtClean="0"/>
              <a:t>22-11-2023</a:t>
            </a:fld>
            <a:endParaRPr lang="es-CL"/>
          </a:p>
        </p:txBody>
      </p:sp>
      <p:sp>
        <p:nvSpPr>
          <p:cNvPr id="5" name="Marcador de pie de página 4">
            <a:extLst>
              <a:ext uri="{FF2B5EF4-FFF2-40B4-BE49-F238E27FC236}">
                <a16:creationId xmlns:a16="http://schemas.microsoft.com/office/drawing/2014/main" id="{725934AD-C2F4-0842-9C36-FC720AAAF43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27350E6-E7AC-D940-63DA-2BFA26ABB83A}"/>
              </a:ext>
            </a:extLst>
          </p:cNvPr>
          <p:cNvSpPr>
            <a:spLocks noGrp="1"/>
          </p:cNvSpPr>
          <p:nvPr>
            <p:ph type="sldNum" sz="quarter" idx="12"/>
          </p:nvPr>
        </p:nvSpPr>
        <p:spPr/>
        <p:txBody>
          <a:bodyPr/>
          <a:lstStyle/>
          <a:p>
            <a:fld id="{AC817C6E-0D17-4785-BFF1-81EFD3D647B7}" type="slidenum">
              <a:rPr lang="es-CL" smtClean="0"/>
              <a:t>‹Nº›</a:t>
            </a:fld>
            <a:endParaRPr lang="es-CL"/>
          </a:p>
        </p:txBody>
      </p:sp>
    </p:spTree>
    <p:extLst>
      <p:ext uri="{BB962C8B-B14F-4D97-AF65-F5344CB8AC3E}">
        <p14:creationId xmlns:p14="http://schemas.microsoft.com/office/powerpoint/2010/main" val="1104149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4E650-9FD1-4DC9-F813-DA57BF3B050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D928D18-A0DD-0457-C68A-A85D9B73B78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FF6FAEB-EFEB-E74F-9739-D748583D276E}"/>
              </a:ext>
            </a:extLst>
          </p:cNvPr>
          <p:cNvSpPr>
            <a:spLocks noGrp="1"/>
          </p:cNvSpPr>
          <p:nvPr>
            <p:ph type="dt" sz="half" idx="10"/>
          </p:nvPr>
        </p:nvSpPr>
        <p:spPr/>
        <p:txBody>
          <a:bodyPr/>
          <a:lstStyle/>
          <a:p>
            <a:fld id="{D9D3FD5F-02A9-4448-BF88-6F9AAC969A35}" type="datetimeFigureOut">
              <a:rPr lang="es-CL" smtClean="0"/>
              <a:t>22-11-2023</a:t>
            </a:fld>
            <a:endParaRPr lang="es-CL"/>
          </a:p>
        </p:txBody>
      </p:sp>
      <p:sp>
        <p:nvSpPr>
          <p:cNvPr id="5" name="Marcador de pie de página 4">
            <a:extLst>
              <a:ext uri="{FF2B5EF4-FFF2-40B4-BE49-F238E27FC236}">
                <a16:creationId xmlns:a16="http://schemas.microsoft.com/office/drawing/2014/main" id="{9E460DF3-50BF-5763-A5F1-FBC66C1B55E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ED59CAB-EFB9-A550-3C19-90717599C8B8}"/>
              </a:ext>
            </a:extLst>
          </p:cNvPr>
          <p:cNvSpPr>
            <a:spLocks noGrp="1"/>
          </p:cNvSpPr>
          <p:nvPr>
            <p:ph type="sldNum" sz="quarter" idx="12"/>
          </p:nvPr>
        </p:nvSpPr>
        <p:spPr/>
        <p:txBody>
          <a:bodyPr/>
          <a:lstStyle/>
          <a:p>
            <a:fld id="{AC817C6E-0D17-4785-BFF1-81EFD3D647B7}" type="slidenum">
              <a:rPr lang="es-CL" smtClean="0"/>
              <a:t>‹Nº›</a:t>
            </a:fld>
            <a:endParaRPr lang="es-CL"/>
          </a:p>
        </p:txBody>
      </p:sp>
    </p:spTree>
    <p:extLst>
      <p:ext uri="{BB962C8B-B14F-4D97-AF65-F5344CB8AC3E}">
        <p14:creationId xmlns:p14="http://schemas.microsoft.com/office/powerpoint/2010/main" val="312509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ADAAF-126B-608C-EB26-12CAD4AC108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4934A17-4BFF-9482-63A3-3419454FF8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4D6E2BC-4E80-A818-6CCE-035D96EFFBB6}"/>
              </a:ext>
            </a:extLst>
          </p:cNvPr>
          <p:cNvSpPr>
            <a:spLocks noGrp="1"/>
          </p:cNvSpPr>
          <p:nvPr>
            <p:ph type="dt" sz="half" idx="10"/>
          </p:nvPr>
        </p:nvSpPr>
        <p:spPr/>
        <p:txBody>
          <a:bodyPr/>
          <a:lstStyle/>
          <a:p>
            <a:fld id="{D9D3FD5F-02A9-4448-BF88-6F9AAC969A35}" type="datetimeFigureOut">
              <a:rPr lang="es-CL" smtClean="0"/>
              <a:t>22-11-2023</a:t>
            </a:fld>
            <a:endParaRPr lang="es-CL"/>
          </a:p>
        </p:txBody>
      </p:sp>
      <p:sp>
        <p:nvSpPr>
          <p:cNvPr id="5" name="Marcador de pie de página 4">
            <a:extLst>
              <a:ext uri="{FF2B5EF4-FFF2-40B4-BE49-F238E27FC236}">
                <a16:creationId xmlns:a16="http://schemas.microsoft.com/office/drawing/2014/main" id="{EEF61D8E-9BCF-B324-6D50-191E56CD470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928E198-D2D7-B7FC-0667-3A0847932C2D}"/>
              </a:ext>
            </a:extLst>
          </p:cNvPr>
          <p:cNvSpPr>
            <a:spLocks noGrp="1"/>
          </p:cNvSpPr>
          <p:nvPr>
            <p:ph type="sldNum" sz="quarter" idx="12"/>
          </p:nvPr>
        </p:nvSpPr>
        <p:spPr/>
        <p:txBody>
          <a:bodyPr/>
          <a:lstStyle/>
          <a:p>
            <a:fld id="{AC817C6E-0D17-4785-BFF1-81EFD3D647B7}" type="slidenum">
              <a:rPr lang="es-CL" smtClean="0"/>
              <a:t>‹Nº›</a:t>
            </a:fld>
            <a:endParaRPr lang="es-CL"/>
          </a:p>
        </p:txBody>
      </p:sp>
    </p:spTree>
    <p:extLst>
      <p:ext uri="{BB962C8B-B14F-4D97-AF65-F5344CB8AC3E}">
        <p14:creationId xmlns:p14="http://schemas.microsoft.com/office/powerpoint/2010/main" val="292735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39001-10B1-3257-8547-C963BBC6850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8A59C8F0-8FA8-6893-754B-22E60CA4BB4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0A8A6DBF-76D3-7915-95BA-17FB9BD96DF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1FC7D434-2160-2548-E923-560909B04F79}"/>
              </a:ext>
            </a:extLst>
          </p:cNvPr>
          <p:cNvSpPr>
            <a:spLocks noGrp="1"/>
          </p:cNvSpPr>
          <p:nvPr>
            <p:ph type="dt" sz="half" idx="10"/>
          </p:nvPr>
        </p:nvSpPr>
        <p:spPr/>
        <p:txBody>
          <a:bodyPr/>
          <a:lstStyle/>
          <a:p>
            <a:fld id="{D9D3FD5F-02A9-4448-BF88-6F9AAC969A35}" type="datetimeFigureOut">
              <a:rPr lang="es-CL" smtClean="0"/>
              <a:t>22-11-2023</a:t>
            </a:fld>
            <a:endParaRPr lang="es-CL"/>
          </a:p>
        </p:txBody>
      </p:sp>
      <p:sp>
        <p:nvSpPr>
          <p:cNvPr id="6" name="Marcador de pie de página 5">
            <a:extLst>
              <a:ext uri="{FF2B5EF4-FFF2-40B4-BE49-F238E27FC236}">
                <a16:creationId xmlns:a16="http://schemas.microsoft.com/office/drawing/2014/main" id="{ABBF0F33-8BD7-076A-1C7F-077A1162E05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5B72DA0-DE9A-FB37-A283-CC5D025706DD}"/>
              </a:ext>
            </a:extLst>
          </p:cNvPr>
          <p:cNvSpPr>
            <a:spLocks noGrp="1"/>
          </p:cNvSpPr>
          <p:nvPr>
            <p:ph type="sldNum" sz="quarter" idx="12"/>
          </p:nvPr>
        </p:nvSpPr>
        <p:spPr/>
        <p:txBody>
          <a:bodyPr/>
          <a:lstStyle/>
          <a:p>
            <a:fld id="{AC817C6E-0D17-4785-BFF1-81EFD3D647B7}" type="slidenum">
              <a:rPr lang="es-CL" smtClean="0"/>
              <a:t>‹Nº›</a:t>
            </a:fld>
            <a:endParaRPr lang="es-CL"/>
          </a:p>
        </p:txBody>
      </p:sp>
    </p:spTree>
    <p:extLst>
      <p:ext uri="{BB962C8B-B14F-4D97-AF65-F5344CB8AC3E}">
        <p14:creationId xmlns:p14="http://schemas.microsoft.com/office/powerpoint/2010/main" val="1799922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3FA0A-929A-4AF6-F1F1-D9A873FA477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0F5DBF8-0A97-4423-E565-143608E500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315E3FD-18DB-9710-0D1C-19F1A6F1BAC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7B960A48-EE5B-9C40-3EB7-B13D29945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8125220-F1BC-0B3E-7C7E-6773055155B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F2581733-25BF-356B-6ADA-AD7FB51BDCB9}"/>
              </a:ext>
            </a:extLst>
          </p:cNvPr>
          <p:cNvSpPr>
            <a:spLocks noGrp="1"/>
          </p:cNvSpPr>
          <p:nvPr>
            <p:ph type="dt" sz="half" idx="10"/>
          </p:nvPr>
        </p:nvSpPr>
        <p:spPr/>
        <p:txBody>
          <a:bodyPr/>
          <a:lstStyle/>
          <a:p>
            <a:fld id="{D9D3FD5F-02A9-4448-BF88-6F9AAC969A35}" type="datetimeFigureOut">
              <a:rPr lang="es-CL" smtClean="0"/>
              <a:t>22-11-2023</a:t>
            </a:fld>
            <a:endParaRPr lang="es-CL"/>
          </a:p>
        </p:txBody>
      </p:sp>
      <p:sp>
        <p:nvSpPr>
          <p:cNvPr id="8" name="Marcador de pie de página 7">
            <a:extLst>
              <a:ext uri="{FF2B5EF4-FFF2-40B4-BE49-F238E27FC236}">
                <a16:creationId xmlns:a16="http://schemas.microsoft.com/office/drawing/2014/main" id="{5B15D271-3560-A035-010F-15C9B87812E4}"/>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8E48FD14-E643-8D65-26E3-4C65416CA211}"/>
              </a:ext>
            </a:extLst>
          </p:cNvPr>
          <p:cNvSpPr>
            <a:spLocks noGrp="1"/>
          </p:cNvSpPr>
          <p:nvPr>
            <p:ph type="sldNum" sz="quarter" idx="12"/>
          </p:nvPr>
        </p:nvSpPr>
        <p:spPr/>
        <p:txBody>
          <a:bodyPr/>
          <a:lstStyle/>
          <a:p>
            <a:fld id="{AC817C6E-0D17-4785-BFF1-81EFD3D647B7}" type="slidenum">
              <a:rPr lang="es-CL" smtClean="0"/>
              <a:t>‹Nº›</a:t>
            </a:fld>
            <a:endParaRPr lang="es-CL"/>
          </a:p>
        </p:txBody>
      </p:sp>
    </p:spTree>
    <p:extLst>
      <p:ext uri="{BB962C8B-B14F-4D97-AF65-F5344CB8AC3E}">
        <p14:creationId xmlns:p14="http://schemas.microsoft.com/office/powerpoint/2010/main" val="320187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52D89-A5CC-0EAE-F33B-F2882A25B235}"/>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93FC8625-0042-A408-D4F4-1DE15FBFBCAB}"/>
              </a:ext>
            </a:extLst>
          </p:cNvPr>
          <p:cNvSpPr>
            <a:spLocks noGrp="1"/>
          </p:cNvSpPr>
          <p:nvPr>
            <p:ph type="dt" sz="half" idx="10"/>
          </p:nvPr>
        </p:nvSpPr>
        <p:spPr/>
        <p:txBody>
          <a:bodyPr/>
          <a:lstStyle/>
          <a:p>
            <a:fld id="{D9D3FD5F-02A9-4448-BF88-6F9AAC969A35}" type="datetimeFigureOut">
              <a:rPr lang="es-CL" smtClean="0"/>
              <a:t>22-11-2023</a:t>
            </a:fld>
            <a:endParaRPr lang="es-CL"/>
          </a:p>
        </p:txBody>
      </p:sp>
      <p:sp>
        <p:nvSpPr>
          <p:cNvPr id="4" name="Marcador de pie de página 3">
            <a:extLst>
              <a:ext uri="{FF2B5EF4-FFF2-40B4-BE49-F238E27FC236}">
                <a16:creationId xmlns:a16="http://schemas.microsoft.com/office/drawing/2014/main" id="{721EAF67-5F98-97C1-9BDE-06739413DD01}"/>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7FE5744E-325A-40AE-D4B7-373D390E6229}"/>
              </a:ext>
            </a:extLst>
          </p:cNvPr>
          <p:cNvSpPr>
            <a:spLocks noGrp="1"/>
          </p:cNvSpPr>
          <p:nvPr>
            <p:ph type="sldNum" sz="quarter" idx="12"/>
          </p:nvPr>
        </p:nvSpPr>
        <p:spPr/>
        <p:txBody>
          <a:bodyPr/>
          <a:lstStyle/>
          <a:p>
            <a:fld id="{AC817C6E-0D17-4785-BFF1-81EFD3D647B7}" type="slidenum">
              <a:rPr lang="es-CL" smtClean="0"/>
              <a:t>‹Nº›</a:t>
            </a:fld>
            <a:endParaRPr lang="es-CL"/>
          </a:p>
        </p:txBody>
      </p:sp>
    </p:spTree>
    <p:extLst>
      <p:ext uri="{BB962C8B-B14F-4D97-AF65-F5344CB8AC3E}">
        <p14:creationId xmlns:p14="http://schemas.microsoft.com/office/powerpoint/2010/main" val="2582337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B3EE789-3FBB-0779-0C54-6DD5F66909C1}"/>
              </a:ext>
            </a:extLst>
          </p:cNvPr>
          <p:cNvSpPr>
            <a:spLocks noGrp="1"/>
          </p:cNvSpPr>
          <p:nvPr>
            <p:ph type="dt" sz="half" idx="10"/>
          </p:nvPr>
        </p:nvSpPr>
        <p:spPr/>
        <p:txBody>
          <a:bodyPr/>
          <a:lstStyle/>
          <a:p>
            <a:fld id="{D9D3FD5F-02A9-4448-BF88-6F9AAC969A35}" type="datetimeFigureOut">
              <a:rPr lang="es-CL" smtClean="0"/>
              <a:t>22-11-2023</a:t>
            </a:fld>
            <a:endParaRPr lang="es-CL"/>
          </a:p>
        </p:txBody>
      </p:sp>
      <p:sp>
        <p:nvSpPr>
          <p:cNvPr id="3" name="Marcador de pie de página 2">
            <a:extLst>
              <a:ext uri="{FF2B5EF4-FFF2-40B4-BE49-F238E27FC236}">
                <a16:creationId xmlns:a16="http://schemas.microsoft.com/office/drawing/2014/main" id="{6109F371-9B8F-33BA-3A77-DBBB9FDCABA4}"/>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62B720D8-10D9-23FA-99D7-04643BF003E2}"/>
              </a:ext>
            </a:extLst>
          </p:cNvPr>
          <p:cNvSpPr>
            <a:spLocks noGrp="1"/>
          </p:cNvSpPr>
          <p:nvPr>
            <p:ph type="sldNum" sz="quarter" idx="12"/>
          </p:nvPr>
        </p:nvSpPr>
        <p:spPr/>
        <p:txBody>
          <a:bodyPr/>
          <a:lstStyle/>
          <a:p>
            <a:fld id="{AC817C6E-0D17-4785-BFF1-81EFD3D647B7}" type="slidenum">
              <a:rPr lang="es-CL" smtClean="0"/>
              <a:t>‹Nº›</a:t>
            </a:fld>
            <a:endParaRPr lang="es-CL"/>
          </a:p>
        </p:txBody>
      </p:sp>
    </p:spTree>
    <p:extLst>
      <p:ext uri="{BB962C8B-B14F-4D97-AF65-F5344CB8AC3E}">
        <p14:creationId xmlns:p14="http://schemas.microsoft.com/office/powerpoint/2010/main" val="159044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7638D5-F293-C79C-F1A4-83139BF04D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F692E96-C049-2253-4EED-D4B7760F65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4F139D57-A446-898D-024F-5F60264D8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BFC086-306B-9456-3DA4-9941E0122869}"/>
              </a:ext>
            </a:extLst>
          </p:cNvPr>
          <p:cNvSpPr>
            <a:spLocks noGrp="1"/>
          </p:cNvSpPr>
          <p:nvPr>
            <p:ph type="dt" sz="half" idx="10"/>
          </p:nvPr>
        </p:nvSpPr>
        <p:spPr/>
        <p:txBody>
          <a:bodyPr/>
          <a:lstStyle/>
          <a:p>
            <a:fld id="{D9D3FD5F-02A9-4448-BF88-6F9AAC969A35}" type="datetimeFigureOut">
              <a:rPr lang="es-CL" smtClean="0"/>
              <a:t>22-11-2023</a:t>
            </a:fld>
            <a:endParaRPr lang="es-CL"/>
          </a:p>
        </p:txBody>
      </p:sp>
      <p:sp>
        <p:nvSpPr>
          <p:cNvPr id="6" name="Marcador de pie de página 5">
            <a:extLst>
              <a:ext uri="{FF2B5EF4-FFF2-40B4-BE49-F238E27FC236}">
                <a16:creationId xmlns:a16="http://schemas.microsoft.com/office/drawing/2014/main" id="{80B3028D-468B-A644-A26C-9CDFE93DC0D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E57B9B69-7123-00A5-F5EC-5757A4354BBA}"/>
              </a:ext>
            </a:extLst>
          </p:cNvPr>
          <p:cNvSpPr>
            <a:spLocks noGrp="1"/>
          </p:cNvSpPr>
          <p:nvPr>
            <p:ph type="sldNum" sz="quarter" idx="12"/>
          </p:nvPr>
        </p:nvSpPr>
        <p:spPr/>
        <p:txBody>
          <a:bodyPr/>
          <a:lstStyle/>
          <a:p>
            <a:fld id="{AC817C6E-0D17-4785-BFF1-81EFD3D647B7}" type="slidenum">
              <a:rPr lang="es-CL" smtClean="0"/>
              <a:t>‹Nº›</a:t>
            </a:fld>
            <a:endParaRPr lang="es-CL"/>
          </a:p>
        </p:txBody>
      </p:sp>
    </p:spTree>
    <p:extLst>
      <p:ext uri="{BB962C8B-B14F-4D97-AF65-F5344CB8AC3E}">
        <p14:creationId xmlns:p14="http://schemas.microsoft.com/office/powerpoint/2010/main" val="124270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D909B-5D9D-1C57-158F-06FD267DAF4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F07EA6CB-1D3B-3D42-C8EC-810E5ECFA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8BC883D5-2632-88B9-D450-E541933B9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6DA2B44-E6D6-AF43-4B6D-401E1AFC7C78}"/>
              </a:ext>
            </a:extLst>
          </p:cNvPr>
          <p:cNvSpPr>
            <a:spLocks noGrp="1"/>
          </p:cNvSpPr>
          <p:nvPr>
            <p:ph type="dt" sz="half" idx="10"/>
          </p:nvPr>
        </p:nvSpPr>
        <p:spPr/>
        <p:txBody>
          <a:bodyPr/>
          <a:lstStyle/>
          <a:p>
            <a:fld id="{D9D3FD5F-02A9-4448-BF88-6F9AAC969A35}" type="datetimeFigureOut">
              <a:rPr lang="es-CL" smtClean="0"/>
              <a:t>22-11-2023</a:t>
            </a:fld>
            <a:endParaRPr lang="es-CL"/>
          </a:p>
        </p:txBody>
      </p:sp>
      <p:sp>
        <p:nvSpPr>
          <p:cNvPr id="6" name="Marcador de pie de página 5">
            <a:extLst>
              <a:ext uri="{FF2B5EF4-FFF2-40B4-BE49-F238E27FC236}">
                <a16:creationId xmlns:a16="http://schemas.microsoft.com/office/drawing/2014/main" id="{224E409A-A0CA-5AE3-5805-9BB820FE932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9F23BEA-9635-BBE8-8CC5-8259AC3AF1AE}"/>
              </a:ext>
            </a:extLst>
          </p:cNvPr>
          <p:cNvSpPr>
            <a:spLocks noGrp="1"/>
          </p:cNvSpPr>
          <p:nvPr>
            <p:ph type="sldNum" sz="quarter" idx="12"/>
          </p:nvPr>
        </p:nvSpPr>
        <p:spPr/>
        <p:txBody>
          <a:bodyPr/>
          <a:lstStyle/>
          <a:p>
            <a:fld id="{AC817C6E-0D17-4785-BFF1-81EFD3D647B7}" type="slidenum">
              <a:rPr lang="es-CL" smtClean="0"/>
              <a:t>‹Nº›</a:t>
            </a:fld>
            <a:endParaRPr lang="es-CL"/>
          </a:p>
        </p:txBody>
      </p:sp>
    </p:spTree>
    <p:extLst>
      <p:ext uri="{BB962C8B-B14F-4D97-AF65-F5344CB8AC3E}">
        <p14:creationId xmlns:p14="http://schemas.microsoft.com/office/powerpoint/2010/main" val="161971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A8F085F-5932-56C1-0A3A-E0CAA0960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6B3573D-6476-9007-0104-508C1C307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12D5AAC-8E71-A0B3-2B6C-7C0BE9ECB8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3FD5F-02A9-4448-BF88-6F9AAC969A35}" type="datetimeFigureOut">
              <a:rPr lang="es-CL" smtClean="0"/>
              <a:t>22-11-2023</a:t>
            </a:fld>
            <a:endParaRPr lang="es-CL"/>
          </a:p>
        </p:txBody>
      </p:sp>
      <p:sp>
        <p:nvSpPr>
          <p:cNvPr id="5" name="Marcador de pie de página 4">
            <a:extLst>
              <a:ext uri="{FF2B5EF4-FFF2-40B4-BE49-F238E27FC236}">
                <a16:creationId xmlns:a16="http://schemas.microsoft.com/office/drawing/2014/main" id="{F70FE132-6968-9EF6-6F3A-929402DA9A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C4698697-7FE3-4310-683E-22967B4B8E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17C6E-0D17-4785-BFF1-81EFD3D647B7}" type="slidenum">
              <a:rPr lang="es-CL" smtClean="0"/>
              <a:t>‹Nº›</a:t>
            </a:fld>
            <a:endParaRPr lang="es-CL"/>
          </a:p>
        </p:txBody>
      </p:sp>
    </p:spTree>
    <p:extLst>
      <p:ext uri="{BB962C8B-B14F-4D97-AF65-F5344CB8AC3E}">
        <p14:creationId xmlns:p14="http://schemas.microsoft.com/office/powerpoint/2010/main" val="2969105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3.jpeg"/><Relationship Id="rId7" Type="http://schemas.openxmlformats.org/officeDocument/2006/relationships/diagramQuickStyle" Target="../diagrams/quickStyle1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6.png"/><Relationship Id="rId9" Type="http://schemas.microsoft.com/office/2007/relationships/diagramDrawing" Target="../diagrams/drawing11.xml"/></Relationships>
</file>

<file path=ppt/slides/_rels/slide17.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3.jpeg"/><Relationship Id="rId7" Type="http://schemas.openxmlformats.org/officeDocument/2006/relationships/diagramColors" Target="../diagrams/colors1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3.jpeg"/><Relationship Id="rId7" Type="http://schemas.openxmlformats.org/officeDocument/2006/relationships/diagramColors" Target="../diagrams/colors1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3.jpeg"/><Relationship Id="rId7" Type="http://schemas.openxmlformats.org/officeDocument/2006/relationships/diagramColors" Target="../diagrams/colors1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3.jpeg"/><Relationship Id="rId7" Type="http://schemas.openxmlformats.org/officeDocument/2006/relationships/diagramColors" Target="../diagrams/colors1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3.jpeg"/><Relationship Id="rId7" Type="http://schemas.openxmlformats.org/officeDocument/2006/relationships/diagramColors" Target="../diagrams/colors1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3.jpeg"/><Relationship Id="rId7" Type="http://schemas.openxmlformats.org/officeDocument/2006/relationships/diagramColors" Target="../diagrams/colors1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3.jpeg"/><Relationship Id="rId7" Type="http://schemas.openxmlformats.org/officeDocument/2006/relationships/diagramColors" Target="../diagrams/colors1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 Id="rId9"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3.jpeg"/><Relationship Id="rId7" Type="http://schemas.openxmlformats.org/officeDocument/2006/relationships/diagramColors" Target="../diagrams/colors1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 Id="rId9"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image" Target="../media/image3.jpeg"/><Relationship Id="rId7" Type="http://schemas.openxmlformats.org/officeDocument/2006/relationships/diagramColors" Target="../diagrams/colors2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26.xml.rels><?xml version="1.0" encoding="UTF-8" standalone="yes"?>
<Relationships xmlns="http://schemas.openxmlformats.org/package/2006/relationships"><Relationship Id="rId8" Type="http://schemas.microsoft.com/office/2007/relationships/diagramDrawing" Target="../diagrams/drawing21.xml"/><Relationship Id="rId13" Type="http://schemas.microsoft.com/office/2007/relationships/diagramDrawing" Target="../diagrams/drawing22.xml"/><Relationship Id="rId3" Type="http://schemas.openxmlformats.org/officeDocument/2006/relationships/image" Target="../media/image3.jpeg"/><Relationship Id="rId7" Type="http://schemas.openxmlformats.org/officeDocument/2006/relationships/diagramColors" Target="../diagrams/colors21.xml"/><Relationship Id="rId12" Type="http://schemas.openxmlformats.org/officeDocument/2006/relationships/diagramColors" Target="../diagrams/colors2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1.xml"/><Relationship Id="rId11" Type="http://schemas.openxmlformats.org/officeDocument/2006/relationships/diagramQuickStyle" Target="../diagrams/quickStyle22.xml"/><Relationship Id="rId5" Type="http://schemas.openxmlformats.org/officeDocument/2006/relationships/diagramLayout" Target="../diagrams/layout21.xml"/><Relationship Id="rId10" Type="http://schemas.openxmlformats.org/officeDocument/2006/relationships/diagramLayout" Target="../diagrams/layout22.xml"/><Relationship Id="rId4" Type="http://schemas.openxmlformats.org/officeDocument/2006/relationships/diagramData" Target="../diagrams/data21.xml"/><Relationship Id="rId9" Type="http://schemas.openxmlformats.org/officeDocument/2006/relationships/diagramData" Target="../diagrams/data2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3.jpeg"/><Relationship Id="rId7" Type="http://schemas.openxmlformats.org/officeDocument/2006/relationships/diagramColors" Target="../diagrams/colors2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A5E6FB-92DF-E362-2904-15766A990831}"/>
              </a:ext>
            </a:extLst>
          </p:cNvPr>
          <p:cNvSpPr>
            <a:spLocks noGrp="1"/>
          </p:cNvSpPr>
          <p:nvPr>
            <p:ph type="ctrTitle"/>
          </p:nvPr>
        </p:nvSpPr>
        <p:spPr>
          <a:xfrm>
            <a:off x="890338" y="640080"/>
            <a:ext cx="3734014" cy="3566160"/>
          </a:xfrm>
        </p:spPr>
        <p:txBody>
          <a:bodyPr anchor="b">
            <a:normAutofit/>
          </a:bodyPr>
          <a:lstStyle/>
          <a:p>
            <a:pPr algn="l"/>
            <a:br>
              <a:rPr lang="es-CL" sz="3800" b="0" i="0" dirty="0">
                <a:effectLst/>
                <a:latin typeface="Roboto" panose="02000000000000000000" pitchFamily="2" charset="0"/>
              </a:rPr>
            </a:br>
            <a:r>
              <a:rPr lang="es-CL" sz="3800" b="1" dirty="0">
                <a:latin typeface="Roboto" panose="02000000000000000000" pitchFamily="2" charset="0"/>
              </a:rPr>
              <a:t>Predicción de Morosos en Tarjeta de Crédito(Credit </a:t>
            </a:r>
            <a:r>
              <a:rPr lang="es-CL" sz="3800" b="1" dirty="0" err="1">
                <a:latin typeface="Roboto" panose="02000000000000000000" pitchFamily="2" charset="0"/>
              </a:rPr>
              <a:t>Card</a:t>
            </a:r>
            <a:r>
              <a:rPr lang="es-CL" sz="3800" b="1" dirty="0">
                <a:latin typeface="Roboto" panose="02000000000000000000" pitchFamily="2" charset="0"/>
              </a:rPr>
              <a:t> </a:t>
            </a:r>
            <a:r>
              <a:rPr lang="es-CL" sz="3800" b="1" dirty="0" err="1">
                <a:latin typeface="Roboto" panose="02000000000000000000" pitchFamily="2" charset="0"/>
              </a:rPr>
              <a:t>defaulter</a:t>
            </a:r>
            <a:r>
              <a:rPr lang="es-CL" sz="3800" b="1" dirty="0">
                <a:latin typeface="Roboto" panose="02000000000000000000" pitchFamily="2" charset="0"/>
              </a:rPr>
              <a:t>)</a:t>
            </a:r>
            <a:endParaRPr lang="es-CL" sz="3800" dirty="0"/>
          </a:p>
        </p:txBody>
      </p:sp>
      <p:sp>
        <p:nvSpPr>
          <p:cNvPr id="103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ersona sentada en una mesa&#10;&#10;Descripción generada automáticamente con confianza media">
            <a:extLst>
              <a:ext uri="{FF2B5EF4-FFF2-40B4-BE49-F238E27FC236}">
                <a16:creationId xmlns:a16="http://schemas.microsoft.com/office/drawing/2014/main" id="{3DC765F1-0CBB-B132-F40D-C0F2ACBE16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 r="-1" b="20125"/>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D6B450B4-1EF5-BC36-C884-09ACB236B713}"/>
              </a:ext>
            </a:extLst>
          </p:cNvPr>
          <p:cNvSpPr txBox="1"/>
          <p:nvPr/>
        </p:nvSpPr>
        <p:spPr>
          <a:xfrm>
            <a:off x="153365" y="5380662"/>
            <a:ext cx="6094070" cy="1477328"/>
          </a:xfrm>
          <a:prstGeom prst="rect">
            <a:avLst/>
          </a:prstGeom>
          <a:noFill/>
        </p:spPr>
        <p:txBody>
          <a:bodyPr wrap="square">
            <a:spAutoFit/>
          </a:bodyPr>
          <a:lstStyle/>
          <a:p>
            <a:pPr algn="l"/>
            <a:r>
              <a:rPr lang="es-CL" b="0" i="1" dirty="0" err="1">
                <a:effectLst/>
                <a:latin typeface="Roboto" panose="02000000000000000000" pitchFamily="2" charset="0"/>
              </a:rPr>
              <a:t>CoderHouse</a:t>
            </a:r>
            <a:endParaRPr lang="es-CL" b="0" i="1" dirty="0">
              <a:effectLst/>
              <a:latin typeface="Roboto" panose="02000000000000000000" pitchFamily="2" charset="0"/>
            </a:endParaRPr>
          </a:p>
          <a:p>
            <a:pPr algn="l"/>
            <a:r>
              <a:rPr lang="es-CL" b="0" i="1" dirty="0">
                <a:effectLst/>
                <a:latin typeface="Roboto" panose="02000000000000000000" pitchFamily="2" charset="0"/>
              </a:rPr>
              <a:t>Realizado por: Eduardo Cament Oviedo</a:t>
            </a:r>
          </a:p>
          <a:p>
            <a:pPr algn="l"/>
            <a:r>
              <a:rPr lang="es-CL" b="0" i="1" dirty="0">
                <a:effectLst/>
                <a:latin typeface="Roboto" panose="02000000000000000000" pitchFamily="2" charset="0"/>
              </a:rPr>
              <a:t>Comisión curso: 52290</a:t>
            </a:r>
          </a:p>
          <a:p>
            <a:pPr algn="l"/>
            <a:r>
              <a:rPr lang="es-CL" b="0" i="1" dirty="0">
                <a:effectLst/>
                <a:latin typeface="Roboto" panose="02000000000000000000" pitchFamily="2" charset="0"/>
              </a:rPr>
              <a:t>Profesor: Arturo Tapia </a:t>
            </a:r>
            <a:r>
              <a:rPr lang="es-CL" b="0" i="1" dirty="0" err="1">
                <a:effectLst/>
                <a:latin typeface="Roboto" panose="02000000000000000000" pitchFamily="2" charset="0"/>
              </a:rPr>
              <a:t>Sanchez</a:t>
            </a:r>
            <a:endParaRPr lang="es-CL" b="0" i="1" dirty="0">
              <a:effectLst/>
              <a:latin typeface="Roboto" panose="02000000000000000000" pitchFamily="2" charset="0"/>
            </a:endParaRPr>
          </a:p>
          <a:p>
            <a:pPr algn="l"/>
            <a:r>
              <a:rPr lang="es-CL" b="0" i="1" dirty="0">
                <a:effectLst/>
                <a:latin typeface="Roboto" panose="02000000000000000000" pitchFamily="2" charset="0"/>
              </a:rPr>
              <a:t>Tutor: Karen </a:t>
            </a:r>
            <a:r>
              <a:rPr lang="es-CL" b="0" i="1" dirty="0" err="1">
                <a:effectLst/>
                <a:latin typeface="Roboto" panose="02000000000000000000" pitchFamily="2" charset="0"/>
              </a:rPr>
              <a:t>Tamarin</a:t>
            </a:r>
            <a:endParaRPr lang="es-CL" b="0" i="1" dirty="0">
              <a:effectLst/>
              <a:latin typeface="Roboto" panose="02000000000000000000" pitchFamily="2" charset="0"/>
            </a:endParaRPr>
          </a:p>
        </p:txBody>
      </p:sp>
      <p:pic>
        <p:nvPicPr>
          <p:cNvPr id="5" name="Picture 2" descr="Coderhouse: top de los mejores cursos en línea y en vivo | .: Paréntesis :.">
            <a:extLst>
              <a:ext uri="{FF2B5EF4-FFF2-40B4-BE49-F238E27FC236}">
                <a16:creationId xmlns:a16="http://schemas.microsoft.com/office/drawing/2014/main" id="{0355B767-8FEF-3362-0F56-B50B65A4B8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 y="0"/>
            <a:ext cx="2397484" cy="149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96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2"/>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5140960" y="2453409"/>
            <a:ext cx="3586480" cy="78232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dirty="0">
                <a:solidFill>
                  <a:srgbClr val="2F5597"/>
                </a:solidFill>
                <a:latin typeface="Roboto" panose="02000000000000000000" pitchFamily="2" charset="0"/>
              </a:rPr>
              <a:t>3</a:t>
            </a:r>
            <a:r>
              <a:rPr lang="es-CL" sz="2800" b="1" dirty="0">
                <a:solidFill>
                  <a:srgbClr val="2F5597"/>
                </a:solidFill>
                <a:latin typeface="Roboto" panose="02000000000000000000" pitchFamily="2" charset="0"/>
              </a:rPr>
              <a:t>. Preguntas</a:t>
            </a:r>
            <a:endParaRPr lang="es-CL" sz="2800" b="1" dirty="0">
              <a:solidFill>
                <a:srgbClr val="2F5597"/>
              </a:solidFill>
            </a:endParaRPr>
          </a:p>
        </p:txBody>
      </p:sp>
      <p:graphicFrame>
        <p:nvGraphicFramePr>
          <p:cNvPr id="6" name="Marcador de contenido 5">
            <a:extLst>
              <a:ext uri="{FF2B5EF4-FFF2-40B4-BE49-F238E27FC236}">
                <a16:creationId xmlns:a16="http://schemas.microsoft.com/office/drawing/2014/main" id="{F1B180EA-89E3-E36E-CB4C-874FC17FD88B}"/>
              </a:ext>
            </a:extLst>
          </p:cNvPr>
          <p:cNvGraphicFramePr>
            <a:graphicFrameLocks noGrp="1"/>
          </p:cNvGraphicFramePr>
          <p:nvPr>
            <p:ph idx="1"/>
            <p:extLst>
              <p:ext uri="{D42A27DB-BD31-4B8C-83A1-F6EECF244321}">
                <p14:modId xmlns:p14="http://schemas.microsoft.com/office/powerpoint/2010/main" val="4179844175"/>
              </p:ext>
            </p:extLst>
          </p:nvPr>
        </p:nvGraphicFramePr>
        <p:xfrm>
          <a:off x="5297762" y="3174768"/>
          <a:ext cx="6056038" cy="3632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009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2"/>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5140960" y="2453409"/>
            <a:ext cx="3586480" cy="78232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dirty="0">
                <a:solidFill>
                  <a:srgbClr val="2F5597"/>
                </a:solidFill>
                <a:latin typeface="Roboto" panose="02000000000000000000" pitchFamily="2" charset="0"/>
              </a:rPr>
              <a:t>3</a:t>
            </a:r>
            <a:r>
              <a:rPr lang="es-CL" sz="2800" b="1" dirty="0">
                <a:solidFill>
                  <a:srgbClr val="2F5597"/>
                </a:solidFill>
                <a:latin typeface="Roboto" panose="02000000000000000000" pitchFamily="2" charset="0"/>
              </a:rPr>
              <a:t>. Preguntas</a:t>
            </a:r>
            <a:endParaRPr lang="es-CL" sz="2800" b="1" dirty="0">
              <a:solidFill>
                <a:srgbClr val="2F5597"/>
              </a:solidFill>
            </a:endParaRPr>
          </a:p>
        </p:txBody>
      </p:sp>
      <p:graphicFrame>
        <p:nvGraphicFramePr>
          <p:cNvPr id="6" name="Marcador de contenido 5">
            <a:extLst>
              <a:ext uri="{FF2B5EF4-FFF2-40B4-BE49-F238E27FC236}">
                <a16:creationId xmlns:a16="http://schemas.microsoft.com/office/drawing/2014/main" id="{F1B180EA-89E3-E36E-CB4C-874FC17FD88B}"/>
              </a:ext>
            </a:extLst>
          </p:cNvPr>
          <p:cNvGraphicFramePr>
            <a:graphicFrameLocks noGrp="1"/>
          </p:cNvGraphicFramePr>
          <p:nvPr>
            <p:ph idx="1"/>
            <p:extLst>
              <p:ext uri="{D42A27DB-BD31-4B8C-83A1-F6EECF244321}">
                <p14:modId xmlns:p14="http://schemas.microsoft.com/office/powerpoint/2010/main" val="2334487174"/>
              </p:ext>
            </p:extLst>
          </p:nvPr>
        </p:nvGraphicFramePr>
        <p:xfrm>
          <a:off x="5297762" y="3174768"/>
          <a:ext cx="6056038" cy="3632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831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2"/>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86300" y="2374947"/>
            <a:ext cx="4243588"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dirty="0">
                <a:solidFill>
                  <a:srgbClr val="2F5597"/>
                </a:solidFill>
                <a:latin typeface="Roboto" panose="02000000000000000000" pitchFamily="2" charset="0"/>
              </a:rPr>
              <a:t>4</a:t>
            </a:r>
            <a:r>
              <a:rPr lang="es-CL" sz="2800" b="1" dirty="0">
                <a:solidFill>
                  <a:srgbClr val="2F5597"/>
                </a:solidFill>
                <a:latin typeface="Roboto" panose="02000000000000000000" pitchFamily="2" charset="0"/>
              </a:rPr>
              <a:t>. Variables del </a:t>
            </a:r>
            <a:r>
              <a:rPr lang="es-CL" sz="2800" b="1" dirty="0" err="1">
                <a:solidFill>
                  <a:srgbClr val="2F5597"/>
                </a:solidFill>
                <a:latin typeface="Roboto" panose="02000000000000000000" pitchFamily="2" charset="0"/>
              </a:rPr>
              <a:t>DataSet</a:t>
            </a:r>
            <a:endParaRPr lang="es-CL" sz="2800" b="1" dirty="0">
              <a:solidFill>
                <a:srgbClr val="2F5597"/>
              </a:solidFill>
            </a:endParaRPr>
          </a:p>
        </p:txBody>
      </p:sp>
      <p:graphicFrame>
        <p:nvGraphicFramePr>
          <p:cNvPr id="5" name="Tabla 9">
            <a:extLst>
              <a:ext uri="{FF2B5EF4-FFF2-40B4-BE49-F238E27FC236}">
                <a16:creationId xmlns:a16="http://schemas.microsoft.com/office/drawing/2014/main" id="{158CFC99-042D-C9AA-A4A0-17E683FB3F6D}"/>
              </a:ext>
            </a:extLst>
          </p:cNvPr>
          <p:cNvGraphicFramePr>
            <a:graphicFrameLocks noGrp="1"/>
          </p:cNvGraphicFramePr>
          <p:nvPr>
            <p:ph idx="1"/>
            <p:extLst>
              <p:ext uri="{D42A27DB-BD31-4B8C-83A1-F6EECF244321}">
                <p14:modId xmlns:p14="http://schemas.microsoft.com/office/powerpoint/2010/main" val="4085871453"/>
              </p:ext>
            </p:extLst>
          </p:nvPr>
        </p:nvGraphicFramePr>
        <p:xfrm>
          <a:off x="4686300" y="3037935"/>
          <a:ext cx="7353299" cy="3713480"/>
        </p:xfrm>
        <a:graphic>
          <a:graphicData uri="http://schemas.openxmlformats.org/drawingml/2006/table">
            <a:tbl>
              <a:tblPr firstRow="1" bandRow="1">
                <a:effectLst>
                  <a:outerShdw blurRad="50800" dist="50800" dir="5400000" algn="ctr" rotWithShape="0">
                    <a:srgbClr val="000000">
                      <a:alpha val="0"/>
                    </a:srgbClr>
                  </a:outerShdw>
                </a:effectLst>
                <a:tableStyleId>{7DF18680-E054-41AD-8BC1-D1AEF772440D}</a:tableStyleId>
              </a:tblPr>
              <a:tblGrid>
                <a:gridCol w="1157565">
                  <a:extLst>
                    <a:ext uri="{9D8B030D-6E8A-4147-A177-3AD203B41FA5}">
                      <a16:colId xmlns:a16="http://schemas.microsoft.com/office/drawing/2014/main" val="2269993012"/>
                    </a:ext>
                  </a:extLst>
                </a:gridCol>
                <a:gridCol w="2921475">
                  <a:extLst>
                    <a:ext uri="{9D8B030D-6E8A-4147-A177-3AD203B41FA5}">
                      <a16:colId xmlns:a16="http://schemas.microsoft.com/office/drawing/2014/main" val="1121874669"/>
                    </a:ext>
                  </a:extLst>
                </a:gridCol>
                <a:gridCol w="3274259">
                  <a:extLst>
                    <a:ext uri="{9D8B030D-6E8A-4147-A177-3AD203B41FA5}">
                      <a16:colId xmlns:a16="http://schemas.microsoft.com/office/drawing/2014/main" val="1681742774"/>
                    </a:ext>
                  </a:extLst>
                </a:gridCol>
              </a:tblGrid>
              <a:tr h="0">
                <a:tc>
                  <a:txBody>
                    <a:bodyPr/>
                    <a:lstStyle/>
                    <a:p>
                      <a:endParaRPr lang="es-ES" sz="1400" dirty="0"/>
                    </a:p>
                    <a:p>
                      <a:r>
                        <a:rPr lang="es-ES" sz="1400" dirty="0" err="1"/>
                        <a:t>Item</a:t>
                      </a:r>
                      <a:endParaRPr lang="es-CL" sz="1400" dirty="0"/>
                    </a:p>
                  </a:txBody>
                  <a:tcPr/>
                </a:tc>
                <a:tc>
                  <a:txBody>
                    <a:bodyPr/>
                    <a:lstStyle/>
                    <a:p>
                      <a:r>
                        <a:rPr lang="es-ES" sz="1400" dirty="0"/>
                        <a:t>Variables características</a:t>
                      </a:r>
                      <a:endParaRPr lang="es-CL" sz="1400" dirty="0"/>
                    </a:p>
                  </a:txBody>
                  <a:tcPr/>
                </a:tc>
                <a:tc>
                  <a:txBody>
                    <a:bodyPr/>
                    <a:lstStyle/>
                    <a:p>
                      <a:endParaRPr lang="es-ES" sz="1400" dirty="0"/>
                    </a:p>
                    <a:p>
                      <a:r>
                        <a:rPr lang="es-ES" sz="1400" dirty="0"/>
                        <a:t>Descripción</a:t>
                      </a:r>
                      <a:endParaRPr lang="es-CL" sz="1400" dirty="0"/>
                    </a:p>
                  </a:txBody>
                  <a:tcPr/>
                </a:tc>
                <a:extLst>
                  <a:ext uri="{0D108BD9-81ED-4DB2-BD59-A6C34878D82A}">
                    <a16:rowId xmlns:a16="http://schemas.microsoft.com/office/drawing/2014/main" val="2873482483"/>
                  </a:ext>
                </a:extLst>
              </a:tr>
              <a:tr h="370840">
                <a:tc>
                  <a:txBody>
                    <a:bodyPr/>
                    <a:lstStyle/>
                    <a:p>
                      <a:r>
                        <a:rPr lang="es-ES" sz="1400" dirty="0"/>
                        <a:t>1</a:t>
                      </a:r>
                      <a:endParaRPr lang="es-CL" sz="1400" dirty="0"/>
                    </a:p>
                  </a:txBody>
                  <a:tcPr/>
                </a:tc>
                <a:tc>
                  <a:txBody>
                    <a:bodyPr/>
                    <a:lstStyle/>
                    <a:p>
                      <a:r>
                        <a:rPr lang="es-ES" sz="1400" dirty="0"/>
                        <a:t>LIMIT_BAL</a:t>
                      </a:r>
                      <a:endParaRPr lang="es-CL" sz="1400" dirty="0"/>
                    </a:p>
                  </a:txBody>
                  <a:tcPr/>
                </a:tc>
                <a:tc>
                  <a:txBody>
                    <a:bodyPr/>
                    <a:lstStyle/>
                    <a:p>
                      <a:r>
                        <a:rPr lang="es-ES" sz="1400" dirty="0"/>
                        <a:t>Monto inicial del crédito</a:t>
                      </a:r>
                      <a:endParaRPr lang="es-CL" sz="1400" dirty="0"/>
                    </a:p>
                  </a:txBody>
                  <a:tcPr/>
                </a:tc>
                <a:extLst>
                  <a:ext uri="{0D108BD9-81ED-4DB2-BD59-A6C34878D82A}">
                    <a16:rowId xmlns:a16="http://schemas.microsoft.com/office/drawing/2014/main" val="3518565689"/>
                  </a:ext>
                </a:extLst>
              </a:tr>
              <a:tr h="370840">
                <a:tc>
                  <a:txBody>
                    <a:bodyPr/>
                    <a:lstStyle/>
                    <a:p>
                      <a:r>
                        <a:rPr lang="es-ES" sz="1400" dirty="0"/>
                        <a:t>2</a:t>
                      </a:r>
                      <a:endParaRPr lang="es-CL" sz="1400" dirty="0"/>
                    </a:p>
                  </a:txBody>
                  <a:tcPr/>
                </a:tc>
                <a:tc>
                  <a:txBody>
                    <a:bodyPr/>
                    <a:lstStyle/>
                    <a:p>
                      <a:r>
                        <a:rPr lang="es-ES" sz="1400" dirty="0"/>
                        <a:t>AGE</a:t>
                      </a:r>
                      <a:endParaRPr lang="es-CL" sz="1400" dirty="0"/>
                    </a:p>
                  </a:txBody>
                  <a:tcPr/>
                </a:tc>
                <a:tc>
                  <a:txBody>
                    <a:bodyPr/>
                    <a:lstStyle/>
                    <a:p>
                      <a:r>
                        <a:rPr lang="es-ES" sz="1400" dirty="0"/>
                        <a:t>Edad cliente</a:t>
                      </a:r>
                      <a:endParaRPr lang="es-CL" sz="1400" dirty="0"/>
                    </a:p>
                  </a:txBody>
                  <a:tcPr/>
                </a:tc>
                <a:extLst>
                  <a:ext uri="{0D108BD9-81ED-4DB2-BD59-A6C34878D82A}">
                    <a16:rowId xmlns:a16="http://schemas.microsoft.com/office/drawing/2014/main" val="2681451130"/>
                  </a:ext>
                </a:extLst>
              </a:tr>
              <a:tr h="370840">
                <a:tc>
                  <a:txBody>
                    <a:bodyPr/>
                    <a:lstStyle/>
                    <a:p>
                      <a:r>
                        <a:rPr lang="es-ES" sz="1400" dirty="0"/>
                        <a:t>3</a:t>
                      </a:r>
                      <a:endParaRPr lang="es-CL" sz="1400" dirty="0"/>
                    </a:p>
                  </a:txBody>
                  <a:tcPr/>
                </a:tc>
                <a:tc>
                  <a:txBody>
                    <a:bodyPr/>
                    <a:lstStyle/>
                    <a:p>
                      <a:r>
                        <a:rPr lang="es-ES" sz="1400" dirty="0"/>
                        <a:t>SEX</a:t>
                      </a:r>
                      <a:endParaRPr lang="es-CL" sz="1400" dirty="0"/>
                    </a:p>
                  </a:txBody>
                  <a:tcPr/>
                </a:tc>
                <a:tc>
                  <a:txBody>
                    <a:bodyPr/>
                    <a:lstStyle/>
                    <a:p>
                      <a:r>
                        <a:rPr lang="es-ES" sz="1400" dirty="0"/>
                        <a:t>Género</a:t>
                      </a:r>
                      <a:endParaRPr lang="es-CL" sz="1400" dirty="0"/>
                    </a:p>
                  </a:txBody>
                  <a:tcPr/>
                </a:tc>
                <a:extLst>
                  <a:ext uri="{0D108BD9-81ED-4DB2-BD59-A6C34878D82A}">
                    <a16:rowId xmlns:a16="http://schemas.microsoft.com/office/drawing/2014/main" val="2801683758"/>
                  </a:ext>
                </a:extLst>
              </a:tr>
              <a:tr h="370840">
                <a:tc>
                  <a:txBody>
                    <a:bodyPr/>
                    <a:lstStyle/>
                    <a:p>
                      <a:r>
                        <a:rPr lang="es-ES" sz="1400" dirty="0"/>
                        <a:t>4</a:t>
                      </a:r>
                      <a:endParaRPr lang="es-C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MARRIAGE</a:t>
                      </a:r>
                      <a:endParaRPr lang="es-CL" sz="1400" dirty="0"/>
                    </a:p>
                  </a:txBody>
                  <a:tcPr/>
                </a:tc>
                <a:tc>
                  <a:txBody>
                    <a:bodyPr/>
                    <a:lstStyle/>
                    <a:p>
                      <a:r>
                        <a:rPr lang="es-ES" sz="1400" dirty="0"/>
                        <a:t>Estado civil</a:t>
                      </a:r>
                      <a:endParaRPr lang="es-CL" sz="1400" dirty="0"/>
                    </a:p>
                  </a:txBody>
                  <a:tcPr/>
                </a:tc>
                <a:extLst>
                  <a:ext uri="{0D108BD9-81ED-4DB2-BD59-A6C34878D82A}">
                    <a16:rowId xmlns:a16="http://schemas.microsoft.com/office/drawing/2014/main" val="3213309800"/>
                  </a:ext>
                </a:extLst>
              </a:tr>
              <a:tr h="370840">
                <a:tc>
                  <a:txBody>
                    <a:bodyPr/>
                    <a:lstStyle/>
                    <a:p>
                      <a:r>
                        <a:rPr lang="es-ES" sz="1400" dirty="0"/>
                        <a:t>5</a:t>
                      </a:r>
                      <a:endParaRPr lang="es-C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EDUCATION</a:t>
                      </a:r>
                      <a:endParaRPr lang="es-CL" sz="1400" dirty="0"/>
                    </a:p>
                  </a:txBody>
                  <a:tcPr/>
                </a:tc>
                <a:tc>
                  <a:txBody>
                    <a:bodyPr/>
                    <a:lstStyle/>
                    <a:p>
                      <a:r>
                        <a:rPr lang="es-ES" sz="1400" dirty="0"/>
                        <a:t>Escolaridad</a:t>
                      </a:r>
                      <a:endParaRPr lang="es-CL" sz="1400" dirty="0"/>
                    </a:p>
                  </a:txBody>
                  <a:tcPr/>
                </a:tc>
                <a:extLst>
                  <a:ext uri="{0D108BD9-81ED-4DB2-BD59-A6C34878D82A}">
                    <a16:rowId xmlns:a16="http://schemas.microsoft.com/office/drawing/2014/main" val="149999479"/>
                  </a:ext>
                </a:extLst>
              </a:tr>
              <a:tr h="370840">
                <a:tc>
                  <a:txBody>
                    <a:bodyPr/>
                    <a:lstStyle/>
                    <a:p>
                      <a:r>
                        <a:rPr lang="es-ES" sz="1400" dirty="0"/>
                        <a:t>6</a:t>
                      </a:r>
                      <a:endParaRPr lang="es-CL" sz="1400" dirty="0"/>
                    </a:p>
                  </a:txBody>
                  <a:tcPr/>
                </a:tc>
                <a:tc>
                  <a:txBody>
                    <a:bodyPr/>
                    <a:lstStyle/>
                    <a:p>
                      <a:r>
                        <a:rPr lang="es-ES" sz="1400" dirty="0"/>
                        <a:t>PAY_0 – PAY_6</a:t>
                      </a:r>
                      <a:endParaRPr lang="es-CL" sz="1400" dirty="0"/>
                    </a:p>
                  </a:txBody>
                  <a:tcPr/>
                </a:tc>
                <a:tc>
                  <a:txBody>
                    <a:bodyPr/>
                    <a:lstStyle/>
                    <a:p>
                      <a:r>
                        <a:rPr lang="es-ES" sz="1400" dirty="0"/>
                        <a:t>Indica meses de atraso de pago(Abril a Octubre 2005)</a:t>
                      </a:r>
                      <a:endParaRPr lang="es-CL" sz="1400" dirty="0"/>
                    </a:p>
                  </a:txBody>
                  <a:tcPr/>
                </a:tc>
                <a:extLst>
                  <a:ext uri="{0D108BD9-81ED-4DB2-BD59-A6C34878D82A}">
                    <a16:rowId xmlns:a16="http://schemas.microsoft.com/office/drawing/2014/main" val="3190542831"/>
                  </a:ext>
                </a:extLst>
              </a:tr>
              <a:tr h="370840">
                <a:tc>
                  <a:txBody>
                    <a:bodyPr/>
                    <a:lstStyle/>
                    <a:p>
                      <a:r>
                        <a:rPr lang="es-ES" sz="1400" dirty="0"/>
                        <a:t>7</a:t>
                      </a:r>
                      <a:endParaRPr lang="es-C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0" i="0" kern="1200" dirty="0">
                          <a:solidFill>
                            <a:schemeClr val="dk1"/>
                          </a:solidFill>
                          <a:effectLst/>
                          <a:latin typeface="+mn-lt"/>
                          <a:ea typeface="+mn-ea"/>
                          <a:cs typeface="+mn-cs"/>
                        </a:rPr>
                        <a:t>BILL_AMT1 – BILL_AMT6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400" dirty="0"/>
                        <a:t>Balance mensual (Abril a Octubre 2005)</a:t>
                      </a:r>
                      <a:endParaRPr lang="es-CL" sz="1400" dirty="0"/>
                    </a:p>
                    <a:p>
                      <a:endParaRPr lang="es-CL" sz="1400" dirty="0"/>
                    </a:p>
                  </a:txBody>
                  <a:tcPr/>
                </a:tc>
                <a:extLst>
                  <a:ext uri="{0D108BD9-81ED-4DB2-BD59-A6C34878D82A}">
                    <a16:rowId xmlns:a16="http://schemas.microsoft.com/office/drawing/2014/main" val="4095108214"/>
                  </a:ext>
                </a:extLst>
              </a:tr>
              <a:tr h="185420">
                <a:tc>
                  <a:txBody>
                    <a:bodyPr/>
                    <a:lstStyle/>
                    <a:p>
                      <a:r>
                        <a:rPr lang="es-ES" sz="1400" dirty="0"/>
                        <a:t>8</a:t>
                      </a:r>
                      <a:endParaRPr lang="es-CL" sz="1400" dirty="0"/>
                    </a:p>
                  </a:txBody>
                  <a:tcPr/>
                </a:tc>
                <a:tc>
                  <a:txBody>
                    <a:bodyPr/>
                    <a:lstStyle/>
                    <a:p>
                      <a:r>
                        <a:rPr lang="es-ES" sz="1400" dirty="0"/>
                        <a:t>PAY_AMT1 – PAY_AMT6</a:t>
                      </a:r>
                      <a:endParaRPr lang="es-CL" sz="1400" dirty="0"/>
                    </a:p>
                  </a:txBody>
                  <a:tcPr/>
                </a:tc>
                <a:tc>
                  <a:txBody>
                    <a:bodyPr/>
                    <a:lstStyle/>
                    <a:p>
                      <a:r>
                        <a:rPr lang="es-ES" sz="1400" dirty="0"/>
                        <a:t>Monto cliente pagó (Abril a Octubre 2005)</a:t>
                      </a:r>
                      <a:endParaRPr lang="es-CL" sz="1400" dirty="0"/>
                    </a:p>
                  </a:txBody>
                  <a:tcPr/>
                </a:tc>
                <a:extLst>
                  <a:ext uri="{0D108BD9-81ED-4DB2-BD59-A6C34878D82A}">
                    <a16:rowId xmlns:a16="http://schemas.microsoft.com/office/drawing/2014/main" val="602176041"/>
                  </a:ext>
                </a:extLst>
              </a:tr>
            </a:tbl>
          </a:graphicData>
        </a:graphic>
      </p:graphicFrame>
    </p:spTree>
    <p:extLst>
      <p:ext uri="{BB962C8B-B14F-4D97-AF65-F5344CB8AC3E}">
        <p14:creationId xmlns:p14="http://schemas.microsoft.com/office/powerpoint/2010/main" val="340089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2"/>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86300" y="2374947"/>
            <a:ext cx="4243588"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dirty="0">
                <a:solidFill>
                  <a:srgbClr val="2F5597"/>
                </a:solidFill>
                <a:latin typeface="Roboto" panose="02000000000000000000" pitchFamily="2" charset="0"/>
              </a:rPr>
              <a:t>4</a:t>
            </a:r>
            <a:r>
              <a:rPr lang="es-CL" sz="2800" b="1" dirty="0">
                <a:solidFill>
                  <a:srgbClr val="2F5597"/>
                </a:solidFill>
                <a:latin typeface="Roboto" panose="02000000000000000000" pitchFamily="2" charset="0"/>
              </a:rPr>
              <a:t>. Variables del </a:t>
            </a:r>
            <a:r>
              <a:rPr lang="es-CL" sz="2800" b="1" dirty="0" err="1">
                <a:solidFill>
                  <a:srgbClr val="2F5597"/>
                </a:solidFill>
                <a:latin typeface="Roboto" panose="02000000000000000000" pitchFamily="2" charset="0"/>
              </a:rPr>
              <a:t>DataSet</a:t>
            </a:r>
            <a:endParaRPr lang="es-CL" sz="2800" b="1" dirty="0">
              <a:solidFill>
                <a:srgbClr val="2F5597"/>
              </a:solidFill>
            </a:endParaRPr>
          </a:p>
        </p:txBody>
      </p:sp>
      <p:graphicFrame>
        <p:nvGraphicFramePr>
          <p:cNvPr id="5" name="Tabla 9">
            <a:extLst>
              <a:ext uri="{FF2B5EF4-FFF2-40B4-BE49-F238E27FC236}">
                <a16:creationId xmlns:a16="http://schemas.microsoft.com/office/drawing/2014/main" id="{158CFC99-042D-C9AA-A4A0-17E683FB3F6D}"/>
              </a:ext>
            </a:extLst>
          </p:cNvPr>
          <p:cNvGraphicFramePr>
            <a:graphicFrameLocks noGrp="1"/>
          </p:cNvGraphicFramePr>
          <p:nvPr>
            <p:ph idx="1"/>
            <p:extLst>
              <p:ext uri="{D42A27DB-BD31-4B8C-83A1-F6EECF244321}">
                <p14:modId xmlns:p14="http://schemas.microsoft.com/office/powerpoint/2010/main" val="4189962453"/>
              </p:ext>
            </p:extLst>
          </p:nvPr>
        </p:nvGraphicFramePr>
        <p:xfrm>
          <a:off x="4718720" y="2875992"/>
          <a:ext cx="7353299" cy="1036320"/>
        </p:xfrm>
        <a:graphic>
          <a:graphicData uri="http://schemas.openxmlformats.org/drawingml/2006/table">
            <a:tbl>
              <a:tblPr firstRow="1" bandRow="1">
                <a:effectLst>
                  <a:outerShdw blurRad="50800" dist="50800" dir="5400000" algn="ctr" rotWithShape="0">
                    <a:srgbClr val="000000">
                      <a:alpha val="0"/>
                    </a:srgbClr>
                  </a:outerShdw>
                </a:effectLst>
                <a:tableStyleId>{7DF18680-E054-41AD-8BC1-D1AEF772440D}</a:tableStyleId>
              </a:tblPr>
              <a:tblGrid>
                <a:gridCol w="1157565">
                  <a:extLst>
                    <a:ext uri="{9D8B030D-6E8A-4147-A177-3AD203B41FA5}">
                      <a16:colId xmlns:a16="http://schemas.microsoft.com/office/drawing/2014/main" val="2269993012"/>
                    </a:ext>
                  </a:extLst>
                </a:gridCol>
                <a:gridCol w="2921475">
                  <a:extLst>
                    <a:ext uri="{9D8B030D-6E8A-4147-A177-3AD203B41FA5}">
                      <a16:colId xmlns:a16="http://schemas.microsoft.com/office/drawing/2014/main" val="1121874669"/>
                    </a:ext>
                  </a:extLst>
                </a:gridCol>
                <a:gridCol w="3274259">
                  <a:extLst>
                    <a:ext uri="{9D8B030D-6E8A-4147-A177-3AD203B41FA5}">
                      <a16:colId xmlns:a16="http://schemas.microsoft.com/office/drawing/2014/main" val="1681742774"/>
                    </a:ext>
                  </a:extLst>
                </a:gridCol>
              </a:tblGrid>
              <a:tr h="249015">
                <a:tc>
                  <a:txBody>
                    <a:bodyPr/>
                    <a:lstStyle/>
                    <a:p>
                      <a:endParaRPr lang="es-ES" sz="1400" dirty="0"/>
                    </a:p>
                    <a:p>
                      <a:r>
                        <a:rPr lang="es-ES" sz="1400" dirty="0" err="1"/>
                        <a:t>Item</a:t>
                      </a:r>
                      <a:endParaRPr lang="es-CL" sz="1400" dirty="0"/>
                    </a:p>
                  </a:txBody>
                  <a:tcPr/>
                </a:tc>
                <a:tc>
                  <a:txBody>
                    <a:bodyPr/>
                    <a:lstStyle/>
                    <a:p>
                      <a:endParaRPr lang="es-ES" sz="1400" dirty="0"/>
                    </a:p>
                    <a:p>
                      <a:r>
                        <a:rPr lang="es-ES" sz="1400" dirty="0"/>
                        <a:t>Variable a  Predecir</a:t>
                      </a:r>
                      <a:endParaRPr lang="es-CL" sz="1400" dirty="0"/>
                    </a:p>
                  </a:txBody>
                  <a:tcPr/>
                </a:tc>
                <a:tc>
                  <a:txBody>
                    <a:bodyPr/>
                    <a:lstStyle/>
                    <a:p>
                      <a:endParaRPr lang="es-ES" sz="1400" dirty="0"/>
                    </a:p>
                    <a:p>
                      <a:r>
                        <a:rPr lang="es-ES" sz="1400" dirty="0"/>
                        <a:t>Descripción</a:t>
                      </a:r>
                      <a:endParaRPr lang="es-CL" sz="1400" dirty="0"/>
                    </a:p>
                  </a:txBody>
                  <a:tcPr/>
                </a:tc>
                <a:extLst>
                  <a:ext uri="{0D108BD9-81ED-4DB2-BD59-A6C34878D82A}">
                    <a16:rowId xmlns:a16="http://schemas.microsoft.com/office/drawing/2014/main" val="2873482483"/>
                  </a:ext>
                </a:extLst>
              </a:tr>
              <a:tr h="370840">
                <a:tc>
                  <a:txBody>
                    <a:bodyPr/>
                    <a:lstStyle/>
                    <a:p>
                      <a:r>
                        <a:rPr lang="es-ES" sz="1400" dirty="0"/>
                        <a:t>1</a:t>
                      </a:r>
                      <a:endParaRPr lang="es-CL"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800" b="0" i="0" kern="1200" dirty="0" err="1">
                          <a:solidFill>
                            <a:schemeClr val="dk1"/>
                          </a:solidFill>
                          <a:effectLst/>
                          <a:latin typeface="+mn-lt"/>
                          <a:ea typeface="+mn-ea"/>
                          <a:cs typeface="+mn-cs"/>
                        </a:rPr>
                        <a:t>default.payment.next.month</a:t>
                      </a:r>
                      <a:endParaRPr lang="es-CL" sz="1800" b="0" i="0" kern="1200" dirty="0">
                        <a:solidFill>
                          <a:schemeClr val="dk1"/>
                        </a:solidFill>
                        <a:effectLst/>
                        <a:latin typeface="+mn-lt"/>
                        <a:ea typeface="+mn-ea"/>
                        <a:cs typeface="+mn-cs"/>
                      </a:endParaRPr>
                    </a:p>
                  </a:txBody>
                  <a:tcPr/>
                </a:tc>
                <a:tc>
                  <a:txBody>
                    <a:bodyPr/>
                    <a:lstStyle/>
                    <a:p>
                      <a:r>
                        <a:rPr lang="es-ES" sz="1400" dirty="0"/>
                        <a:t>Indica si el cliente pagó (0) o no pagó (1), valor tipo categórico con solo 2 valores</a:t>
                      </a:r>
                      <a:endParaRPr lang="es-CL" sz="1400" dirty="0"/>
                    </a:p>
                  </a:txBody>
                  <a:tcPr/>
                </a:tc>
                <a:extLst>
                  <a:ext uri="{0D108BD9-81ED-4DB2-BD59-A6C34878D82A}">
                    <a16:rowId xmlns:a16="http://schemas.microsoft.com/office/drawing/2014/main" val="3518565689"/>
                  </a:ext>
                </a:extLst>
              </a:tr>
            </a:tbl>
          </a:graphicData>
        </a:graphic>
      </p:graphicFrame>
      <p:graphicFrame>
        <p:nvGraphicFramePr>
          <p:cNvPr id="13" name="Diagrama 12">
            <a:extLst>
              <a:ext uri="{FF2B5EF4-FFF2-40B4-BE49-F238E27FC236}">
                <a16:creationId xmlns:a16="http://schemas.microsoft.com/office/drawing/2014/main" id="{CD25EB62-142D-3608-3439-95927609B57A}"/>
              </a:ext>
            </a:extLst>
          </p:cNvPr>
          <p:cNvGraphicFramePr/>
          <p:nvPr>
            <p:extLst>
              <p:ext uri="{D42A27DB-BD31-4B8C-83A1-F6EECF244321}">
                <p14:modId xmlns:p14="http://schemas.microsoft.com/office/powerpoint/2010/main" val="795055014"/>
              </p:ext>
            </p:extLst>
          </p:nvPr>
        </p:nvGraphicFramePr>
        <p:xfrm>
          <a:off x="4964083" y="4041232"/>
          <a:ext cx="6862572" cy="1113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upo 13">
            <a:extLst>
              <a:ext uri="{FF2B5EF4-FFF2-40B4-BE49-F238E27FC236}">
                <a16:creationId xmlns:a16="http://schemas.microsoft.com/office/drawing/2014/main" id="{86A2C185-BB5C-22D2-31A0-679425CED1F5}"/>
              </a:ext>
            </a:extLst>
          </p:cNvPr>
          <p:cNvGrpSpPr/>
          <p:nvPr/>
        </p:nvGrpSpPr>
        <p:grpSpPr>
          <a:xfrm>
            <a:off x="5297762" y="5274256"/>
            <a:ext cx="3122504" cy="1233847"/>
            <a:chOff x="0" y="0"/>
            <a:chExt cx="3224986" cy="1026154"/>
          </a:xfrm>
        </p:grpSpPr>
        <p:sp>
          <p:nvSpPr>
            <p:cNvPr id="18" name="Flecha: pentágono 17">
              <a:extLst>
                <a:ext uri="{FF2B5EF4-FFF2-40B4-BE49-F238E27FC236}">
                  <a16:creationId xmlns:a16="http://schemas.microsoft.com/office/drawing/2014/main" id="{5EB6060C-337A-658E-DC72-70549EACD08B}"/>
                </a:ext>
              </a:extLst>
            </p:cNvPr>
            <p:cNvSpPr/>
            <p:nvPr/>
          </p:nvSpPr>
          <p:spPr>
            <a:xfrm>
              <a:off x="0" y="0"/>
              <a:ext cx="3224986" cy="1026154"/>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CL"/>
            </a:p>
          </p:txBody>
        </p:sp>
        <p:sp>
          <p:nvSpPr>
            <p:cNvPr id="19" name="Flecha: pentágono 4">
              <a:extLst>
                <a:ext uri="{FF2B5EF4-FFF2-40B4-BE49-F238E27FC236}">
                  <a16:creationId xmlns:a16="http://schemas.microsoft.com/office/drawing/2014/main" id="{10274915-DB50-91C3-73DA-DC7E8C38298D}"/>
                </a:ext>
              </a:extLst>
            </p:cNvPr>
            <p:cNvSpPr txBox="1"/>
            <p:nvPr/>
          </p:nvSpPr>
          <p:spPr>
            <a:xfrm>
              <a:off x="0" y="0"/>
              <a:ext cx="2968448" cy="1026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2682" tIns="61341" rIns="30671" bIns="61341" numCol="1" spcCol="1270" anchor="ctr" anchorCtr="0">
              <a:noAutofit/>
            </a:bodyPr>
            <a:lstStyle/>
            <a:p>
              <a:pPr marL="0" lvl="0" indent="0" algn="ctr" defTabSz="1022350">
                <a:lnSpc>
                  <a:spcPct val="90000"/>
                </a:lnSpc>
                <a:spcBef>
                  <a:spcPct val="0"/>
                </a:spcBef>
                <a:spcAft>
                  <a:spcPct val="35000"/>
                </a:spcAft>
                <a:buNone/>
              </a:pPr>
              <a:r>
                <a:rPr lang="es-ES" sz="2000" kern="1200" dirty="0"/>
                <a:t>Existen variables categóricas:</a:t>
              </a:r>
              <a:endParaRPr lang="es-CL" sz="2000" kern="1200" dirty="0"/>
            </a:p>
          </p:txBody>
        </p:sp>
      </p:grpSp>
      <p:grpSp>
        <p:nvGrpSpPr>
          <p:cNvPr id="15" name="Grupo 14">
            <a:extLst>
              <a:ext uri="{FF2B5EF4-FFF2-40B4-BE49-F238E27FC236}">
                <a16:creationId xmlns:a16="http://schemas.microsoft.com/office/drawing/2014/main" id="{752400D0-F533-8D2D-7B77-CA95EF0BA9D4}"/>
              </a:ext>
            </a:extLst>
          </p:cNvPr>
          <p:cNvGrpSpPr/>
          <p:nvPr/>
        </p:nvGrpSpPr>
        <p:grpSpPr>
          <a:xfrm>
            <a:off x="7843160" y="5274257"/>
            <a:ext cx="4007609" cy="1349279"/>
            <a:chOff x="2258648" y="0"/>
            <a:chExt cx="3224986" cy="1122158"/>
          </a:xfrm>
        </p:grpSpPr>
        <p:sp>
          <p:nvSpPr>
            <p:cNvPr id="16" name="Flecha: cheurón 15">
              <a:extLst>
                <a:ext uri="{FF2B5EF4-FFF2-40B4-BE49-F238E27FC236}">
                  <a16:creationId xmlns:a16="http://schemas.microsoft.com/office/drawing/2014/main" id="{D054E8FD-8B44-6BD3-0662-7C0C1D55F32A}"/>
                </a:ext>
              </a:extLst>
            </p:cNvPr>
            <p:cNvSpPr/>
            <p:nvPr/>
          </p:nvSpPr>
          <p:spPr>
            <a:xfrm>
              <a:off x="2258648" y="0"/>
              <a:ext cx="3224986" cy="1026154"/>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CL" dirty="0"/>
            </a:p>
          </p:txBody>
        </p:sp>
        <p:sp>
          <p:nvSpPr>
            <p:cNvPr id="17" name="Flecha: cheurón 6">
              <a:extLst>
                <a:ext uri="{FF2B5EF4-FFF2-40B4-BE49-F238E27FC236}">
                  <a16:creationId xmlns:a16="http://schemas.microsoft.com/office/drawing/2014/main" id="{DEB964AB-8F53-BE1C-BE05-BB856D75DFCD}"/>
                </a:ext>
              </a:extLst>
            </p:cNvPr>
            <p:cNvSpPr txBox="1"/>
            <p:nvPr/>
          </p:nvSpPr>
          <p:spPr>
            <a:xfrm>
              <a:off x="2629363" y="96004"/>
              <a:ext cx="2564726" cy="10261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2012" tIns="61341" rIns="30671" bIns="61341" numCol="1" spcCol="1270" anchor="ctr" anchorCtr="0">
              <a:noAutofit/>
            </a:bodyPr>
            <a:lstStyle/>
            <a:p>
              <a:pPr algn="ctr" defTabSz="1022350">
                <a:lnSpc>
                  <a:spcPct val="90000"/>
                </a:lnSpc>
                <a:spcBef>
                  <a:spcPct val="0"/>
                </a:spcBef>
                <a:spcAft>
                  <a:spcPct val="35000"/>
                </a:spcAft>
              </a:pPr>
              <a:endParaRPr lang="es-ES" kern="1200" dirty="0"/>
            </a:p>
            <a:p>
              <a:pPr algn="ctr" defTabSz="1022350">
                <a:lnSpc>
                  <a:spcPct val="90000"/>
                </a:lnSpc>
                <a:spcBef>
                  <a:spcPct val="0"/>
                </a:spcBef>
                <a:spcAft>
                  <a:spcPct val="35000"/>
                </a:spcAft>
              </a:pPr>
              <a:r>
                <a:rPr lang="es-ES" kern="1200" dirty="0"/>
                <a:t>SEX, MARRIAGE, EDUCATION, PAY_0 a PAY_6, </a:t>
              </a:r>
              <a:r>
                <a:rPr lang="es-CL" sz="2000" b="0" i="0" kern="1200" dirty="0" err="1">
                  <a:solidFill>
                    <a:schemeClr val="bg1"/>
                  </a:solidFill>
                  <a:effectLst/>
                  <a:latin typeface="+mn-lt"/>
                  <a:ea typeface="+mn-ea"/>
                  <a:cs typeface="+mn-cs"/>
                </a:rPr>
                <a:t>default.payment.next.month</a:t>
              </a:r>
              <a:endParaRPr lang="es-CL" sz="2000" b="0" i="0" kern="1200" dirty="0">
                <a:solidFill>
                  <a:schemeClr val="bg1"/>
                </a:solidFill>
                <a:effectLst/>
                <a:latin typeface="+mn-lt"/>
                <a:ea typeface="+mn-ea"/>
                <a:cs typeface="+mn-cs"/>
              </a:endParaRPr>
            </a:p>
            <a:p>
              <a:pPr marL="0" lvl="0" indent="0" algn="ctr" defTabSz="1022350">
                <a:lnSpc>
                  <a:spcPct val="90000"/>
                </a:lnSpc>
                <a:spcBef>
                  <a:spcPct val="0"/>
                </a:spcBef>
                <a:spcAft>
                  <a:spcPct val="35000"/>
                </a:spcAft>
                <a:buNone/>
              </a:pPr>
              <a:endParaRPr lang="es-CL" sz="2300" kern="1200" dirty="0"/>
            </a:p>
          </p:txBody>
        </p:sp>
      </p:grpSp>
    </p:spTree>
    <p:extLst>
      <p:ext uri="{BB962C8B-B14F-4D97-AF65-F5344CB8AC3E}">
        <p14:creationId xmlns:p14="http://schemas.microsoft.com/office/powerpoint/2010/main" val="118585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46373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406899"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406901" y="2757716"/>
            <a:ext cx="3378202"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dirty="0">
                <a:solidFill>
                  <a:srgbClr val="2F5597"/>
                </a:solidFill>
                <a:latin typeface="Roboto" panose="02000000000000000000" pitchFamily="2" charset="0"/>
              </a:rPr>
              <a:t>5</a:t>
            </a:r>
            <a:r>
              <a:rPr lang="es-CL" sz="2800" b="1" dirty="0">
                <a:solidFill>
                  <a:srgbClr val="2F5597"/>
                </a:solidFill>
                <a:latin typeface="Roboto" panose="02000000000000000000" pitchFamily="2" charset="0"/>
              </a:rPr>
              <a:t>. Exploración EDA</a:t>
            </a:r>
          </a:p>
          <a:p>
            <a:r>
              <a:rPr lang="es-CL" sz="2800" b="1" dirty="0">
                <a:solidFill>
                  <a:srgbClr val="2F5597"/>
                </a:solidFill>
                <a:latin typeface="Roboto" panose="02000000000000000000" pitchFamily="2" charset="0"/>
              </a:rPr>
              <a:t>   5.1 Correlaciones </a:t>
            </a:r>
            <a:endParaRPr lang="es-CL" sz="2800" b="1" dirty="0">
              <a:solidFill>
                <a:srgbClr val="2F5597"/>
              </a:solidFill>
            </a:endParaRPr>
          </a:p>
        </p:txBody>
      </p:sp>
      <p:grpSp>
        <p:nvGrpSpPr>
          <p:cNvPr id="12" name="Grupo 11">
            <a:extLst>
              <a:ext uri="{FF2B5EF4-FFF2-40B4-BE49-F238E27FC236}">
                <a16:creationId xmlns:a16="http://schemas.microsoft.com/office/drawing/2014/main" id="{7E07BED1-4411-1C5D-519F-71A0E2C15518}"/>
              </a:ext>
            </a:extLst>
          </p:cNvPr>
          <p:cNvGrpSpPr/>
          <p:nvPr/>
        </p:nvGrpSpPr>
        <p:grpSpPr>
          <a:xfrm>
            <a:off x="4406900" y="3286275"/>
            <a:ext cx="3163612" cy="1336525"/>
            <a:chOff x="2337300" y="0"/>
            <a:chExt cx="2936848" cy="1634852"/>
          </a:xfrm>
        </p:grpSpPr>
        <p:sp>
          <p:nvSpPr>
            <p:cNvPr id="20" name="Rectángulo: esquinas redondeadas 19">
              <a:extLst>
                <a:ext uri="{FF2B5EF4-FFF2-40B4-BE49-F238E27FC236}">
                  <a16:creationId xmlns:a16="http://schemas.microsoft.com/office/drawing/2014/main" id="{5180D715-39F8-0B2C-BD4D-5FB1D16301D6}"/>
                </a:ext>
              </a:extLst>
            </p:cNvPr>
            <p:cNvSpPr/>
            <p:nvPr/>
          </p:nvSpPr>
          <p:spPr>
            <a:xfrm>
              <a:off x="2337300" y="0"/>
              <a:ext cx="2936848" cy="163485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CL"/>
            </a:p>
          </p:txBody>
        </p:sp>
        <p:sp>
          <p:nvSpPr>
            <p:cNvPr id="21" name="Rectángulo: esquinas redondeadas 4">
              <a:extLst>
                <a:ext uri="{FF2B5EF4-FFF2-40B4-BE49-F238E27FC236}">
                  <a16:creationId xmlns:a16="http://schemas.microsoft.com/office/drawing/2014/main" id="{8A637706-5D70-5ACD-5B91-742FA00CE1AB}"/>
                </a:ext>
              </a:extLst>
            </p:cNvPr>
            <p:cNvSpPr txBox="1"/>
            <p:nvPr/>
          </p:nvSpPr>
          <p:spPr>
            <a:xfrm>
              <a:off x="2417107" y="79807"/>
              <a:ext cx="2777234" cy="14752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kern="1200" dirty="0"/>
                <a:t>Existen algunas correlaciones mas o menos fuertes entre variables numéricas </a:t>
              </a:r>
              <a:r>
                <a:rPr lang="es-CL" sz="1400" kern="1200" dirty="0" err="1"/>
                <a:t>comtinuas</a:t>
              </a:r>
              <a:r>
                <a:rPr lang="es-CL" sz="1400" kern="1200" dirty="0"/>
                <a:t> (Entre los balances de cuentas en si( BILL_AMT1 – BILL_AMT6) y otras no tan fuertes. </a:t>
              </a:r>
            </a:p>
          </p:txBody>
        </p:sp>
      </p:grpSp>
      <p:pic>
        <p:nvPicPr>
          <p:cNvPr id="16" name="Imagen 15">
            <a:extLst>
              <a:ext uri="{FF2B5EF4-FFF2-40B4-BE49-F238E27FC236}">
                <a16:creationId xmlns:a16="http://schemas.microsoft.com/office/drawing/2014/main" id="{60FDB157-F8DE-7F61-A5F4-C82950DE1B81}"/>
              </a:ext>
            </a:extLst>
          </p:cNvPr>
          <p:cNvPicPr>
            <a:picLocks noChangeAspect="1"/>
          </p:cNvPicPr>
          <p:nvPr/>
        </p:nvPicPr>
        <p:blipFill>
          <a:blip r:embed="rId4"/>
          <a:stretch>
            <a:fillRect/>
          </a:stretch>
        </p:blipFill>
        <p:spPr>
          <a:xfrm>
            <a:off x="7636245" y="2569500"/>
            <a:ext cx="4486974" cy="4270212"/>
          </a:xfrm>
          <a:prstGeom prst="rect">
            <a:avLst/>
          </a:prstGeom>
        </p:spPr>
      </p:pic>
      <p:sp>
        <p:nvSpPr>
          <p:cNvPr id="17" name="Rectángulo: esquinas redondeadas 16">
            <a:extLst>
              <a:ext uri="{FF2B5EF4-FFF2-40B4-BE49-F238E27FC236}">
                <a16:creationId xmlns:a16="http://schemas.microsoft.com/office/drawing/2014/main" id="{A0865D6D-ADCD-77C2-0CCA-6EC6E400694B}"/>
              </a:ext>
            </a:extLst>
          </p:cNvPr>
          <p:cNvSpPr/>
          <p:nvPr/>
        </p:nvSpPr>
        <p:spPr>
          <a:xfrm>
            <a:off x="4368798" y="4622801"/>
            <a:ext cx="3201713" cy="2108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L" sz="1400" dirty="0"/>
              <a:t>La variable destino es del tipo de clasificación por lo que la correlación de Pearson no es relevante, sin embargo, estas correlaciones entre variables continuas es un indicativo de la existencia de colinealidad, la cual se puede abordar mediante la reducción de variables (PCA)</a:t>
            </a:r>
          </a:p>
        </p:txBody>
      </p:sp>
    </p:spTree>
    <p:extLst>
      <p:ext uri="{BB962C8B-B14F-4D97-AF65-F5344CB8AC3E}">
        <p14:creationId xmlns:p14="http://schemas.microsoft.com/office/powerpoint/2010/main" val="174554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521811" y="2428939"/>
            <a:ext cx="7357873"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CL" sz="2800" b="1" dirty="0">
              <a:solidFill>
                <a:srgbClr val="2F5597"/>
              </a:solidFill>
              <a:latin typeface="Roboto" panose="02000000000000000000" pitchFamily="2" charset="0"/>
            </a:endParaRPr>
          </a:p>
          <a:p>
            <a:r>
              <a:rPr lang="es-CL" sz="2400" b="1" dirty="0">
                <a:solidFill>
                  <a:srgbClr val="2F5597"/>
                </a:solidFill>
                <a:latin typeface="Roboto" panose="02000000000000000000" pitchFamily="2" charset="0"/>
              </a:rPr>
              <a:t>5.2 Análisis </a:t>
            </a:r>
            <a:r>
              <a:rPr lang="es-CL" sz="2400" b="1" dirty="0" err="1">
                <a:solidFill>
                  <a:srgbClr val="2F5597"/>
                </a:solidFill>
                <a:latin typeface="Roboto" panose="02000000000000000000" pitchFamily="2" charset="0"/>
              </a:rPr>
              <a:t>Uni-variable</a:t>
            </a:r>
            <a:r>
              <a:rPr lang="es-CL" sz="2400" b="1" dirty="0">
                <a:solidFill>
                  <a:srgbClr val="2F5597"/>
                </a:solidFill>
                <a:latin typeface="Roboto" panose="02000000000000000000" pitchFamily="2" charset="0"/>
              </a:rPr>
              <a:t> - Proporción morosos </a:t>
            </a:r>
            <a:endParaRPr lang="es-CL" sz="2400" b="1" dirty="0">
              <a:solidFill>
                <a:srgbClr val="2F5597"/>
              </a:solidFill>
            </a:endParaRPr>
          </a:p>
        </p:txBody>
      </p:sp>
      <p:pic>
        <p:nvPicPr>
          <p:cNvPr id="10" name="Imagen 9">
            <a:extLst>
              <a:ext uri="{FF2B5EF4-FFF2-40B4-BE49-F238E27FC236}">
                <a16:creationId xmlns:a16="http://schemas.microsoft.com/office/drawing/2014/main" id="{0D547009-B2B4-F12F-F930-304FC058BDA4}"/>
              </a:ext>
            </a:extLst>
          </p:cNvPr>
          <p:cNvPicPr>
            <a:picLocks noChangeAspect="1"/>
          </p:cNvPicPr>
          <p:nvPr/>
        </p:nvPicPr>
        <p:blipFill>
          <a:blip r:embed="rId4"/>
          <a:stretch>
            <a:fillRect/>
          </a:stretch>
        </p:blipFill>
        <p:spPr>
          <a:xfrm>
            <a:off x="4708297" y="2974544"/>
            <a:ext cx="4106883" cy="2959372"/>
          </a:xfrm>
          <a:prstGeom prst="rect">
            <a:avLst/>
          </a:prstGeom>
        </p:spPr>
      </p:pic>
      <p:grpSp>
        <p:nvGrpSpPr>
          <p:cNvPr id="12" name="Grupo 11">
            <a:extLst>
              <a:ext uri="{FF2B5EF4-FFF2-40B4-BE49-F238E27FC236}">
                <a16:creationId xmlns:a16="http://schemas.microsoft.com/office/drawing/2014/main" id="{7E07BED1-4411-1C5D-519F-71A0E2C15518}"/>
              </a:ext>
            </a:extLst>
          </p:cNvPr>
          <p:cNvGrpSpPr/>
          <p:nvPr/>
        </p:nvGrpSpPr>
        <p:grpSpPr>
          <a:xfrm>
            <a:off x="9033642" y="3636804"/>
            <a:ext cx="2936848" cy="1634852"/>
            <a:chOff x="2337300" y="0"/>
            <a:chExt cx="2936848" cy="1634852"/>
          </a:xfrm>
        </p:grpSpPr>
        <p:sp>
          <p:nvSpPr>
            <p:cNvPr id="20" name="Rectángulo: esquinas redondeadas 19">
              <a:extLst>
                <a:ext uri="{FF2B5EF4-FFF2-40B4-BE49-F238E27FC236}">
                  <a16:creationId xmlns:a16="http://schemas.microsoft.com/office/drawing/2014/main" id="{5180D715-39F8-0B2C-BD4D-5FB1D16301D6}"/>
                </a:ext>
              </a:extLst>
            </p:cNvPr>
            <p:cNvSpPr/>
            <p:nvPr/>
          </p:nvSpPr>
          <p:spPr>
            <a:xfrm>
              <a:off x="2337300" y="0"/>
              <a:ext cx="2936848" cy="163485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CL"/>
            </a:p>
          </p:txBody>
        </p:sp>
        <p:sp>
          <p:nvSpPr>
            <p:cNvPr id="21" name="Rectángulo: esquinas redondeadas 4">
              <a:extLst>
                <a:ext uri="{FF2B5EF4-FFF2-40B4-BE49-F238E27FC236}">
                  <a16:creationId xmlns:a16="http://schemas.microsoft.com/office/drawing/2014/main" id="{8A637706-5D70-5ACD-5B91-742FA00CE1AB}"/>
                </a:ext>
              </a:extLst>
            </p:cNvPr>
            <p:cNvSpPr txBox="1"/>
            <p:nvPr/>
          </p:nvSpPr>
          <p:spPr>
            <a:xfrm>
              <a:off x="2417107" y="79807"/>
              <a:ext cx="2777234" cy="14752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kern="1200" dirty="0"/>
                <a:t>La proporción de clientes que morosos es de alrededor de un 22%, la cual puede significar una pérdidas para un ente bancario</a:t>
              </a:r>
            </a:p>
          </p:txBody>
        </p:sp>
      </p:grpSp>
    </p:spTree>
    <p:extLst>
      <p:ext uri="{BB962C8B-B14F-4D97-AF65-F5344CB8AC3E}">
        <p14:creationId xmlns:p14="http://schemas.microsoft.com/office/powerpoint/2010/main" val="367448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86300" y="2374947"/>
            <a:ext cx="6959600"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dirty="0">
                <a:solidFill>
                  <a:srgbClr val="2F5597"/>
                </a:solidFill>
                <a:latin typeface="Roboto" panose="02000000000000000000" pitchFamily="2" charset="0"/>
              </a:rPr>
              <a:t>5</a:t>
            </a:r>
            <a:r>
              <a:rPr lang="es-CL" sz="2800" b="1" dirty="0">
                <a:solidFill>
                  <a:srgbClr val="2F5597"/>
                </a:solidFill>
                <a:latin typeface="Roboto" panose="02000000000000000000" pitchFamily="2" charset="0"/>
              </a:rPr>
              <a:t>.3 Análisis </a:t>
            </a:r>
            <a:r>
              <a:rPr lang="es-CL" sz="2800" b="1" dirty="0" err="1">
                <a:solidFill>
                  <a:srgbClr val="2F5597"/>
                </a:solidFill>
                <a:latin typeface="Roboto" panose="02000000000000000000" pitchFamily="2" charset="0"/>
              </a:rPr>
              <a:t>Uni-variado</a:t>
            </a:r>
            <a:r>
              <a:rPr lang="es-CL" sz="2800" b="1" dirty="0">
                <a:solidFill>
                  <a:srgbClr val="2F5597"/>
                </a:solidFill>
                <a:latin typeface="Roboto" panose="02000000000000000000" pitchFamily="2" charset="0"/>
              </a:rPr>
              <a:t> - Escolaridad</a:t>
            </a:r>
            <a:endParaRPr lang="es-CL" sz="2800" b="1" dirty="0">
              <a:solidFill>
                <a:srgbClr val="2F5597"/>
              </a:solidFill>
            </a:endParaRPr>
          </a:p>
        </p:txBody>
      </p:sp>
      <p:pic>
        <p:nvPicPr>
          <p:cNvPr id="4" name="Imagen 3">
            <a:extLst>
              <a:ext uri="{FF2B5EF4-FFF2-40B4-BE49-F238E27FC236}">
                <a16:creationId xmlns:a16="http://schemas.microsoft.com/office/drawing/2014/main" id="{2E8FBACE-CDB5-59BB-F662-626FCFE8BE9C}"/>
              </a:ext>
            </a:extLst>
          </p:cNvPr>
          <p:cNvPicPr>
            <a:picLocks noChangeAspect="1"/>
          </p:cNvPicPr>
          <p:nvPr/>
        </p:nvPicPr>
        <p:blipFill>
          <a:blip r:embed="rId4"/>
          <a:stretch>
            <a:fillRect/>
          </a:stretch>
        </p:blipFill>
        <p:spPr>
          <a:xfrm>
            <a:off x="4883635" y="3334259"/>
            <a:ext cx="3984521" cy="2540240"/>
          </a:xfrm>
          <a:prstGeom prst="rect">
            <a:avLst/>
          </a:prstGeom>
        </p:spPr>
      </p:pic>
      <p:graphicFrame>
        <p:nvGraphicFramePr>
          <p:cNvPr id="14" name="Diagrama 13">
            <a:extLst>
              <a:ext uri="{FF2B5EF4-FFF2-40B4-BE49-F238E27FC236}">
                <a16:creationId xmlns:a16="http://schemas.microsoft.com/office/drawing/2014/main" id="{8863FED2-BEAB-C239-18A1-3EA0DB563054}"/>
              </a:ext>
            </a:extLst>
          </p:cNvPr>
          <p:cNvGraphicFramePr/>
          <p:nvPr>
            <p:extLst>
              <p:ext uri="{D42A27DB-BD31-4B8C-83A1-F6EECF244321}">
                <p14:modId xmlns:p14="http://schemas.microsoft.com/office/powerpoint/2010/main" val="1753679206"/>
              </p:ext>
            </p:extLst>
          </p:nvPr>
        </p:nvGraphicFramePr>
        <p:xfrm>
          <a:off x="6691085" y="3534416"/>
          <a:ext cx="7475727" cy="19055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959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419600" y="2489441"/>
            <a:ext cx="7711440"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dirty="0">
                <a:solidFill>
                  <a:srgbClr val="2F5597"/>
                </a:solidFill>
                <a:latin typeface="Roboto" panose="02000000000000000000" pitchFamily="2" charset="0"/>
              </a:rPr>
              <a:t>5</a:t>
            </a:r>
            <a:r>
              <a:rPr lang="es-CL" sz="2800" b="1" dirty="0">
                <a:solidFill>
                  <a:srgbClr val="2F5597"/>
                </a:solidFill>
                <a:latin typeface="Roboto" panose="02000000000000000000" pitchFamily="2" charset="0"/>
              </a:rPr>
              <a:t>.4 </a:t>
            </a:r>
            <a:r>
              <a:rPr lang="es-CL" sz="2400" b="1" dirty="0">
                <a:solidFill>
                  <a:srgbClr val="2F5597"/>
                </a:solidFill>
                <a:latin typeface="Roboto" panose="02000000000000000000" pitchFamily="2" charset="0"/>
              </a:rPr>
              <a:t>Análisis </a:t>
            </a:r>
            <a:r>
              <a:rPr lang="es-CL" sz="2400" b="1" dirty="0" err="1">
                <a:solidFill>
                  <a:srgbClr val="2F5597"/>
                </a:solidFill>
                <a:latin typeface="Roboto" panose="02000000000000000000" pitchFamily="2" charset="0"/>
              </a:rPr>
              <a:t>Uni-variado</a:t>
            </a:r>
            <a:r>
              <a:rPr lang="es-CL" sz="2400" b="1" dirty="0">
                <a:solidFill>
                  <a:srgbClr val="2F5597"/>
                </a:solidFill>
                <a:latin typeface="Roboto" panose="02000000000000000000" pitchFamily="2" charset="0"/>
              </a:rPr>
              <a:t> - Escolaridad (Apilado</a:t>
            </a:r>
            <a:r>
              <a:rPr lang="es-CL" sz="2800" b="1" dirty="0">
                <a:solidFill>
                  <a:srgbClr val="2F5597"/>
                </a:solidFill>
                <a:latin typeface="Roboto" panose="02000000000000000000" pitchFamily="2" charset="0"/>
              </a:rPr>
              <a:t>) </a:t>
            </a:r>
            <a:endParaRPr lang="es-CL" sz="2800" b="1" dirty="0">
              <a:solidFill>
                <a:srgbClr val="2F5597"/>
              </a:solidFill>
            </a:endParaRPr>
          </a:p>
        </p:txBody>
      </p:sp>
      <p:graphicFrame>
        <p:nvGraphicFramePr>
          <p:cNvPr id="14" name="Diagrama 13">
            <a:extLst>
              <a:ext uri="{FF2B5EF4-FFF2-40B4-BE49-F238E27FC236}">
                <a16:creationId xmlns:a16="http://schemas.microsoft.com/office/drawing/2014/main" id="{8863FED2-BEAB-C239-18A1-3EA0DB563054}"/>
              </a:ext>
            </a:extLst>
          </p:cNvPr>
          <p:cNvGraphicFramePr/>
          <p:nvPr>
            <p:extLst>
              <p:ext uri="{D42A27DB-BD31-4B8C-83A1-F6EECF244321}">
                <p14:modId xmlns:p14="http://schemas.microsoft.com/office/powerpoint/2010/main" val="1206210744"/>
              </p:ext>
            </p:extLst>
          </p:nvPr>
        </p:nvGraphicFramePr>
        <p:xfrm>
          <a:off x="6826454" y="3526785"/>
          <a:ext cx="7475727" cy="24250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Imagen 4">
            <a:extLst>
              <a:ext uri="{FF2B5EF4-FFF2-40B4-BE49-F238E27FC236}">
                <a16:creationId xmlns:a16="http://schemas.microsoft.com/office/drawing/2014/main" id="{A46C5798-AFAB-26CA-9AC1-C6D09D8CBE41}"/>
              </a:ext>
            </a:extLst>
          </p:cNvPr>
          <p:cNvPicPr>
            <a:picLocks noChangeAspect="1"/>
          </p:cNvPicPr>
          <p:nvPr/>
        </p:nvPicPr>
        <p:blipFill>
          <a:blip r:embed="rId9"/>
          <a:stretch>
            <a:fillRect/>
          </a:stretch>
        </p:blipFill>
        <p:spPr>
          <a:xfrm>
            <a:off x="4691789" y="3076578"/>
            <a:ext cx="4391251" cy="3613274"/>
          </a:xfrm>
          <a:prstGeom prst="rect">
            <a:avLst/>
          </a:prstGeom>
        </p:spPr>
      </p:pic>
    </p:spTree>
    <p:extLst>
      <p:ext uri="{BB962C8B-B14F-4D97-AF65-F5344CB8AC3E}">
        <p14:creationId xmlns:p14="http://schemas.microsoft.com/office/powerpoint/2010/main" val="307619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86300" y="2374947"/>
            <a:ext cx="7231380"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dirty="0">
                <a:solidFill>
                  <a:srgbClr val="2F5597"/>
                </a:solidFill>
                <a:latin typeface="Roboto" panose="02000000000000000000" pitchFamily="2" charset="0"/>
              </a:rPr>
              <a:t>5</a:t>
            </a:r>
            <a:r>
              <a:rPr lang="es-CL" sz="2800" b="1" dirty="0">
                <a:solidFill>
                  <a:srgbClr val="2F5597"/>
                </a:solidFill>
                <a:latin typeface="Roboto" panose="02000000000000000000" pitchFamily="2" charset="0"/>
              </a:rPr>
              <a:t>.5 Análisis </a:t>
            </a:r>
            <a:r>
              <a:rPr lang="es-CL" sz="2800" b="1" dirty="0" err="1">
                <a:solidFill>
                  <a:srgbClr val="2F5597"/>
                </a:solidFill>
                <a:latin typeface="Roboto" panose="02000000000000000000" pitchFamily="2" charset="0"/>
              </a:rPr>
              <a:t>Uni-variado</a:t>
            </a:r>
            <a:r>
              <a:rPr lang="es-CL" sz="2800" b="1" dirty="0">
                <a:solidFill>
                  <a:srgbClr val="2F5597"/>
                </a:solidFill>
                <a:latin typeface="Roboto" panose="02000000000000000000" pitchFamily="2" charset="0"/>
              </a:rPr>
              <a:t> – Atraso de Pagos</a:t>
            </a:r>
            <a:endParaRPr lang="es-CL" sz="2800" b="1" dirty="0">
              <a:solidFill>
                <a:srgbClr val="2F5597"/>
              </a:solidFill>
            </a:endParaRPr>
          </a:p>
        </p:txBody>
      </p:sp>
      <p:graphicFrame>
        <p:nvGraphicFramePr>
          <p:cNvPr id="14" name="Diagrama 13">
            <a:extLst>
              <a:ext uri="{FF2B5EF4-FFF2-40B4-BE49-F238E27FC236}">
                <a16:creationId xmlns:a16="http://schemas.microsoft.com/office/drawing/2014/main" id="{8863FED2-BEAB-C239-18A1-3EA0DB563054}"/>
              </a:ext>
            </a:extLst>
          </p:cNvPr>
          <p:cNvGraphicFramePr/>
          <p:nvPr>
            <p:extLst>
              <p:ext uri="{D42A27DB-BD31-4B8C-83A1-F6EECF244321}">
                <p14:modId xmlns:p14="http://schemas.microsoft.com/office/powerpoint/2010/main" val="3735152901"/>
              </p:ext>
            </p:extLst>
          </p:nvPr>
        </p:nvGraphicFramePr>
        <p:xfrm>
          <a:off x="5117094" y="5320002"/>
          <a:ext cx="6431778" cy="13340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Imagen 5">
            <a:extLst>
              <a:ext uri="{FF2B5EF4-FFF2-40B4-BE49-F238E27FC236}">
                <a16:creationId xmlns:a16="http://schemas.microsoft.com/office/drawing/2014/main" id="{91E89CE7-11A3-1561-F306-35063750690C}"/>
              </a:ext>
            </a:extLst>
          </p:cNvPr>
          <p:cNvPicPr>
            <a:picLocks noChangeAspect="1"/>
          </p:cNvPicPr>
          <p:nvPr/>
        </p:nvPicPr>
        <p:blipFill>
          <a:blip r:embed="rId9"/>
          <a:stretch>
            <a:fillRect/>
          </a:stretch>
        </p:blipFill>
        <p:spPr>
          <a:xfrm>
            <a:off x="4803760" y="3069935"/>
            <a:ext cx="6615948" cy="2046124"/>
          </a:xfrm>
          <a:prstGeom prst="rect">
            <a:avLst/>
          </a:prstGeom>
        </p:spPr>
      </p:pic>
      <p:sp>
        <p:nvSpPr>
          <p:cNvPr id="10" name="Rectángulo 9">
            <a:extLst>
              <a:ext uri="{FF2B5EF4-FFF2-40B4-BE49-F238E27FC236}">
                <a16:creationId xmlns:a16="http://schemas.microsoft.com/office/drawing/2014/main" id="{4FFA05B2-4E85-6261-A1A9-7A76B5A47367}"/>
              </a:ext>
            </a:extLst>
          </p:cNvPr>
          <p:cNvSpPr/>
          <p:nvPr/>
        </p:nvSpPr>
        <p:spPr>
          <a:xfrm>
            <a:off x="5297762" y="3977640"/>
            <a:ext cx="798238" cy="79054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solidFill>
                <a:schemeClr val="accent1"/>
              </a:solidFill>
            </a:endParaRPr>
          </a:p>
        </p:txBody>
      </p:sp>
      <p:sp>
        <p:nvSpPr>
          <p:cNvPr id="12" name="Rectángulo 11">
            <a:extLst>
              <a:ext uri="{FF2B5EF4-FFF2-40B4-BE49-F238E27FC236}">
                <a16:creationId xmlns:a16="http://schemas.microsoft.com/office/drawing/2014/main" id="{E4A17892-4CAA-D035-DAE8-E30FEBAC5306}"/>
              </a:ext>
            </a:extLst>
          </p:cNvPr>
          <p:cNvSpPr/>
          <p:nvPr/>
        </p:nvSpPr>
        <p:spPr>
          <a:xfrm>
            <a:off x="10486982" y="4381500"/>
            <a:ext cx="798238" cy="42408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solidFill>
                <a:schemeClr val="accent1"/>
              </a:solidFill>
            </a:endParaRPr>
          </a:p>
        </p:txBody>
      </p:sp>
    </p:spTree>
    <p:extLst>
      <p:ext uri="{BB962C8B-B14F-4D97-AF65-F5344CB8AC3E}">
        <p14:creationId xmlns:p14="http://schemas.microsoft.com/office/powerpoint/2010/main" val="71156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86300" y="2374947"/>
            <a:ext cx="7475726"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dirty="0">
                <a:solidFill>
                  <a:srgbClr val="2F5597"/>
                </a:solidFill>
                <a:latin typeface="Roboto" panose="02000000000000000000" pitchFamily="2" charset="0"/>
              </a:rPr>
              <a:t>5</a:t>
            </a:r>
            <a:r>
              <a:rPr lang="es-CL" sz="2800" b="1" dirty="0">
                <a:solidFill>
                  <a:srgbClr val="2F5597"/>
                </a:solidFill>
                <a:latin typeface="Roboto" panose="02000000000000000000" pitchFamily="2" charset="0"/>
              </a:rPr>
              <a:t>.6 Análisis </a:t>
            </a:r>
            <a:r>
              <a:rPr lang="es-CL" sz="2800" b="1" dirty="0" err="1">
                <a:solidFill>
                  <a:srgbClr val="2F5597"/>
                </a:solidFill>
                <a:latin typeface="Roboto" panose="02000000000000000000" pitchFamily="2" charset="0"/>
              </a:rPr>
              <a:t>Bi-variado</a:t>
            </a:r>
            <a:r>
              <a:rPr lang="es-CL" sz="2800" b="1" dirty="0">
                <a:solidFill>
                  <a:srgbClr val="2F5597"/>
                </a:solidFill>
                <a:latin typeface="Roboto" panose="02000000000000000000" pitchFamily="2" charset="0"/>
              </a:rPr>
              <a:t> – Atrasos (Apilado) </a:t>
            </a:r>
            <a:endParaRPr lang="es-CL" sz="2800" b="1" dirty="0">
              <a:solidFill>
                <a:srgbClr val="2F5597"/>
              </a:solidFill>
            </a:endParaRPr>
          </a:p>
        </p:txBody>
      </p:sp>
      <p:graphicFrame>
        <p:nvGraphicFramePr>
          <p:cNvPr id="14" name="Diagrama 13">
            <a:extLst>
              <a:ext uri="{FF2B5EF4-FFF2-40B4-BE49-F238E27FC236}">
                <a16:creationId xmlns:a16="http://schemas.microsoft.com/office/drawing/2014/main" id="{8863FED2-BEAB-C239-18A1-3EA0DB563054}"/>
              </a:ext>
            </a:extLst>
          </p:cNvPr>
          <p:cNvGraphicFramePr/>
          <p:nvPr>
            <p:extLst>
              <p:ext uri="{D42A27DB-BD31-4B8C-83A1-F6EECF244321}">
                <p14:modId xmlns:p14="http://schemas.microsoft.com/office/powerpoint/2010/main" val="1310454796"/>
              </p:ext>
            </p:extLst>
          </p:nvPr>
        </p:nvGraphicFramePr>
        <p:xfrm>
          <a:off x="6821557" y="3259458"/>
          <a:ext cx="7475727" cy="30601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Imagen 3">
            <a:extLst>
              <a:ext uri="{FF2B5EF4-FFF2-40B4-BE49-F238E27FC236}">
                <a16:creationId xmlns:a16="http://schemas.microsoft.com/office/drawing/2014/main" id="{67814006-9B18-B72A-412D-CFB27557C828}"/>
              </a:ext>
            </a:extLst>
          </p:cNvPr>
          <p:cNvPicPr>
            <a:picLocks noChangeAspect="1"/>
          </p:cNvPicPr>
          <p:nvPr/>
        </p:nvPicPr>
        <p:blipFill>
          <a:blip r:embed="rId9"/>
          <a:stretch>
            <a:fillRect/>
          </a:stretch>
        </p:blipFill>
        <p:spPr>
          <a:xfrm>
            <a:off x="4750513" y="3202515"/>
            <a:ext cx="4179375" cy="3427965"/>
          </a:xfrm>
          <a:prstGeom prst="rect">
            <a:avLst/>
          </a:prstGeom>
        </p:spPr>
      </p:pic>
    </p:spTree>
    <p:extLst>
      <p:ext uri="{BB962C8B-B14F-4D97-AF65-F5344CB8AC3E}">
        <p14:creationId xmlns:p14="http://schemas.microsoft.com/office/powerpoint/2010/main" val="253107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2"/>
          <a:srcRect l="19948" r="3472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5059938" y="2390912"/>
            <a:ext cx="2665662" cy="50666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chemeClr val="accent1">
                    <a:lumMod val="75000"/>
                  </a:schemeClr>
                </a:solidFill>
                <a:latin typeface="Roboto" panose="02000000000000000000" pitchFamily="2" charset="0"/>
              </a:rPr>
              <a:t>Contenido</a:t>
            </a:r>
          </a:p>
        </p:txBody>
      </p:sp>
      <p:sp>
        <p:nvSpPr>
          <p:cNvPr id="4" name="Marcador de contenido 3">
            <a:extLst>
              <a:ext uri="{FF2B5EF4-FFF2-40B4-BE49-F238E27FC236}">
                <a16:creationId xmlns:a16="http://schemas.microsoft.com/office/drawing/2014/main" id="{777AACA4-AEF2-0A32-9893-929C3D86E6C4}"/>
              </a:ext>
            </a:extLst>
          </p:cNvPr>
          <p:cNvSpPr>
            <a:spLocks noGrp="1"/>
          </p:cNvSpPr>
          <p:nvPr>
            <p:ph idx="1"/>
          </p:nvPr>
        </p:nvSpPr>
        <p:spPr>
          <a:xfrm>
            <a:off x="4935638" y="2932610"/>
            <a:ext cx="6453851" cy="3925390"/>
          </a:xfrm>
        </p:spPr>
        <p:txBody>
          <a:bodyPr>
            <a:normAutofit fontScale="70000" lnSpcReduction="20000"/>
          </a:bodyPr>
          <a:lstStyle/>
          <a:p>
            <a:pPr>
              <a:buFont typeface="Wingdings" panose="05000000000000000000" pitchFamily="2" charset="2"/>
              <a:buChar char="ü"/>
            </a:pPr>
            <a:r>
              <a:rPr lang="es-ES" dirty="0">
                <a:solidFill>
                  <a:schemeClr val="accent1">
                    <a:lumMod val="75000"/>
                  </a:schemeClr>
                </a:solidFill>
              </a:rPr>
              <a:t>Abstracto</a:t>
            </a:r>
          </a:p>
          <a:p>
            <a:pPr>
              <a:buFont typeface="Wingdings" panose="05000000000000000000" pitchFamily="2" charset="2"/>
              <a:buChar char="ü"/>
            </a:pPr>
            <a:r>
              <a:rPr lang="es-ES" dirty="0">
                <a:solidFill>
                  <a:schemeClr val="accent1">
                    <a:lumMod val="75000"/>
                  </a:schemeClr>
                </a:solidFill>
              </a:rPr>
              <a:t>Audiencia</a:t>
            </a:r>
          </a:p>
          <a:p>
            <a:pPr>
              <a:buFont typeface="Wingdings" panose="05000000000000000000" pitchFamily="2" charset="2"/>
              <a:buChar char="ü"/>
            </a:pPr>
            <a:r>
              <a:rPr lang="es-ES" dirty="0">
                <a:solidFill>
                  <a:schemeClr val="accent1">
                    <a:lumMod val="75000"/>
                  </a:schemeClr>
                </a:solidFill>
              </a:rPr>
              <a:t>Fuente de datos</a:t>
            </a:r>
          </a:p>
          <a:p>
            <a:pPr>
              <a:buFont typeface="Wingdings" panose="05000000000000000000" pitchFamily="2" charset="2"/>
              <a:buChar char="ü"/>
            </a:pPr>
            <a:r>
              <a:rPr lang="es-ES" dirty="0">
                <a:solidFill>
                  <a:schemeClr val="accent1">
                    <a:lumMod val="75000"/>
                  </a:schemeClr>
                </a:solidFill>
              </a:rPr>
              <a:t>Hipótesis</a:t>
            </a:r>
          </a:p>
          <a:p>
            <a:pPr>
              <a:buFont typeface="Wingdings" panose="05000000000000000000" pitchFamily="2" charset="2"/>
              <a:buChar char="ü"/>
            </a:pPr>
            <a:r>
              <a:rPr lang="es-ES" dirty="0">
                <a:solidFill>
                  <a:schemeClr val="accent1">
                    <a:lumMod val="75000"/>
                  </a:schemeClr>
                </a:solidFill>
              </a:rPr>
              <a:t>Preguntas </a:t>
            </a:r>
          </a:p>
          <a:p>
            <a:pPr>
              <a:buFont typeface="Wingdings" panose="05000000000000000000" pitchFamily="2" charset="2"/>
              <a:buChar char="ü"/>
            </a:pPr>
            <a:r>
              <a:rPr lang="es-ES" dirty="0">
                <a:solidFill>
                  <a:schemeClr val="accent1">
                    <a:lumMod val="75000"/>
                  </a:schemeClr>
                </a:solidFill>
              </a:rPr>
              <a:t>Fuente de datos - Variables del </a:t>
            </a:r>
            <a:r>
              <a:rPr lang="es-ES" dirty="0" err="1">
                <a:solidFill>
                  <a:schemeClr val="accent1">
                    <a:lumMod val="75000"/>
                  </a:schemeClr>
                </a:solidFill>
              </a:rPr>
              <a:t>DataSet</a:t>
            </a:r>
            <a:endParaRPr lang="es-ES" dirty="0">
              <a:solidFill>
                <a:schemeClr val="accent1">
                  <a:lumMod val="75000"/>
                </a:schemeClr>
              </a:solidFill>
            </a:endParaRPr>
          </a:p>
          <a:p>
            <a:pPr>
              <a:buFont typeface="Wingdings" panose="05000000000000000000" pitchFamily="2" charset="2"/>
              <a:buChar char="ü"/>
            </a:pPr>
            <a:r>
              <a:rPr lang="es-ES" dirty="0">
                <a:solidFill>
                  <a:schemeClr val="accent1">
                    <a:lumMod val="75000"/>
                  </a:schemeClr>
                </a:solidFill>
              </a:rPr>
              <a:t>Exploración EDA</a:t>
            </a:r>
          </a:p>
          <a:p>
            <a:pPr>
              <a:buFont typeface="Wingdings" panose="05000000000000000000" pitchFamily="2" charset="2"/>
              <a:buChar char="ü"/>
            </a:pPr>
            <a:r>
              <a:rPr lang="es-ES" dirty="0" err="1">
                <a:solidFill>
                  <a:schemeClr val="accent1">
                    <a:lumMod val="75000"/>
                  </a:schemeClr>
                </a:solidFill>
              </a:rPr>
              <a:t>Features</a:t>
            </a:r>
            <a:r>
              <a:rPr lang="es-ES" dirty="0">
                <a:solidFill>
                  <a:schemeClr val="accent1">
                    <a:lumMod val="75000"/>
                  </a:schemeClr>
                </a:solidFill>
              </a:rPr>
              <a:t> </a:t>
            </a:r>
            <a:r>
              <a:rPr lang="es-ES" dirty="0" err="1">
                <a:solidFill>
                  <a:schemeClr val="accent1">
                    <a:lumMod val="75000"/>
                  </a:schemeClr>
                </a:solidFill>
              </a:rPr>
              <a:t>Engineering</a:t>
            </a:r>
            <a:endParaRPr lang="es-ES" dirty="0">
              <a:solidFill>
                <a:schemeClr val="accent1">
                  <a:lumMod val="75000"/>
                </a:schemeClr>
              </a:solidFill>
            </a:endParaRPr>
          </a:p>
          <a:p>
            <a:pPr>
              <a:buFont typeface="Wingdings" panose="05000000000000000000" pitchFamily="2" charset="2"/>
              <a:buChar char="ü"/>
            </a:pPr>
            <a:r>
              <a:rPr lang="es-ES" dirty="0">
                <a:solidFill>
                  <a:schemeClr val="accent1">
                    <a:lumMod val="75000"/>
                  </a:schemeClr>
                </a:solidFill>
              </a:rPr>
              <a:t>Algoritmos ML</a:t>
            </a:r>
          </a:p>
          <a:p>
            <a:pPr>
              <a:buFont typeface="Wingdings" panose="05000000000000000000" pitchFamily="2" charset="2"/>
              <a:buChar char="ü"/>
            </a:pPr>
            <a:r>
              <a:rPr lang="es-ES" dirty="0">
                <a:solidFill>
                  <a:schemeClr val="accent1">
                    <a:lumMod val="75000"/>
                  </a:schemeClr>
                </a:solidFill>
              </a:rPr>
              <a:t>Evaluación de Modelos</a:t>
            </a:r>
          </a:p>
          <a:p>
            <a:pPr>
              <a:buFont typeface="Wingdings" panose="05000000000000000000" pitchFamily="2" charset="2"/>
              <a:buChar char="ü"/>
            </a:pPr>
            <a:r>
              <a:rPr lang="es-ES" dirty="0">
                <a:solidFill>
                  <a:schemeClr val="accent1">
                    <a:lumMod val="75000"/>
                  </a:schemeClr>
                </a:solidFill>
              </a:rPr>
              <a:t>Conclusiones</a:t>
            </a:r>
          </a:p>
          <a:p>
            <a:pPr>
              <a:buFont typeface="Wingdings" panose="05000000000000000000" pitchFamily="2" charset="2"/>
              <a:buChar char="ü"/>
            </a:pPr>
            <a:endParaRPr lang="es-ES" dirty="0"/>
          </a:p>
          <a:p>
            <a:pPr>
              <a:buFont typeface="Wingdings" panose="05000000000000000000" pitchFamily="2" charset="2"/>
              <a:buChar char="ü"/>
            </a:pPr>
            <a:endParaRPr lang="es-ES" dirty="0"/>
          </a:p>
          <a:p>
            <a:pPr>
              <a:buFont typeface="Wingdings" panose="05000000000000000000" pitchFamily="2" charset="2"/>
              <a:buChar char="ü"/>
            </a:pPr>
            <a:endParaRPr lang="es-ES" dirty="0"/>
          </a:p>
          <a:p>
            <a:pPr>
              <a:buFont typeface="Wingdings" panose="05000000000000000000" pitchFamily="2" charset="2"/>
              <a:buChar char="ü"/>
            </a:pPr>
            <a:endParaRPr lang="es-CL" dirty="0"/>
          </a:p>
        </p:txBody>
      </p:sp>
    </p:spTree>
    <p:extLst>
      <p:ext uri="{BB962C8B-B14F-4D97-AF65-F5344CB8AC3E}">
        <p14:creationId xmlns:p14="http://schemas.microsoft.com/office/powerpoint/2010/main" val="52655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86300" y="2374947"/>
            <a:ext cx="7284720"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dirty="0">
                <a:solidFill>
                  <a:srgbClr val="2F5597"/>
                </a:solidFill>
                <a:latin typeface="Roboto" panose="02000000000000000000" pitchFamily="2" charset="0"/>
              </a:rPr>
              <a:t>5</a:t>
            </a:r>
            <a:r>
              <a:rPr lang="es-CL" sz="2800" b="1" dirty="0">
                <a:solidFill>
                  <a:srgbClr val="2F5597"/>
                </a:solidFill>
                <a:latin typeface="Roboto" panose="02000000000000000000" pitchFamily="2" charset="0"/>
              </a:rPr>
              <a:t>.7 Análisis </a:t>
            </a:r>
            <a:r>
              <a:rPr lang="es-CL" sz="2800" b="1" dirty="0" err="1">
                <a:solidFill>
                  <a:srgbClr val="2F5597"/>
                </a:solidFill>
                <a:latin typeface="Roboto" panose="02000000000000000000" pitchFamily="2" charset="0"/>
              </a:rPr>
              <a:t>Bi-variado</a:t>
            </a:r>
            <a:r>
              <a:rPr lang="es-CL" sz="2800" b="1" dirty="0">
                <a:solidFill>
                  <a:srgbClr val="2F5597"/>
                </a:solidFill>
                <a:latin typeface="Roboto" panose="02000000000000000000" pitchFamily="2" charset="0"/>
              </a:rPr>
              <a:t> – Estado Civil </a:t>
            </a:r>
            <a:endParaRPr lang="es-CL" sz="2800" b="1" dirty="0">
              <a:solidFill>
                <a:srgbClr val="2F5597"/>
              </a:solidFill>
            </a:endParaRPr>
          </a:p>
        </p:txBody>
      </p:sp>
      <p:graphicFrame>
        <p:nvGraphicFramePr>
          <p:cNvPr id="14" name="Diagrama 13">
            <a:extLst>
              <a:ext uri="{FF2B5EF4-FFF2-40B4-BE49-F238E27FC236}">
                <a16:creationId xmlns:a16="http://schemas.microsoft.com/office/drawing/2014/main" id="{8863FED2-BEAB-C239-18A1-3EA0DB563054}"/>
              </a:ext>
            </a:extLst>
          </p:cNvPr>
          <p:cNvGraphicFramePr/>
          <p:nvPr>
            <p:extLst>
              <p:ext uri="{D42A27DB-BD31-4B8C-83A1-F6EECF244321}">
                <p14:modId xmlns:p14="http://schemas.microsoft.com/office/powerpoint/2010/main" val="2851313185"/>
              </p:ext>
            </p:extLst>
          </p:nvPr>
        </p:nvGraphicFramePr>
        <p:xfrm>
          <a:off x="6887414" y="4023360"/>
          <a:ext cx="7475727" cy="1481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Imagen 4">
            <a:extLst>
              <a:ext uri="{FF2B5EF4-FFF2-40B4-BE49-F238E27FC236}">
                <a16:creationId xmlns:a16="http://schemas.microsoft.com/office/drawing/2014/main" id="{FA6403A1-37CB-9518-8D76-DD3146A6FB33}"/>
              </a:ext>
            </a:extLst>
          </p:cNvPr>
          <p:cNvPicPr>
            <a:picLocks noChangeAspect="1"/>
          </p:cNvPicPr>
          <p:nvPr/>
        </p:nvPicPr>
        <p:blipFill>
          <a:blip r:embed="rId9"/>
          <a:stretch>
            <a:fillRect/>
          </a:stretch>
        </p:blipFill>
        <p:spPr>
          <a:xfrm>
            <a:off x="4686300" y="3228978"/>
            <a:ext cx="4294601" cy="3117519"/>
          </a:xfrm>
          <a:prstGeom prst="rect">
            <a:avLst/>
          </a:prstGeom>
        </p:spPr>
      </p:pic>
    </p:spTree>
    <p:extLst>
      <p:ext uri="{BB962C8B-B14F-4D97-AF65-F5344CB8AC3E}">
        <p14:creationId xmlns:p14="http://schemas.microsoft.com/office/powerpoint/2010/main" val="31640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86300" y="2374947"/>
            <a:ext cx="6012180"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dirty="0">
                <a:solidFill>
                  <a:srgbClr val="2F5597"/>
                </a:solidFill>
                <a:latin typeface="Roboto" panose="02000000000000000000" pitchFamily="2" charset="0"/>
              </a:rPr>
              <a:t>5</a:t>
            </a:r>
            <a:r>
              <a:rPr lang="es-CL" sz="2800" b="1" dirty="0">
                <a:solidFill>
                  <a:srgbClr val="2F5597"/>
                </a:solidFill>
                <a:latin typeface="Roboto" panose="02000000000000000000" pitchFamily="2" charset="0"/>
              </a:rPr>
              <a:t>.8 Análisis </a:t>
            </a:r>
            <a:r>
              <a:rPr lang="es-CL" sz="2800" b="1" dirty="0" err="1">
                <a:solidFill>
                  <a:srgbClr val="2F5597"/>
                </a:solidFill>
                <a:latin typeface="Roboto" panose="02000000000000000000" pitchFamily="2" charset="0"/>
              </a:rPr>
              <a:t>Bi-variado</a:t>
            </a:r>
            <a:r>
              <a:rPr lang="es-CL" sz="2800" b="1" dirty="0">
                <a:solidFill>
                  <a:srgbClr val="2F5597"/>
                </a:solidFill>
                <a:latin typeface="Roboto" panose="02000000000000000000" pitchFamily="2" charset="0"/>
              </a:rPr>
              <a:t> - Género </a:t>
            </a:r>
            <a:endParaRPr lang="es-CL" sz="2800" b="1" dirty="0">
              <a:solidFill>
                <a:srgbClr val="2F5597"/>
              </a:solidFill>
            </a:endParaRPr>
          </a:p>
        </p:txBody>
      </p:sp>
      <p:graphicFrame>
        <p:nvGraphicFramePr>
          <p:cNvPr id="14" name="Diagrama 13">
            <a:extLst>
              <a:ext uri="{FF2B5EF4-FFF2-40B4-BE49-F238E27FC236}">
                <a16:creationId xmlns:a16="http://schemas.microsoft.com/office/drawing/2014/main" id="{8863FED2-BEAB-C239-18A1-3EA0DB563054}"/>
              </a:ext>
            </a:extLst>
          </p:cNvPr>
          <p:cNvGraphicFramePr/>
          <p:nvPr>
            <p:extLst>
              <p:ext uri="{D42A27DB-BD31-4B8C-83A1-F6EECF244321}">
                <p14:modId xmlns:p14="http://schemas.microsoft.com/office/powerpoint/2010/main" val="1980057161"/>
              </p:ext>
            </p:extLst>
          </p:nvPr>
        </p:nvGraphicFramePr>
        <p:xfrm>
          <a:off x="6887414" y="4023360"/>
          <a:ext cx="7475727" cy="16352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Imagen 3">
            <a:extLst>
              <a:ext uri="{FF2B5EF4-FFF2-40B4-BE49-F238E27FC236}">
                <a16:creationId xmlns:a16="http://schemas.microsoft.com/office/drawing/2014/main" id="{E88BC75E-69D2-7236-C0E3-5869024460F7}"/>
              </a:ext>
            </a:extLst>
          </p:cNvPr>
          <p:cNvPicPr>
            <a:picLocks noChangeAspect="1"/>
          </p:cNvPicPr>
          <p:nvPr/>
        </p:nvPicPr>
        <p:blipFill>
          <a:blip r:embed="rId9"/>
          <a:stretch>
            <a:fillRect/>
          </a:stretch>
        </p:blipFill>
        <p:spPr>
          <a:xfrm>
            <a:off x="4657345" y="2997801"/>
            <a:ext cx="4501056" cy="3255068"/>
          </a:xfrm>
          <a:prstGeom prst="rect">
            <a:avLst/>
          </a:prstGeom>
        </p:spPr>
      </p:pic>
    </p:spTree>
    <p:extLst>
      <p:ext uri="{BB962C8B-B14F-4D97-AF65-F5344CB8AC3E}">
        <p14:creationId xmlns:p14="http://schemas.microsoft.com/office/powerpoint/2010/main" val="64481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86300" y="2374947"/>
            <a:ext cx="5760720"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5.9 Análisis </a:t>
            </a:r>
            <a:r>
              <a:rPr lang="es-CL" sz="2800" b="1" dirty="0" err="1">
                <a:solidFill>
                  <a:srgbClr val="2F5597"/>
                </a:solidFill>
                <a:latin typeface="Roboto" panose="02000000000000000000" pitchFamily="2" charset="0"/>
              </a:rPr>
              <a:t>Bi-variado</a:t>
            </a:r>
            <a:r>
              <a:rPr lang="es-CL" sz="2800" b="1" dirty="0">
                <a:solidFill>
                  <a:srgbClr val="2F5597"/>
                </a:solidFill>
                <a:latin typeface="Roboto" panose="02000000000000000000" pitchFamily="2" charset="0"/>
              </a:rPr>
              <a:t> - Edad</a:t>
            </a:r>
            <a:endParaRPr lang="es-CL" sz="2800" b="1" dirty="0">
              <a:solidFill>
                <a:srgbClr val="2F5597"/>
              </a:solidFill>
            </a:endParaRPr>
          </a:p>
        </p:txBody>
      </p:sp>
      <p:graphicFrame>
        <p:nvGraphicFramePr>
          <p:cNvPr id="14" name="Diagrama 13">
            <a:extLst>
              <a:ext uri="{FF2B5EF4-FFF2-40B4-BE49-F238E27FC236}">
                <a16:creationId xmlns:a16="http://schemas.microsoft.com/office/drawing/2014/main" id="{8863FED2-BEAB-C239-18A1-3EA0DB563054}"/>
              </a:ext>
            </a:extLst>
          </p:cNvPr>
          <p:cNvGraphicFramePr/>
          <p:nvPr>
            <p:extLst>
              <p:ext uri="{D42A27DB-BD31-4B8C-83A1-F6EECF244321}">
                <p14:modId xmlns:p14="http://schemas.microsoft.com/office/powerpoint/2010/main" val="493055851"/>
              </p:ext>
            </p:extLst>
          </p:nvPr>
        </p:nvGraphicFramePr>
        <p:xfrm>
          <a:off x="6808094" y="3891706"/>
          <a:ext cx="7475727" cy="16352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Imagen 4">
            <a:extLst>
              <a:ext uri="{FF2B5EF4-FFF2-40B4-BE49-F238E27FC236}">
                <a16:creationId xmlns:a16="http://schemas.microsoft.com/office/drawing/2014/main" id="{CA5CFE8E-1CB6-5C88-59CF-CF48BADEC55A}"/>
              </a:ext>
            </a:extLst>
          </p:cNvPr>
          <p:cNvPicPr>
            <a:picLocks noChangeAspect="1"/>
          </p:cNvPicPr>
          <p:nvPr/>
        </p:nvPicPr>
        <p:blipFill>
          <a:blip r:embed="rId9"/>
          <a:stretch>
            <a:fillRect/>
          </a:stretch>
        </p:blipFill>
        <p:spPr>
          <a:xfrm>
            <a:off x="4686300" y="3335100"/>
            <a:ext cx="3840502" cy="2891975"/>
          </a:xfrm>
          <a:prstGeom prst="rect">
            <a:avLst/>
          </a:prstGeom>
        </p:spPr>
      </p:pic>
    </p:spTree>
    <p:extLst>
      <p:ext uri="{BB962C8B-B14F-4D97-AF65-F5344CB8AC3E}">
        <p14:creationId xmlns:p14="http://schemas.microsoft.com/office/powerpoint/2010/main" val="171090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521200" y="2675515"/>
            <a:ext cx="7505700"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400" b="1" dirty="0">
                <a:solidFill>
                  <a:srgbClr val="2F5597"/>
                </a:solidFill>
                <a:latin typeface="Roboto" panose="02000000000000000000" pitchFamily="2" charset="0"/>
              </a:rPr>
              <a:t>5.10 Análisis </a:t>
            </a:r>
            <a:r>
              <a:rPr lang="es-CL" sz="2400" b="1" dirty="0" err="1">
                <a:solidFill>
                  <a:srgbClr val="2F5597"/>
                </a:solidFill>
                <a:latin typeface="Roboto" panose="02000000000000000000" pitchFamily="2" charset="0"/>
              </a:rPr>
              <a:t>Bi-variado</a:t>
            </a:r>
            <a:r>
              <a:rPr lang="es-CL" sz="2400" b="1" dirty="0">
                <a:solidFill>
                  <a:srgbClr val="2F5597"/>
                </a:solidFill>
                <a:latin typeface="Roboto" panose="02000000000000000000" pitchFamily="2" charset="0"/>
              </a:rPr>
              <a:t> – LIMIT_BAL, BILL_AMT, EDUCATION, Target</a:t>
            </a:r>
            <a:endParaRPr lang="es-CL" sz="2400" b="1" dirty="0">
              <a:solidFill>
                <a:srgbClr val="2F5597"/>
              </a:solidFill>
            </a:endParaRPr>
          </a:p>
        </p:txBody>
      </p:sp>
      <p:graphicFrame>
        <p:nvGraphicFramePr>
          <p:cNvPr id="14" name="Diagrama 13">
            <a:extLst>
              <a:ext uri="{FF2B5EF4-FFF2-40B4-BE49-F238E27FC236}">
                <a16:creationId xmlns:a16="http://schemas.microsoft.com/office/drawing/2014/main" id="{8863FED2-BEAB-C239-18A1-3EA0DB563054}"/>
              </a:ext>
            </a:extLst>
          </p:cNvPr>
          <p:cNvGraphicFramePr/>
          <p:nvPr>
            <p:extLst>
              <p:ext uri="{D42A27DB-BD31-4B8C-83A1-F6EECF244321}">
                <p14:modId xmlns:p14="http://schemas.microsoft.com/office/powerpoint/2010/main" val="1464498006"/>
              </p:ext>
            </p:extLst>
          </p:nvPr>
        </p:nvGraphicFramePr>
        <p:xfrm>
          <a:off x="343794" y="3277033"/>
          <a:ext cx="8076306" cy="28236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Imagen 3">
            <a:extLst>
              <a:ext uri="{FF2B5EF4-FFF2-40B4-BE49-F238E27FC236}">
                <a16:creationId xmlns:a16="http://schemas.microsoft.com/office/drawing/2014/main" id="{F9AD91DD-C60D-C4F9-1AF6-AD7FEB77DDB6}"/>
              </a:ext>
            </a:extLst>
          </p:cNvPr>
          <p:cNvPicPr>
            <a:picLocks noChangeAspect="1"/>
          </p:cNvPicPr>
          <p:nvPr/>
        </p:nvPicPr>
        <p:blipFill>
          <a:blip r:embed="rId9"/>
          <a:stretch>
            <a:fillRect/>
          </a:stretch>
        </p:blipFill>
        <p:spPr>
          <a:xfrm>
            <a:off x="7518400" y="3032686"/>
            <a:ext cx="4592626" cy="3266514"/>
          </a:xfrm>
          <a:prstGeom prst="rect">
            <a:avLst/>
          </a:prstGeom>
        </p:spPr>
      </p:pic>
    </p:spTree>
    <p:extLst>
      <p:ext uri="{BB962C8B-B14F-4D97-AF65-F5344CB8AC3E}">
        <p14:creationId xmlns:p14="http://schemas.microsoft.com/office/powerpoint/2010/main" val="247987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308347"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495800" y="2436253"/>
            <a:ext cx="7505700"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400" b="1" dirty="0">
                <a:solidFill>
                  <a:srgbClr val="2F5597"/>
                </a:solidFill>
                <a:latin typeface="Roboto" panose="02000000000000000000" pitchFamily="2" charset="0"/>
              </a:rPr>
              <a:t>5.12 Análisis </a:t>
            </a:r>
            <a:r>
              <a:rPr lang="es-CL" sz="2400" b="1" dirty="0" err="1">
                <a:solidFill>
                  <a:srgbClr val="2F5597"/>
                </a:solidFill>
                <a:latin typeface="Roboto" panose="02000000000000000000" pitchFamily="2" charset="0"/>
              </a:rPr>
              <a:t>Multi-variado</a:t>
            </a:r>
            <a:endParaRPr lang="es-CL" sz="2400" b="1" dirty="0">
              <a:solidFill>
                <a:srgbClr val="2F5597"/>
              </a:solidFill>
            </a:endParaRPr>
          </a:p>
        </p:txBody>
      </p:sp>
      <p:graphicFrame>
        <p:nvGraphicFramePr>
          <p:cNvPr id="14" name="Diagrama 13">
            <a:extLst>
              <a:ext uri="{FF2B5EF4-FFF2-40B4-BE49-F238E27FC236}">
                <a16:creationId xmlns:a16="http://schemas.microsoft.com/office/drawing/2014/main" id="{8863FED2-BEAB-C239-18A1-3EA0DB563054}"/>
              </a:ext>
            </a:extLst>
          </p:cNvPr>
          <p:cNvGraphicFramePr/>
          <p:nvPr>
            <p:extLst>
              <p:ext uri="{D42A27DB-BD31-4B8C-83A1-F6EECF244321}">
                <p14:modId xmlns:p14="http://schemas.microsoft.com/office/powerpoint/2010/main" val="1833840713"/>
              </p:ext>
            </p:extLst>
          </p:nvPr>
        </p:nvGraphicFramePr>
        <p:xfrm>
          <a:off x="4147443" y="5369669"/>
          <a:ext cx="8076306" cy="7285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Imagen 4">
            <a:extLst>
              <a:ext uri="{FF2B5EF4-FFF2-40B4-BE49-F238E27FC236}">
                <a16:creationId xmlns:a16="http://schemas.microsoft.com/office/drawing/2014/main" id="{1C798A71-9176-422A-00FA-E13E851606DC}"/>
              </a:ext>
            </a:extLst>
          </p:cNvPr>
          <p:cNvPicPr>
            <a:picLocks noChangeAspect="1"/>
          </p:cNvPicPr>
          <p:nvPr/>
        </p:nvPicPr>
        <p:blipFill>
          <a:blip r:embed="rId9"/>
          <a:stretch>
            <a:fillRect/>
          </a:stretch>
        </p:blipFill>
        <p:spPr>
          <a:xfrm>
            <a:off x="4377942" y="3070619"/>
            <a:ext cx="7747923" cy="2187181"/>
          </a:xfrm>
          <a:prstGeom prst="rect">
            <a:avLst/>
          </a:prstGeom>
        </p:spPr>
      </p:pic>
    </p:spTree>
    <p:extLst>
      <p:ext uri="{BB962C8B-B14F-4D97-AF65-F5344CB8AC3E}">
        <p14:creationId xmlns:p14="http://schemas.microsoft.com/office/powerpoint/2010/main" val="32779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63440" y="2374947"/>
            <a:ext cx="4266448"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dirty="0">
                <a:solidFill>
                  <a:srgbClr val="2F5597"/>
                </a:solidFill>
                <a:latin typeface="Roboto" panose="02000000000000000000" pitchFamily="2" charset="0"/>
              </a:rPr>
              <a:t>5.13</a:t>
            </a:r>
            <a:r>
              <a:rPr lang="es-CL" sz="2800" b="1" dirty="0">
                <a:solidFill>
                  <a:srgbClr val="2F5597"/>
                </a:solidFill>
                <a:latin typeface="Roboto" panose="02000000000000000000" pitchFamily="2" charset="0"/>
              </a:rPr>
              <a:t> Conclusiones </a:t>
            </a:r>
            <a:endParaRPr lang="es-CL" sz="2800" b="1" dirty="0">
              <a:solidFill>
                <a:srgbClr val="2F5597"/>
              </a:solidFill>
            </a:endParaRPr>
          </a:p>
        </p:txBody>
      </p:sp>
      <p:graphicFrame>
        <p:nvGraphicFramePr>
          <p:cNvPr id="16" name="Marcador de contenido 15">
            <a:extLst>
              <a:ext uri="{FF2B5EF4-FFF2-40B4-BE49-F238E27FC236}">
                <a16:creationId xmlns:a16="http://schemas.microsoft.com/office/drawing/2014/main" id="{45E5E043-8F14-696D-05CC-E3FE630AFA4F}"/>
              </a:ext>
            </a:extLst>
          </p:cNvPr>
          <p:cNvGraphicFramePr>
            <a:graphicFrameLocks noGrp="1"/>
          </p:cNvGraphicFramePr>
          <p:nvPr>
            <p:ph idx="1"/>
            <p:extLst>
              <p:ext uri="{D42A27DB-BD31-4B8C-83A1-F6EECF244321}">
                <p14:modId xmlns:p14="http://schemas.microsoft.com/office/powerpoint/2010/main" val="1798359081"/>
              </p:ext>
            </p:extLst>
          </p:nvPr>
        </p:nvGraphicFramePr>
        <p:xfrm>
          <a:off x="5216482" y="2966295"/>
          <a:ext cx="6332390" cy="38134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8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63440" y="2374947"/>
            <a:ext cx="4266448"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6. </a:t>
            </a:r>
            <a:r>
              <a:rPr lang="es-CL" sz="2800" b="1" dirty="0" err="1">
                <a:solidFill>
                  <a:srgbClr val="2F5597"/>
                </a:solidFill>
                <a:latin typeface="Roboto" panose="02000000000000000000" pitchFamily="2" charset="0"/>
              </a:rPr>
              <a:t>Features</a:t>
            </a:r>
            <a:r>
              <a:rPr lang="es-CL" sz="2800" b="1" dirty="0">
                <a:solidFill>
                  <a:srgbClr val="2F5597"/>
                </a:solidFill>
                <a:latin typeface="Roboto" panose="02000000000000000000" pitchFamily="2" charset="0"/>
              </a:rPr>
              <a:t> </a:t>
            </a:r>
            <a:r>
              <a:rPr lang="es-CL" sz="2800" b="1" dirty="0" err="1">
                <a:solidFill>
                  <a:srgbClr val="2F5597"/>
                </a:solidFill>
                <a:latin typeface="Roboto" panose="02000000000000000000" pitchFamily="2" charset="0"/>
              </a:rPr>
              <a:t>Engineering</a:t>
            </a:r>
            <a:r>
              <a:rPr lang="es-CL" sz="2800" b="1" dirty="0">
                <a:solidFill>
                  <a:srgbClr val="2F5597"/>
                </a:solidFill>
                <a:latin typeface="Roboto" panose="02000000000000000000" pitchFamily="2" charset="0"/>
              </a:rPr>
              <a:t> </a:t>
            </a:r>
            <a:endParaRPr lang="es-CL" sz="2800" b="1" dirty="0">
              <a:solidFill>
                <a:srgbClr val="2F5597"/>
              </a:solidFill>
            </a:endParaRPr>
          </a:p>
        </p:txBody>
      </p:sp>
      <p:graphicFrame>
        <p:nvGraphicFramePr>
          <p:cNvPr id="14" name="Diagrama 13">
            <a:extLst>
              <a:ext uri="{FF2B5EF4-FFF2-40B4-BE49-F238E27FC236}">
                <a16:creationId xmlns:a16="http://schemas.microsoft.com/office/drawing/2014/main" id="{51DA3097-4286-E5B1-B4F5-F3E120F71BF8}"/>
              </a:ext>
            </a:extLst>
          </p:cNvPr>
          <p:cNvGraphicFramePr/>
          <p:nvPr>
            <p:extLst>
              <p:ext uri="{D42A27DB-BD31-4B8C-83A1-F6EECF244321}">
                <p14:modId xmlns:p14="http://schemas.microsoft.com/office/powerpoint/2010/main" val="3798145148"/>
              </p:ext>
            </p:extLst>
          </p:nvPr>
        </p:nvGraphicFramePr>
        <p:xfrm>
          <a:off x="4657345" y="2965290"/>
          <a:ext cx="7344155" cy="7285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Diagrama 14">
            <a:extLst>
              <a:ext uri="{FF2B5EF4-FFF2-40B4-BE49-F238E27FC236}">
                <a16:creationId xmlns:a16="http://schemas.microsoft.com/office/drawing/2014/main" id="{809509F4-0BC2-BEFF-C32F-DC40355E2653}"/>
              </a:ext>
            </a:extLst>
          </p:cNvPr>
          <p:cNvGraphicFramePr/>
          <p:nvPr>
            <p:extLst>
              <p:ext uri="{D42A27DB-BD31-4B8C-83A1-F6EECF244321}">
                <p14:modId xmlns:p14="http://schemas.microsoft.com/office/powerpoint/2010/main" val="917850957"/>
              </p:ext>
            </p:extLst>
          </p:nvPr>
        </p:nvGraphicFramePr>
        <p:xfrm>
          <a:off x="4657344" y="3919908"/>
          <a:ext cx="7344155" cy="72855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17" name="Grupo 16">
            <a:extLst>
              <a:ext uri="{FF2B5EF4-FFF2-40B4-BE49-F238E27FC236}">
                <a16:creationId xmlns:a16="http://schemas.microsoft.com/office/drawing/2014/main" id="{A4F10CDF-4D7C-9E19-5933-BC3FE2584759}"/>
              </a:ext>
            </a:extLst>
          </p:cNvPr>
          <p:cNvGrpSpPr/>
          <p:nvPr/>
        </p:nvGrpSpPr>
        <p:grpSpPr>
          <a:xfrm>
            <a:off x="4619997" y="4420474"/>
            <a:ext cx="7362824" cy="510384"/>
            <a:chOff x="-18674" y="56293"/>
            <a:chExt cx="7362824" cy="510384"/>
          </a:xfrm>
        </p:grpSpPr>
        <p:sp>
          <p:nvSpPr>
            <p:cNvPr id="18" name="Rectángulo: esquinas redondeadas 17">
              <a:extLst>
                <a:ext uri="{FF2B5EF4-FFF2-40B4-BE49-F238E27FC236}">
                  <a16:creationId xmlns:a16="http://schemas.microsoft.com/office/drawing/2014/main" id="{C58F0A19-4E55-A587-33ED-2B39C576DDC4}"/>
                </a:ext>
              </a:extLst>
            </p:cNvPr>
            <p:cNvSpPr/>
            <p:nvPr/>
          </p:nvSpPr>
          <p:spPr>
            <a:xfrm>
              <a:off x="4" y="181675"/>
              <a:ext cx="7344146" cy="38500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ES"/>
            </a:p>
          </p:txBody>
        </p:sp>
        <p:sp>
          <p:nvSpPr>
            <p:cNvPr id="19" name="Rectángulo: esquinas redondeadas 4">
              <a:extLst>
                <a:ext uri="{FF2B5EF4-FFF2-40B4-BE49-F238E27FC236}">
                  <a16:creationId xmlns:a16="http://schemas.microsoft.com/office/drawing/2014/main" id="{1265F6BD-2EE2-7EDB-C930-05B470D9E7F1}"/>
                </a:ext>
              </a:extLst>
            </p:cNvPr>
            <p:cNvSpPr txBox="1"/>
            <p:nvPr/>
          </p:nvSpPr>
          <p:spPr>
            <a:xfrm>
              <a:off x="-18674" y="56293"/>
              <a:ext cx="7306558" cy="347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endParaRPr lang="es-CL" sz="1400" kern="1200" dirty="0"/>
            </a:p>
            <a:p>
              <a:pPr marL="0" lvl="0" indent="0" algn="ctr" defTabSz="622300">
                <a:lnSpc>
                  <a:spcPct val="90000"/>
                </a:lnSpc>
                <a:spcBef>
                  <a:spcPct val="0"/>
                </a:spcBef>
                <a:spcAft>
                  <a:spcPct val="35000"/>
                </a:spcAft>
                <a:buNone/>
              </a:pPr>
              <a:r>
                <a:rPr lang="es-CL" sz="1400" kern="1200" dirty="0"/>
                <a:t>Escalamiento – Normalización de las variables numéricas continuas</a:t>
              </a:r>
            </a:p>
          </p:txBody>
        </p:sp>
      </p:grpSp>
      <p:grpSp>
        <p:nvGrpSpPr>
          <p:cNvPr id="20" name="Grupo 19">
            <a:extLst>
              <a:ext uri="{FF2B5EF4-FFF2-40B4-BE49-F238E27FC236}">
                <a16:creationId xmlns:a16="http://schemas.microsoft.com/office/drawing/2014/main" id="{A0A06B20-7EE4-26C0-24E1-ADE47161BB73}"/>
              </a:ext>
            </a:extLst>
          </p:cNvPr>
          <p:cNvGrpSpPr/>
          <p:nvPr/>
        </p:nvGrpSpPr>
        <p:grpSpPr>
          <a:xfrm>
            <a:off x="4638675" y="5179539"/>
            <a:ext cx="7344146" cy="385002"/>
            <a:chOff x="4" y="181675"/>
            <a:chExt cx="7344146" cy="385002"/>
          </a:xfrm>
        </p:grpSpPr>
        <p:sp>
          <p:nvSpPr>
            <p:cNvPr id="21" name="Rectángulo: esquinas redondeadas 20">
              <a:extLst>
                <a:ext uri="{FF2B5EF4-FFF2-40B4-BE49-F238E27FC236}">
                  <a16:creationId xmlns:a16="http://schemas.microsoft.com/office/drawing/2014/main" id="{42A8A1CB-2B5B-670A-E664-C32616C5D0FC}"/>
                </a:ext>
              </a:extLst>
            </p:cNvPr>
            <p:cNvSpPr/>
            <p:nvPr/>
          </p:nvSpPr>
          <p:spPr>
            <a:xfrm>
              <a:off x="4" y="181675"/>
              <a:ext cx="7344146" cy="38500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ES"/>
            </a:p>
          </p:txBody>
        </p:sp>
        <p:sp>
          <p:nvSpPr>
            <p:cNvPr id="22" name="Rectángulo: esquinas redondeadas 4">
              <a:extLst>
                <a:ext uri="{FF2B5EF4-FFF2-40B4-BE49-F238E27FC236}">
                  <a16:creationId xmlns:a16="http://schemas.microsoft.com/office/drawing/2014/main" id="{F58C69DC-A79D-3B5E-6765-6AAAA22048BC}"/>
                </a:ext>
              </a:extLst>
            </p:cNvPr>
            <p:cNvSpPr txBox="1"/>
            <p:nvPr/>
          </p:nvSpPr>
          <p:spPr>
            <a:xfrm>
              <a:off x="18798" y="200469"/>
              <a:ext cx="7306558" cy="347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dirty="0"/>
                <a:t>Codificación – Ordinal </a:t>
              </a:r>
              <a:r>
                <a:rPr lang="es-CL" sz="1400" dirty="0" err="1"/>
                <a:t>Encoder</a:t>
              </a:r>
              <a:r>
                <a:rPr lang="es-CL" sz="1400" dirty="0"/>
                <a:t> – </a:t>
              </a:r>
              <a:r>
                <a:rPr lang="es-CL" sz="1400" dirty="0" err="1"/>
                <a:t>One</a:t>
              </a:r>
              <a:r>
                <a:rPr lang="es-CL" sz="1400" dirty="0"/>
                <a:t> Hot </a:t>
              </a:r>
              <a:r>
                <a:rPr lang="es-CL" sz="1400" dirty="0" err="1"/>
                <a:t>Encoder</a:t>
              </a:r>
              <a:r>
                <a:rPr lang="es-CL" sz="1400" dirty="0"/>
                <a:t> (</a:t>
              </a:r>
              <a:r>
                <a:rPr lang="es-CL" sz="1400" dirty="0" err="1"/>
                <a:t>Dummies</a:t>
              </a:r>
              <a:r>
                <a:rPr lang="es-CL" sz="1400" dirty="0"/>
                <a:t>)</a:t>
              </a:r>
              <a:endParaRPr lang="es-CL" sz="1400" kern="1200" dirty="0"/>
            </a:p>
          </p:txBody>
        </p:sp>
      </p:grpSp>
      <p:grpSp>
        <p:nvGrpSpPr>
          <p:cNvPr id="23" name="Grupo 22">
            <a:extLst>
              <a:ext uri="{FF2B5EF4-FFF2-40B4-BE49-F238E27FC236}">
                <a16:creationId xmlns:a16="http://schemas.microsoft.com/office/drawing/2014/main" id="{AC97DCAF-D614-7595-E46E-1ABE2A645DFC}"/>
              </a:ext>
            </a:extLst>
          </p:cNvPr>
          <p:cNvGrpSpPr/>
          <p:nvPr/>
        </p:nvGrpSpPr>
        <p:grpSpPr>
          <a:xfrm>
            <a:off x="4657353" y="5797240"/>
            <a:ext cx="7344146" cy="385002"/>
            <a:chOff x="4" y="181675"/>
            <a:chExt cx="7344146" cy="385002"/>
          </a:xfrm>
        </p:grpSpPr>
        <p:sp>
          <p:nvSpPr>
            <p:cNvPr id="24" name="Rectángulo: esquinas redondeadas 23">
              <a:extLst>
                <a:ext uri="{FF2B5EF4-FFF2-40B4-BE49-F238E27FC236}">
                  <a16:creationId xmlns:a16="http://schemas.microsoft.com/office/drawing/2014/main" id="{44A8290D-01FC-6292-E352-8C65E038CDE0}"/>
                </a:ext>
              </a:extLst>
            </p:cNvPr>
            <p:cNvSpPr/>
            <p:nvPr/>
          </p:nvSpPr>
          <p:spPr>
            <a:xfrm>
              <a:off x="4" y="181675"/>
              <a:ext cx="7344146" cy="38500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ES"/>
            </a:p>
          </p:txBody>
        </p:sp>
        <p:sp>
          <p:nvSpPr>
            <p:cNvPr id="25" name="Rectángulo: esquinas redondeadas 4">
              <a:extLst>
                <a:ext uri="{FF2B5EF4-FFF2-40B4-BE49-F238E27FC236}">
                  <a16:creationId xmlns:a16="http://schemas.microsoft.com/office/drawing/2014/main" id="{2BF9096C-2734-50EE-F608-6E3886368B39}"/>
                </a:ext>
              </a:extLst>
            </p:cNvPr>
            <p:cNvSpPr txBox="1"/>
            <p:nvPr/>
          </p:nvSpPr>
          <p:spPr>
            <a:xfrm>
              <a:off x="18798" y="200469"/>
              <a:ext cx="7306558" cy="347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kern="1200" dirty="0"/>
                <a:t>Tratamiento de Atípicos</a:t>
              </a:r>
            </a:p>
          </p:txBody>
        </p:sp>
      </p:grpSp>
      <p:cxnSp>
        <p:nvCxnSpPr>
          <p:cNvPr id="10" name="Conector recto de flecha 9">
            <a:extLst>
              <a:ext uri="{FF2B5EF4-FFF2-40B4-BE49-F238E27FC236}">
                <a16:creationId xmlns:a16="http://schemas.microsoft.com/office/drawing/2014/main" id="{DEE08101-DC02-E9E2-6944-D86F76F34FAE}"/>
              </a:ext>
            </a:extLst>
          </p:cNvPr>
          <p:cNvCxnSpPr/>
          <p:nvPr/>
        </p:nvCxnSpPr>
        <p:spPr>
          <a:xfrm>
            <a:off x="8929888" y="3693841"/>
            <a:ext cx="0" cy="226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29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63440" y="2374947"/>
            <a:ext cx="6251110"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6.1 </a:t>
            </a:r>
            <a:r>
              <a:rPr lang="es-CL" sz="2800" b="1" dirty="0" err="1">
                <a:solidFill>
                  <a:srgbClr val="2F5597"/>
                </a:solidFill>
                <a:latin typeface="Roboto" panose="02000000000000000000" pitchFamily="2" charset="0"/>
              </a:rPr>
              <a:t>Features</a:t>
            </a:r>
            <a:r>
              <a:rPr lang="es-CL" sz="2800" b="1" dirty="0">
                <a:solidFill>
                  <a:srgbClr val="2F5597"/>
                </a:solidFill>
                <a:latin typeface="Roboto" panose="02000000000000000000" pitchFamily="2" charset="0"/>
              </a:rPr>
              <a:t> </a:t>
            </a:r>
            <a:r>
              <a:rPr lang="es-CL" sz="2800" b="1" dirty="0" err="1">
                <a:solidFill>
                  <a:srgbClr val="2F5597"/>
                </a:solidFill>
                <a:latin typeface="Roboto" panose="02000000000000000000" pitchFamily="2" charset="0"/>
              </a:rPr>
              <a:t>Engineering</a:t>
            </a:r>
            <a:r>
              <a:rPr lang="es-CL" sz="2800" b="1" dirty="0">
                <a:solidFill>
                  <a:srgbClr val="2F5597"/>
                </a:solidFill>
                <a:latin typeface="Roboto" panose="02000000000000000000" pitchFamily="2" charset="0"/>
              </a:rPr>
              <a:t> - </a:t>
            </a:r>
            <a:r>
              <a:rPr lang="es-CL" sz="2800" b="1" dirty="0" err="1">
                <a:solidFill>
                  <a:srgbClr val="2F5597"/>
                </a:solidFill>
                <a:latin typeface="Roboto" panose="02000000000000000000" pitchFamily="2" charset="0"/>
              </a:rPr>
              <a:t>Dummies</a:t>
            </a:r>
            <a:r>
              <a:rPr lang="es-CL" sz="2800" b="1" dirty="0">
                <a:solidFill>
                  <a:srgbClr val="2F5597"/>
                </a:solidFill>
                <a:latin typeface="Roboto" panose="02000000000000000000" pitchFamily="2" charset="0"/>
              </a:rPr>
              <a:t>  </a:t>
            </a:r>
            <a:endParaRPr lang="es-CL" sz="2800" b="1" dirty="0">
              <a:solidFill>
                <a:srgbClr val="2F5597"/>
              </a:solidFill>
            </a:endParaRPr>
          </a:p>
        </p:txBody>
      </p:sp>
      <p:grpSp>
        <p:nvGrpSpPr>
          <p:cNvPr id="26" name="Grupo 25">
            <a:extLst>
              <a:ext uri="{FF2B5EF4-FFF2-40B4-BE49-F238E27FC236}">
                <a16:creationId xmlns:a16="http://schemas.microsoft.com/office/drawing/2014/main" id="{25577D00-1F19-EBEF-B0E0-893D6BB6EFBD}"/>
              </a:ext>
            </a:extLst>
          </p:cNvPr>
          <p:cNvGrpSpPr/>
          <p:nvPr/>
        </p:nvGrpSpPr>
        <p:grpSpPr>
          <a:xfrm>
            <a:off x="4938536" y="3101226"/>
            <a:ext cx="5453693" cy="562098"/>
            <a:chOff x="4" y="181675"/>
            <a:chExt cx="7344146" cy="385002"/>
          </a:xfrm>
        </p:grpSpPr>
        <p:sp>
          <p:nvSpPr>
            <p:cNvPr id="27" name="Rectángulo: esquinas redondeadas 26">
              <a:extLst>
                <a:ext uri="{FF2B5EF4-FFF2-40B4-BE49-F238E27FC236}">
                  <a16:creationId xmlns:a16="http://schemas.microsoft.com/office/drawing/2014/main" id="{679859FC-CBDE-4AC1-8139-9D8882FDD4B0}"/>
                </a:ext>
              </a:extLst>
            </p:cNvPr>
            <p:cNvSpPr/>
            <p:nvPr/>
          </p:nvSpPr>
          <p:spPr>
            <a:xfrm>
              <a:off x="4" y="181675"/>
              <a:ext cx="7344146" cy="38500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ES"/>
            </a:p>
          </p:txBody>
        </p:sp>
        <p:sp>
          <p:nvSpPr>
            <p:cNvPr id="28" name="Rectángulo: esquinas redondeadas 4">
              <a:extLst>
                <a:ext uri="{FF2B5EF4-FFF2-40B4-BE49-F238E27FC236}">
                  <a16:creationId xmlns:a16="http://schemas.microsoft.com/office/drawing/2014/main" id="{D09357CB-6658-4343-24BB-165BCA30DDEB}"/>
                </a:ext>
              </a:extLst>
            </p:cNvPr>
            <p:cNvSpPr txBox="1"/>
            <p:nvPr/>
          </p:nvSpPr>
          <p:spPr>
            <a:xfrm>
              <a:off x="18798" y="200469"/>
              <a:ext cx="7306558" cy="347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kern="1200" dirty="0"/>
                <a:t>Las variables categóricas SEX y MARRIAGE se codifican mediante el método </a:t>
              </a:r>
              <a:r>
                <a:rPr lang="es-CL" sz="1400" kern="1200" dirty="0" err="1"/>
                <a:t>get.dunnies</a:t>
              </a:r>
              <a:r>
                <a:rPr lang="es-CL" sz="1400" kern="1200" dirty="0"/>
                <a:t>()</a:t>
              </a:r>
            </a:p>
          </p:txBody>
        </p:sp>
      </p:grpSp>
      <p:pic>
        <p:nvPicPr>
          <p:cNvPr id="6" name="Imagen 5">
            <a:extLst>
              <a:ext uri="{FF2B5EF4-FFF2-40B4-BE49-F238E27FC236}">
                <a16:creationId xmlns:a16="http://schemas.microsoft.com/office/drawing/2014/main" id="{7B395B8A-64B9-3D7F-215E-2727A02239A4}"/>
              </a:ext>
            </a:extLst>
          </p:cNvPr>
          <p:cNvPicPr>
            <a:picLocks noChangeAspect="1"/>
          </p:cNvPicPr>
          <p:nvPr/>
        </p:nvPicPr>
        <p:blipFill>
          <a:blip r:embed="rId4"/>
          <a:stretch>
            <a:fillRect/>
          </a:stretch>
        </p:blipFill>
        <p:spPr>
          <a:xfrm>
            <a:off x="5666891" y="3772464"/>
            <a:ext cx="4915767" cy="2976396"/>
          </a:xfrm>
          <a:prstGeom prst="rect">
            <a:avLst/>
          </a:prstGeom>
        </p:spPr>
      </p:pic>
    </p:spTree>
    <p:extLst>
      <p:ext uri="{BB962C8B-B14F-4D97-AF65-F5344CB8AC3E}">
        <p14:creationId xmlns:p14="http://schemas.microsoft.com/office/powerpoint/2010/main" val="59285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63440" y="2374947"/>
            <a:ext cx="7312660"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6.2 </a:t>
            </a:r>
            <a:r>
              <a:rPr lang="es-CL" sz="2800" b="1" dirty="0" err="1">
                <a:solidFill>
                  <a:srgbClr val="2F5597"/>
                </a:solidFill>
                <a:latin typeface="Roboto" panose="02000000000000000000" pitchFamily="2" charset="0"/>
              </a:rPr>
              <a:t>Features</a:t>
            </a:r>
            <a:r>
              <a:rPr lang="es-CL" sz="2800" b="1" dirty="0">
                <a:solidFill>
                  <a:srgbClr val="2F5597"/>
                </a:solidFill>
                <a:latin typeface="Roboto" panose="02000000000000000000" pitchFamily="2" charset="0"/>
              </a:rPr>
              <a:t> </a:t>
            </a:r>
            <a:r>
              <a:rPr lang="es-CL" sz="2800" b="1" dirty="0" err="1">
                <a:solidFill>
                  <a:srgbClr val="2F5597"/>
                </a:solidFill>
                <a:latin typeface="Roboto" panose="02000000000000000000" pitchFamily="2" charset="0"/>
              </a:rPr>
              <a:t>Engineering</a:t>
            </a:r>
            <a:r>
              <a:rPr lang="es-CL" sz="2800" b="1" dirty="0">
                <a:solidFill>
                  <a:srgbClr val="2F5597"/>
                </a:solidFill>
                <a:latin typeface="Roboto" panose="02000000000000000000" pitchFamily="2" charset="0"/>
              </a:rPr>
              <a:t> - </a:t>
            </a:r>
            <a:r>
              <a:rPr lang="es-CL" sz="2800" b="1" dirty="0" err="1">
                <a:solidFill>
                  <a:srgbClr val="2F5597"/>
                </a:solidFill>
                <a:latin typeface="Roboto" panose="02000000000000000000" pitchFamily="2" charset="0"/>
              </a:rPr>
              <a:t>OrdinalEncoder</a:t>
            </a:r>
            <a:r>
              <a:rPr lang="es-CL" sz="2800" b="1" dirty="0">
                <a:solidFill>
                  <a:srgbClr val="2F5597"/>
                </a:solidFill>
                <a:latin typeface="Roboto" panose="02000000000000000000" pitchFamily="2" charset="0"/>
              </a:rPr>
              <a:t>  </a:t>
            </a:r>
            <a:endParaRPr lang="es-CL" sz="2800" b="1" dirty="0">
              <a:solidFill>
                <a:srgbClr val="2F5597"/>
              </a:solidFill>
            </a:endParaRPr>
          </a:p>
        </p:txBody>
      </p:sp>
      <p:grpSp>
        <p:nvGrpSpPr>
          <p:cNvPr id="26" name="Grupo 25">
            <a:extLst>
              <a:ext uri="{FF2B5EF4-FFF2-40B4-BE49-F238E27FC236}">
                <a16:creationId xmlns:a16="http://schemas.microsoft.com/office/drawing/2014/main" id="{25577D00-1F19-EBEF-B0E0-893D6BB6EFBD}"/>
              </a:ext>
            </a:extLst>
          </p:cNvPr>
          <p:cNvGrpSpPr/>
          <p:nvPr/>
        </p:nvGrpSpPr>
        <p:grpSpPr>
          <a:xfrm>
            <a:off x="4938536" y="3101226"/>
            <a:ext cx="5453693" cy="562098"/>
            <a:chOff x="4" y="181675"/>
            <a:chExt cx="7344146" cy="385002"/>
          </a:xfrm>
        </p:grpSpPr>
        <p:sp>
          <p:nvSpPr>
            <p:cNvPr id="27" name="Rectángulo: esquinas redondeadas 26">
              <a:extLst>
                <a:ext uri="{FF2B5EF4-FFF2-40B4-BE49-F238E27FC236}">
                  <a16:creationId xmlns:a16="http://schemas.microsoft.com/office/drawing/2014/main" id="{679859FC-CBDE-4AC1-8139-9D8882FDD4B0}"/>
                </a:ext>
              </a:extLst>
            </p:cNvPr>
            <p:cNvSpPr/>
            <p:nvPr/>
          </p:nvSpPr>
          <p:spPr>
            <a:xfrm>
              <a:off x="4" y="181675"/>
              <a:ext cx="7344146" cy="38500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ES"/>
            </a:p>
          </p:txBody>
        </p:sp>
        <p:sp>
          <p:nvSpPr>
            <p:cNvPr id="28" name="Rectángulo: esquinas redondeadas 4">
              <a:extLst>
                <a:ext uri="{FF2B5EF4-FFF2-40B4-BE49-F238E27FC236}">
                  <a16:creationId xmlns:a16="http://schemas.microsoft.com/office/drawing/2014/main" id="{D09357CB-6658-4343-24BB-165BCA30DDEB}"/>
                </a:ext>
              </a:extLst>
            </p:cNvPr>
            <p:cNvSpPr txBox="1"/>
            <p:nvPr/>
          </p:nvSpPr>
          <p:spPr>
            <a:xfrm>
              <a:off x="18798" y="200469"/>
              <a:ext cx="7306558" cy="347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dirty="0"/>
                <a:t>Mediante el algoritmo </a:t>
              </a:r>
              <a:r>
                <a:rPr lang="es-CL" sz="1400" dirty="0" err="1"/>
                <a:t>OrdinalEncoder</a:t>
              </a:r>
              <a:r>
                <a:rPr lang="es-CL" sz="1400" dirty="0"/>
                <a:t> se codifican las variables categóricas EDUCATION y de Estado de Pago PAY0_PAY6</a:t>
              </a:r>
              <a:endParaRPr lang="es-CL" sz="1400" kern="1200" dirty="0"/>
            </a:p>
          </p:txBody>
        </p:sp>
      </p:grpSp>
      <p:pic>
        <p:nvPicPr>
          <p:cNvPr id="4" name="Imagen 3">
            <a:extLst>
              <a:ext uri="{FF2B5EF4-FFF2-40B4-BE49-F238E27FC236}">
                <a16:creationId xmlns:a16="http://schemas.microsoft.com/office/drawing/2014/main" id="{33A97F65-2E50-A265-3367-95415CD2B056}"/>
              </a:ext>
            </a:extLst>
          </p:cNvPr>
          <p:cNvPicPr>
            <a:picLocks noChangeAspect="1"/>
          </p:cNvPicPr>
          <p:nvPr/>
        </p:nvPicPr>
        <p:blipFill>
          <a:blip r:embed="rId4"/>
          <a:stretch>
            <a:fillRect/>
          </a:stretch>
        </p:blipFill>
        <p:spPr>
          <a:xfrm>
            <a:off x="4938536" y="3912555"/>
            <a:ext cx="6251111" cy="2175467"/>
          </a:xfrm>
          <a:prstGeom prst="rect">
            <a:avLst/>
          </a:prstGeom>
        </p:spPr>
      </p:pic>
    </p:spTree>
    <p:extLst>
      <p:ext uri="{BB962C8B-B14F-4D97-AF65-F5344CB8AC3E}">
        <p14:creationId xmlns:p14="http://schemas.microsoft.com/office/powerpoint/2010/main" val="228892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63440" y="2374947"/>
            <a:ext cx="7312660"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6.3 </a:t>
            </a:r>
            <a:r>
              <a:rPr lang="es-CL" sz="2800" b="1" dirty="0" err="1">
                <a:solidFill>
                  <a:srgbClr val="2F5597"/>
                </a:solidFill>
                <a:latin typeface="Roboto" panose="02000000000000000000" pitchFamily="2" charset="0"/>
              </a:rPr>
              <a:t>Features</a:t>
            </a:r>
            <a:r>
              <a:rPr lang="es-CL" sz="2800" b="1" dirty="0">
                <a:solidFill>
                  <a:srgbClr val="2F5597"/>
                </a:solidFill>
                <a:latin typeface="Roboto" panose="02000000000000000000" pitchFamily="2" charset="0"/>
              </a:rPr>
              <a:t> </a:t>
            </a:r>
            <a:r>
              <a:rPr lang="es-CL" sz="2800" b="1" dirty="0" err="1">
                <a:solidFill>
                  <a:srgbClr val="2F5597"/>
                </a:solidFill>
                <a:latin typeface="Roboto" panose="02000000000000000000" pitchFamily="2" charset="0"/>
              </a:rPr>
              <a:t>Engineering</a:t>
            </a:r>
            <a:r>
              <a:rPr lang="es-CL" sz="2800" b="1" dirty="0">
                <a:solidFill>
                  <a:srgbClr val="2F5597"/>
                </a:solidFill>
                <a:latin typeface="Roboto" panose="02000000000000000000" pitchFamily="2" charset="0"/>
              </a:rPr>
              <a:t> - Normalización  </a:t>
            </a:r>
            <a:endParaRPr lang="es-CL" sz="2800" b="1" dirty="0">
              <a:solidFill>
                <a:srgbClr val="2F5597"/>
              </a:solidFill>
            </a:endParaRPr>
          </a:p>
        </p:txBody>
      </p:sp>
      <p:grpSp>
        <p:nvGrpSpPr>
          <p:cNvPr id="26" name="Grupo 25">
            <a:extLst>
              <a:ext uri="{FF2B5EF4-FFF2-40B4-BE49-F238E27FC236}">
                <a16:creationId xmlns:a16="http://schemas.microsoft.com/office/drawing/2014/main" id="{25577D00-1F19-EBEF-B0E0-893D6BB6EFBD}"/>
              </a:ext>
            </a:extLst>
          </p:cNvPr>
          <p:cNvGrpSpPr/>
          <p:nvPr/>
        </p:nvGrpSpPr>
        <p:grpSpPr>
          <a:xfrm>
            <a:off x="4938536" y="2966295"/>
            <a:ext cx="5453693" cy="562098"/>
            <a:chOff x="4" y="181675"/>
            <a:chExt cx="7344146" cy="385002"/>
          </a:xfrm>
        </p:grpSpPr>
        <p:sp>
          <p:nvSpPr>
            <p:cNvPr id="27" name="Rectángulo: esquinas redondeadas 26">
              <a:extLst>
                <a:ext uri="{FF2B5EF4-FFF2-40B4-BE49-F238E27FC236}">
                  <a16:creationId xmlns:a16="http://schemas.microsoft.com/office/drawing/2014/main" id="{679859FC-CBDE-4AC1-8139-9D8882FDD4B0}"/>
                </a:ext>
              </a:extLst>
            </p:cNvPr>
            <p:cNvSpPr/>
            <p:nvPr/>
          </p:nvSpPr>
          <p:spPr>
            <a:xfrm>
              <a:off x="4" y="181675"/>
              <a:ext cx="7344146" cy="38500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ES"/>
            </a:p>
          </p:txBody>
        </p:sp>
        <p:sp>
          <p:nvSpPr>
            <p:cNvPr id="28" name="Rectángulo: esquinas redondeadas 4">
              <a:extLst>
                <a:ext uri="{FF2B5EF4-FFF2-40B4-BE49-F238E27FC236}">
                  <a16:creationId xmlns:a16="http://schemas.microsoft.com/office/drawing/2014/main" id="{D09357CB-6658-4343-24BB-165BCA30DDEB}"/>
                </a:ext>
              </a:extLst>
            </p:cNvPr>
            <p:cNvSpPr txBox="1"/>
            <p:nvPr/>
          </p:nvSpPr>
          <p:spPr>
            <a:xfrm>
              <a:off x="18798" y="200469"/>
              <a:ext cx="7306558" cy="347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dirty="0"/>
                <a:t>Mediante </a:t>
              </a:r>
              <a:r>
                <a:rPr lang="es-CL" sz="1400" dirty="0" err="1"/>
                <a:t>MinMaxScaler</a:t>
              </a:r>
              <a:r>
                <a:rPr lang="es-CL" sz="1400" dirty="0"/>
                <a:t>()  se normalizan los datos de las variables numéricas (Se limitan en la escala de 0 -  1) para balancear la desproporción de los valores numéricos </a:t>
              </a:r>
              <a:endParaRPr lang="es-CL" sz="1400" kern="1200" dirty="0"/>
            </a:p>
          </p:txBody>
        </p:sp>
      </p:grpSp>
      <p:pic>
        <p:nvPicPr>
          <p:cNvPr id="5" name="Imagen 4">
            <a:extLst>
              <a:ext uri="{FF2B5EF4-FFF2-40B4-BE49-F238E27FC236}">
                <a16:creationId xmlns:a16="http://schemas.microsoft.com/office/drawing/2014/main" id="{D5E81282-6DF9-70BB-7956-0B5074813776}"/>
              </a:ext>
            </a:extLst>
          </p:cNvPr>
          <p:cNvPicPr>
            <a:picLocks noChangeAspect="1"/>
          </p:cNvPicPr>
          <p:nvPr/>
        </p:nvPicPr>
        <p:blipFill>
          <a:blip r:embed="rId4"/>
          <a:stretch>
            <a:fillRect/>
          </a:stretch>
        </p:blipFill>
        <p:spPr>
          <a:xfrm>
            <a:off x="4938536" y="3635885"/>
            <a:ext cx="5718712" cy="2886223"/>
          </a:xfrm>
          <a:prstGeom prst="rect">
            <a:avLst/>
          </a:prstGeom>
        </p:spPr>
      </p:pic>
    </p:spTree>
    <p:extLst>
      <p:ext uri="{BB962C8B-B14F-4D97-AF65-F5344CB8AC3E}">
        <p14:creationId xmlns:p14="http://schemas.microsoft.com/office/powerpoint/2010/main" val="423564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2"/>
          <a:srcRect l="19948" r="3472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Marcador de contenido 15">
            <a:extLst>
              <a:ext uri="{FF2B5EF4-FFF2-40B4-BE49-F238E27FC236}">
                <a16:creationId xmlns:a16="http://schemas.microsoft.com/office/drawing/2014/main" id="{A9165314-27DC-9586-E7A9-065A77592F16}"/>
              </a:ext>
            </a:extLst>
          </p:cNvPr>
          <p:cNvGraphicFramePr>
            <a:graphicFrameLocks noGrp="1"/>
          </p:cNvGraphicFramePr>
          <p:nvPr>
            <p:ph idx="1"/>
          </p:nvPr>
        </p:nvGraphicFramePr>
        <p:xfrm>
          <a:off x="5216482" y="3295904"/>
          <a:ext cx="6251110" cy="3483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ítulo 1">
            <a:extLst>
              <a:ext uri="{FF2B5EF4-FFF2-40B4-BE49-F238E27FC236}">
                <a16:creationId xmlns:a16="http://schemas.microsoft.com/office/drawing/2014/main" id="{515936A3-A096-09FE-B4FF-451ADA67881F}"/>
              </a:ext>
            </a:extLst>
          </p:cNvPr>
          <p:cNvSpPr txBox="1">
            <a:spLocks/>
          </p:cNvSpPr>
          <p:nvPr/>
        </p:nvSpPr>
        <p:spPr>
          <a:xfrm>
            <a:off x="5140960" y="2453409"/>
            <a:ext cx="2665662" cy="78232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s-CL" sz="2800" dirty="0">
                <a:latin typeface="Roboto" panose="02000000000000000000" pitchFamily="2" charset="0"/>
              </a:rPr>
            </a:br>
            <a:r>
              <a:rPr lang="es-CL" sz="2800" b="1" dirty="0">
                <a:solidFill>
                  <a:schemeClr val="accent1">
                    <a:lumMod val="75000"/>
                  </a:schemeClr>
                </a:solidFill>
                <a:latin typeface="Roboto" panose="02000000000000000000" pitchFamily="2" charset="0"/>
              </a:rPr>
              <a:t>1. Abstracto</a:t>
            </a:r>
          </a:p>
          <a:p>
            <a:r>
              <a:rPr lang="es-CL" sz="2800" b="1" dirty="0">
                <a:solidFill>
                  <a:schemeClr val="accent1">
                    <a:lumMod val="75000"/>
                  </a:schemeClr>
                </a:solidFill>
                <a:latin typeface="Roboto" panose="02000000000000000000" pitchFamily="2" charset="0"/>
              </a:rPr>
              <a:t>1.1 Contexto</a:t>
            </a:r>
            <a:endParaRPr lang="es-CL" sz="2800" b="1" dirty="0">
              <a:solidFill>
                <a:schemeClr val="accent1">
                  <a:lumMod val="75000"/>
                </a:schemeClr>
              </a:solidFill>
            </a:endParaRPr>
          </a:p>
        </p:txBody>
      </p:sp>
    </p:spTree>
    <p:extLst>
      <p:ext uri="{BB962C8B-B14F-4D97-AF65-F5344CB8AC3E}">
        <p14:creationId xmlns:p14="http://schemas.microsoft.com/office/powerpoint/2010/main" val="363143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63440" y="2374947"/>
            <a:ext cx="7312660"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6.4 </a:t>
            </a:r>
            <a:r>
              <a:rPr lang="es-CL" sz="2800" b="1" dirty="0" err="1">
                <a:solidFill>
                  <a:srgbClr val="2F5597"/>
                </a:solidFill>
                <a:latin typeface="Roboto" panose="02000000000000000000" pitchFamily="2" charset="0"/>
              </a:rPr>
              <a:t>Features</a:t>
            </a:r>
            <a:r>
              <a:rPr lang="es-CL" sz="2800" b="1" dirty="0">
                <a:solidFill>
                  <a:srgbClr val="2F5597"/>
                </a:solidFill>
                <a:latin typeface="Roboto" panose="02000000000000000000" pitchFamily="2" charset="0"/>
              </a:rPr>
              <a:t> </a:t>
            </a:r>
            <a:r>
              <a:rPr lang="es-CL" sz="2800" b="1" dirty="0" err="1">
                <a:solidFill>
                  <a:srgbClr val="2F5597"/>
                </a:solidFill>
                <a:latin typeface="Roboto" panose="02000000000000000000" pitchFamily="2" charset="0"/>
              </a:rPr>
              <a:t>Engineering</a:t>
            </a:r>
            <a:r>
              <a:rPr lang="es-CL" sz="2800" b="1" dirty="0">
                <a:solidFill>
                  <a:srgbClr val="2F5597"/>
                </a:solidFill>
                <a:latin typeface="Roboto" panose="02000000000000000000" pitchFamily="2" charset="0"/>
              </a:rPr>
              <a:t> - PCA  </a:t>
            </a:r>
            <a:endParaRPr lang="es-CL" sz="2800" b="1" dirty="0">
              <a:solidFill>
                <a:srgbClr val="2F5597"/>
              </a:solidFill>
            </a:endParaRPr>
          </a:p>
        </p:txBody>
      </p:sp>
      <p:grpSp>
        <p:nvGrpSpPr>
          <p:cNvPr id="26" name="Grupo 25">
            <a:extLst>
              <a:ext uri="{FF2B5EF4-FFF2-40B4-BE49-F238E27FC236}">
                <a16:creationId xmlns:a16="http://schemas.microsoft.com/office/drawing/2014/main" id="{25577D00-1F19-EBEF-B0E0-893D6BB6EFBD}"/>
              </a:ext>
            </a:extLst>
          </p:cNvPr>
          <p:cNvGrpSpPr/>
          <p:nvPr/>
        </p:nvGrpSpPr>
        <p:grpSpPr>
          <a:xfrm>
            <a:off x="4938536" y="2966295"/>
            <a:ext cx="4666169" cy="1007154"/>
            <a:chOff x="4" y="181675"/>
            <a:chExt cx="7344146" cy="385002"/>
          </a:xfrm>
        </p:grpSpPr>
        <p:sp>
          <p:nvSpPr>
            <p:cNvPr id="27" name="Rectángulo: esquinas redondeadas 26">
              <a:extLst>
                <a:ext uri="{FF2B5EF4-FFF2-40B4-BE49-F238E27FC236}">
                  <a16:creationId xmlns:a16="http://schemas.microsoft.com/office/drawing/2014/main" id="{679859FC-CBDE-4AC1-8139-9D8882FDD4B0}"/>
                </a:ext>
              </a:extLst>
            </p:cNvPr>
            <p:cNvSpPr/>
            <p:nvPr/>
          </p:nvSpPr>
          <p:spPr>
            <a:xfrm>
              <a:off x="4" y="181675"/>
              <a:ext cx="7344146" cy="38500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ES"/>
            </a:p>
          </p:txBody>
        </p:sp>
        <p:sp>
          <p:nvSpPr>
            <p:cNvPr id="28" name="Rectángulo: esquinas redondeadas 4">
              <a:extLst>
                <a:ext uri="{FF2B5EF4-FFF2-40B4-BE49-F238E27FC236}">
                  <a16:creationId xmlns:a16="http://schemas.microsoft.com/office/drawing/2014/main" id="{D09357CB-6658-4343-24BB-165BCA30DDEB}"/>
                </a:ext>
              </a:extLst>
            </p:cNvPr>
            <p:cNvSpPr txBox="1"/>
            <p:nvPr/>
          </p:nvSpPr>
          <p:spPr>
            <a:xfrm>
              <a:off x="18798" y="200469"/>
              <a:ext cx="7306558" cy="3474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s-CL" sz="1400" kern="1200" dirty="0"/>
                <a:t>Para disminuir </a:t>
              </a:r>
              <a:r>
                <a:rPr lang="es-CL" sz="1400" dirty="0"/>
                <a:t>el </a:t>
              </a:r>
              <a:r>
                <a:rPr lang="es-CL" sz="1400" dirty="0" err="1"/>
                <a:t>Overfitting</a:t>
              </a:r>
              <a:r>
                <a:rPr lang="es-CL" sz="1400" dirty="0"/>
                <a:t>  durante el entrenamiento, se aplica el algoritmo de Principal Componentes </a:t>
              </a:r>
              <a:r>
                <a:rPr lang="es-CL" sz="1400" dirty="0" err="1"/>
                <a:t>Analysis</a:t>
              </a:r>
              <a:r>
                <a:rPr lang="es-CL" sz="1400" dirty="0"/>
                <a:t> (PCA) </a:t>
              </a:r>
              <a:endParaRPr lang="es-CL" sz="1400" kern="1200" dirty="0"/>
            </a:p>
          </p:txBody>
        </p:sp>
      </p:grpSp>
      <p:pic>
        <p:nvPicPr>
          <p:cNvPr id="4" name="Imagen 3">
            <a:extLst>
              <a:ext uri="{FF2B5EF4-FFF2-40B4-BE49-F238E27FC236}">
                <a16:creationId xmlns:a16="http://schemas.microsoft.com/office/drawing/2014/main" id="{6B3F4D64-6604-22E0-E7E7-8C25E7348085}"/>
              </a:ext>
            </a:extLst>
          </p:cNvPr>
          <p:cNvPicPr>
            <a:picLocks noChangeAspect="1"/>
          </p:cNvPicPr>
          <p:nvPr/>
        </p:nvPicPr>
        <p:blipFill>
          <a:blip r:embed="rId4"/>
          <a:stretch>
            <a:fillRect/>
          </a:stretch>
        </p:blipFill>
        <p:spPr>
          <a:xfrm>
            <a:off x="9879801" y="2934202"/>
            <a:ext cx="2238045" cy="3085677"/>
          </a:xfrm>
          <a:prstGeom prst="rect">
            <a:avLst/>
          </a:prstGeom>
        </p:spPr>
      </p:pic>
      <p:sp>
        <p:nvSpPr>
          <p:cNvPr id="10" name="Rectángulo: esquinas redondeadas 9">
            <a:extLst>
              <a:ext uri="{FF2B5EF4-FFF2-40B4-BE49-F238E27FC236}">
                <a16:creationId xmlns:a16="http://schemas.microsoft.com/office/drawing/2014/main" id="{D4F4749E-15C3-4CC7-5807-4B1EE2DBBAEE}"/>
              </a:ext>
            </a:extLst>
          </p:cNvPr>
          <p:cNvSpPr/>
          <p:nvPr/>
        </p:nvSpPr>
        <p:spPr>
          <a:xfrm>
            <a:off x="4931113" y="4061220"/>
            <a:ext cx="4753093" cy="19966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CL" sz="1400" dirty="0"/>
              <a:t>A partir de variables numéricas con cierta colinealidad se aplica PCA :</a:t>
            </a:r>
          </a:p>
          <a:p>
            <a:r>
              <a:rPr lang="es-CL" sz="1400" dirty="0"/>
              <a:t>1. Balances (BILL_AMT1 a BILL_AMT6) </a:t>
            </a:r>
            <a:r>
              <a:rPr lang="es-ES" sz="1400" b="1" dirty="0">
                <a:solidFill>
                  <a:schemeClr val="bg1"/>
                </a:solidFill>
                <a:effectLst/>
                <a:latin typeface="Courier New" panose="02070309020205020404" pitchFamily="49" charset="0"/>
              </a:rPr>
              <a:t>pca1.explained_variance_ratio_</a:t>
            </a:r>
          </a:p>
          <a:p>
            <a:r>
              <a:rPr lang="es-ES" sz="1400" b="0" i="0" dirty="0">
                <a:solidFill>
                  <a:schemeClr val="bg1"/>
                </a:solidFill>
                <a:effectLst/>
                <a:latin typeface="Courier New" panose="02070309020205020404" pitchFamily="49" charset="0"/>
              </a:rPr>
              <a:t>array([0.90922872, 0.05105643])</a:t>
            </a:r>
          </a:p>
          <a:p>
            <a:r>
              <a:rPr lang="es-ES" sz="1400" b="1" dirty="0">
                <a:solidFill>
                  <a:schemeClr val="bg1"/>
                </a:solidFill>
                <a:latin typeface="Courier New" panose="02070309020205020404" pitchFamily="49" charset="0"/>
              </a:rPr>
              <a:t>Los 2 componentes principales          explican en un 95% aprox. los datos originales(6 variables)</a:t>
            </a:r>
          </a:p>
          <a:p>
            <a:endParaRPr lang="es-ES" sz="1400" b="1" dirty="0">
              <a:solidFill>
                <a:schemeClr val="bg1"/>
              </a:solidFill>
              <a:latin typeface="Courier New" panose="02070309020205020404" pitchFamily="49" charset="0"/>
            </a:endParaRPr>
          </a:p>
          <a:p>
            <a:endParaRPr lang="es-ES" sz="1400" b="1" dirty="0">
              <a:solidFill>
                <a:schemeClr val="bg1"/>
              </a:solidFill>
              <a:effectLst/>
              <a:latin typeface="Courier New" panose="02070309020205020404" pitchFamily="49" charset="0"/>
            </a:endParaRPr>
          </a:p>
          <a:p>
            <a:endParaRPr lang="es-CL" sz="1400" b="1" dirty="0">
              <a:solidFill>
                <a:schemeClr val="bg1"/>
              </a:solidFill>
            </a:endParaRPr>
          </a:p>
          <a:p>
            <a:endParaRPr lang="es-CL" sz="1400" dirty="0"/>
          </a:p>
          <a:p>
            <a:r>
              <a:rPr lang="es-CL" dirty="0"/>
              <a:t> </a:t>
            </a:r>
            <a:endParaRPr lang="es-ES" dirty="0"/>
          </a:p>
        </p:txBody>
      </p:sp>
    </p:spTree>
    <p:extLst>
      <p:ext uri="{BB962C8B-B14F-4D97-AF65-F5344CB8AC3E}">
        <p14:creationId xmlns:p14="http://schemas.microsoft.com/office/powerpoint/2010/main" val="132018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63440" y="2374947"/>
            <a:ext cx="7312660"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6.4 </a:t>
            </a:r>
            <a:r>
              <a:rPr lang="es-CL" sz="2800" b="1" dirty="0" err="1">
                <a:solidFill>
                  <a:srgbClr val="2F5597"/>
                </a:solidFill>
                <a:latin typeface="Roboto" panose="02000000000000000000" pitchFamily="2" charset="0"/>
              </a:rPr>
              <a:t>Features</a:t>
            </a:r>
            <a:r>
              <a:rPr lang="es-CL" sz="2800" b="1" dirty="0">
                <a:solidFill>
                  <a:srgbClr val="2F5597"/>
                </a:solidFill>
                <a:latin typeface="Roboto" panose="02000000000000000000" pitchFamily="2" charset="0"/>
              </a:rPr>
              <a:t> </a:t>
            </a:r>
            <a:r>
              <a:rPr lang="es-CL" sz="2800" b="1" dirty="0" err="1">
                <a:solidFill>
                  <a:srgbClr val="2F5597"/>
                </a:solidFill>
                <a:latin typeface="Roboto" panose="02000000000000000000" pitchFamily="2" charset="0"/>
              </a:rPr>
              <a:t>Engineering</a:t>
            </a:r>
            <a:r>
              <a:rPr lang="es-CL" sz="2800" b="1" dirty="0">
                <a:solidFill>
                  <a:srgbClr val="2F5597"/>
                </a:solidFill>
                <a:latin typeface="Roboto" panose="02000000000000000000" pitchFamily="2" charset="0"/>
              </a:rPr>
              <a:t> - PCA  </a:t>
            </a:r>
            <a:endParaRPr lang="es-CL" sz="2800" b="1" dirty="0">
              <a:solidFill>
                <a:srgbClr val="2F5597"/>
              </a:solidFill>
            </a:endParaRPr>
          </a:p>
        </p:txBody>
      </p:sp>
      <p:sp>
        <p:nvSpPr>
          <p:cNvPr id="10" name="Rectángulo: esquinas redondeadas 9">
            <a:extLst>
              <a:ext uri="{FF2B5EF4-FFF2-40B4-BE49-F238E27FC236}">
                <a16:creationId xmlns:a16="http://schemas.microsoft.com/office/drawing/2014/main" id="{D4F4749E-15C3-4CC7-5807-4B1EE2DBBAEE}"/>
              </a:ext>
            </a:extLst>
          </p:cNvPr>
          <p:cNvSpPr/>
          <p:nvPr/>
        </p:nvSpPr>
        <p:spPr>
          <a:xfrm>
            <a:off x="4792072" y="3733803"/>
            <a:ext cx="4753093" cy="179069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s-ES" sz="1400" b="1" dirty="0">
                <a:solidFill>
                  <a:schemeClr val="bg1"/>
                </a:solidFill>
                <a:latin typeface="Courier New" panose="02070309020205020404" pitchFamily="49" charset="0"/>
              </a:rPr>
              <a:t>2. Monto de Pago mes anterior(PAY_AMT1 – PAY_AMT6)</a:t>
            </a:r>
          </a:p>
          <a:p>
            <a:r>
              <a:rPr lang="es-ES" sz="1400" b="1" dirty="0">
                <a:solidFill>
                  <a:schemeClr val="bg1"/>
                </a:solidFill>
                <a:effectLst/>
                <a:latin typeface="Courier New" panose="02070309020205020404" pitchFamily="49" charset="0"/>
              </a:rPr>
              <a:t>pca1.explained_variance_ratio_</a:t>
            </a:r>
          </a:p>
          <a:p>
            <a:r>
              <a:rPr lang="es-ES" sz="1400" b="0" i="0" dirty="0">
                <a:solidFill>
                  <a:schemeClr val="bg1"/>
                </a:solidFill>
                <a:effectLst/>
                <a:latin typeface="Courier New" panose="02070309020205020404" pitchFamily="49" charset="0"/>
              </a:rPr>
              <a:t>array([0.38944339, 0.13582905])</a:t>
            </a:r>
            <a:endParaRPr lang="es-ES" sz="1400" b="1" dirty="0">
              <a:solidFill>
                <a:schemeClr val="bg1"/>
              </a:solidFill>
              <a:effectLst/>
              <a:latin typeface="Courier New" panose="02070309020205020404" pitchFamily="49" charset="0"/>
            </a:endParaRPr>
          </a:p>
          <a:p>
            <a:r>
              <a:rPr lang="es-ES" sz="1400" b="1" dirty="0">
                <a:solidFill>
                  <a:schemeClr val="bg1"/>
                </a:solidFill>
                <a:latin typeface="Courier New" panose="02070309020205020404" pitchFamily="49" charset="0"/>
              </a:rPr>
              <a:t>Los 2 componentes principales          explican en un 53% aprox. los datos originales(6 variables)</a:t>
            </a:r>
          </a:p>
          <a:p>
            <a:endParaRPr lang="es-ES" sz="1400" b="1" dirty="0">
              <a:solidFill>
                <a:schemeClr val="bg1"/>
              </a:solidFill>
              <a:latin typeface="Courier New" panose="02070309020205020404" pitchFamily="49" charset="0"/>
            </a:endParaRPr>
          </a:p>
          <a:p>
            <a:endParaRPr lang="es-CL" sz="1400" b="1" dirty="0">
              <a:solidFill>
                <a:schemeClr val="bg1"/>
              </a:solidFill>
            </a:endParaRPr>
          </a:p>
          <a:p>
            <a:endParaRPr lang="es-CL" sz="1400" dirty="0"/>
          </a:p>
          <a:p>
            <a:r>
              <a:rPr lang="es-CL" dirty="0"/>
              <a:t> </a:t>
            </a:r>
            <a:endParaRPr lang="es-ES" dirty="0"/>
          </a:p>
        </p:txBody>
      </p:sp>
      <p:pic>
        <p:nvPicPr>
          <p:cNvPr id="5" name="Imagen 4">
            <a:extLst>
              <a:ext uri="{FF2B5EF4-FFF2-40B4-BE49-F238E27FC236}">
                <a16:creationId xmlns:a16="http://schemas.microsoft.com/office/drawing/2014/main" id="{797CA3A7-532A-17AE-9A21-9D7CA1055133}"/>
              </a:ext>
            </a:extLst>
          </p:cNvPr>
          <p:cNvPicPr>
            <a:picLocks noChangeAspect="1"/>
          </p:cNvPicPr>
          <p:nvPr/>
        </p:nvPicPr>
        <p:blipFill>
          <a:blip r:embed="rId4"/>
          <a:stretch>
            <a:fillRect/>
          </a:stretch>
        </p:blipFill>
        <p:spPr>
          <a:xfrm>
            <a:off x="9717229" y="2918337"/>
            <a:ext cx="2295845" cy="3610479"/>
          </a:xfrm>
          <a:prstGeom prst="rect">
            <a:avLst/>
          </a:prstGeom>
        </p:spPr>
      </p:pic>
    </p:spTree>
    <p:extLst>
      <p:ext uri="{BB962C8B-B14F-4D97-AF65-F5344CB8AC3E}">
        <p14:creationId xmlns:p14="http://schemas.microsoft.com/office/powerpoint/2010/main" val="33942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63440" y="2374947"/>
            <a:ext cx="4266448"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7. Algoritmos de ML </a:t>
            </a:r>
            <a:endParaRPr lang="es-CL" sz="2800" b="1" dirty="0">
              <a:solidFill>
                <a:srgbClr val="2F5597"/>
              </a:solidFill>
            </a:endParaRPr>
          </a:p>
        </p:txBody>
      </p:sp>
      <p:sp>
        <p:nvSpPr>
          <p:cNvPr id="10" name="Rectángulo 9">
            <a:extLst>
              <a:ext uri="{FF2B5EF4-FFF2-40B4-BE49-F238E27FC236}">
                <a16:creationId xmlns:a16="http://schemas.microsoft.com/office/drawing/2014/main" id="{1D2F099A-B2D7-5C19-BB7E-B4379BAAD651}"/>
              </a:ext>
            </a:extLst>
          </p:cNvPr>
          <p:cNvSpPr/>
          <p:nvPr/>
        </p:nvSpPr>
        <p:spPr>
          <a:xfrm>
            <a:off x="4794057" y="3228978"/>
            <a:ext cx="6805535" cy="3019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CL" dirty="0">
                <a:solidFill>
                  <a:schemeClr val="bg1"/>
                </a:solidFill>
              </a:rPr>
              <a:t>Para este proyecto  las predicciones mediante ML, se realizaron utilizando  3 Algoritmos:</a:t>
            </a:r>
          </a:p>
          <a:p>
            <a:endParaRPr lang="es-CL" dirty="0">
              <a:solidFill>
                <a:schemeClr val="bg1"/>
              </a:solidFill>
            </a:endParaRPr>
          </a:p>
          <a:p>
            <a:pPr marL="342900" indent="-342900">
              <a:buAutoNum type="arabicPeriod"/>
            </a:pPr>
            <a:r>
              <a:rPr lang="es-CL" dirty="0" err="1">
                <a:solidFill>
                  <a:schemeClr val="bg1"/>
                </a:solidFill>
              </a:rPr>
              <a:t>Logistic</a:t>
            </a:r>
            <a:r>
              <a:rPr lang="es-CL" dirty="0">
                <a:solidFill>
                  <a:schemeClr val="bg1"/>
                </a:solidFill>
              </a:rPr>
              <a:t> </a:t>
            </a:r>
            <a:r>
              <a:rPr lang="es-CL" dirty="0" err="1">
                <a:solidFill>
                  <a:schemeClr val="bg1"/>
                </a:solidFill>
              </a:rPr>
              <a:t>Regression</a:t>
            </a:r>
            <a:endParaRPr lang="es-CL" dirty="0">
              <a:solidFill>
                <a:schemeClr val="bg1"/>
              </a:solidFill>
            </a:endParaRPr>
          </a:p>
          <a:p>
            <a:pPr marL="342900" indent="-342900">
              <a:buAutoNum type="arabicPeriod"/>
            </a:pPr>
            <a:r>
              <a:rPr lang="es-CL" dirty="0">
                <a:solidFill>
                  <a:schemeClr val="bg1"/>
                </a:solidFill>
              </a:rPr>
              <a:t>K </a:t>
            </a:r>
            <a:r>
              <a:rPr lang="es-CL" dirty="0" err="1">
                <a:solidFill>
                  <a:schemeClr val="bg1"/>
                </a:solidFill>
              </a:rPr>
              <a:t>Nearest</a:t>
            </a:r>
            <a:r>
              <a:rPr lang="es-CL" dirty="0">
                <a:solidFill>
                  <a:schemeClr val="bg1"/>
                </a:solidFill>
              </a:rPr>
              <a:t> </a:t>
            </a:r>
            <a:r>
              <a:rPr lang="es-CL" dirty="0" err="1">
                <a:solidFill>
                  <a:schemeClr val="bg1"/>
                </a:solidFill>
              </a:rPr>
              <a:t>Neighbors</a:t>
            </a:r>
            <a:r>
              <a:rPr lang="es-CL" dirty="0">
                <a:solidFill>
                  <a:schemeClr val="bg1"/>
                </a:solidFill>
              </a:rPr>
              <a:t> </a:t>
            </a:r>
            <a:r>
              <a:rPr lang="es-CL" dirty="0" err="1">
                <a:solidFill>
                  <a:schemeClr val="bg1"/>
                </a:solidFill>
              </a:rPr>
              <a:t>Classifier</a:t>
            </a:r>
            <a:endParaRPr lang="es-CL" dirty="0">
              <a:solidFill>
                <a:schemeClr val="bg1"/>
              </a:solidFill>
            </a:endParaRPr>
          </a:p>
          <a:p>
            <a:pPr marL="342900" indent="-342900">
              <a:buAutoNum type="arabicPeriod"/>
            </a:pPr>
            <a:r>
              <a:rPr lang="es-CL" dirty="0" err="1">
                <a:solidFill>
                  <a:schemeClr val="bg1"/>
                </a:solidFill>
              </a:rPr>
              <a:t>Random</a:t>
            </a:r>
            <a:r>
              <a:rPr lang="es-CL" dirty="0">
                <a:solidFill>
                  <a:schemeClr val="bg1"/>
                </a:solidFill>
              </a:rPr>
              <a:t> Forest </a:t>
            </a:r>
            <a:r>
              <a:rPr lang="es-CL" dirty="0" err="1">
                <a:solidFill>
                  <a:schemeClr val="bg1"/>
                </a:solidFill>
              </a:rPr>
              <a:t>Classifier</a:t>
            </a:r>
            <a:endParaRPr lang="es-CL" dirty="0">
              <a:solidFill>
                <a:schemeClr val="bg1"/>
              </a:solidFill>
            </a:endParaRPr>
          </a:p>
          <a:p>
            <a:pPr marL="342900" indent="-342900">
              <a:buAutoNum type="arabicPeriod"/>
            </a:pPr>
            <a:endParaRPr lang="es-CL" dirty="0">
              <a:solidFill>
                <a:schemeClr val="bg1"/>
              </a:solidFill>
            </a:endParaRPr>
          </a:p>
          <a:p>
            <a:r>
              <a:rPr lang="es-CL" dirty="0">
                <a:solidFill>
                  <a:schemeClr val="bg1"/>
                </a:solidFill>
              </a:rPr>
              <a:t>Se instancian los algoritmos con los </a:t>
            </a:r>
            <a:r>
              <a:rPr lang="es-CL" dirty="0" err="1">
                <a:solidFill>
                  <a:schemeClr val="bg1"/>
                </a:solidFill>
              </a:rPr>
              <a:t>hyper</a:t>
            </a:r>
            <a:r>
              <a:rPr lang="es-CL" dirty="0">
                <a:solidFill>
                  <a:schemeClr val="bg1"/>
                </a:solidFill>
              </a:rPr>
              <a:t> parámetros por defecto solamente para comparar y ver cuál  </a:t>
            </a:r>
            <a:r>
              <a:rPr lang="es-CL" dirty="0" err="1">
                <a:solidFill>
                  <a:schemeClr val="bg1"/>
                </a:solidFill>
              </a:rPr>
              <a:t>Algorítmo</a:t>
            </a:r>
            <a:r>
              <a:rPr lang="es-CL" dirty="0">
                <a:solidFill>
                  <a:schemeClr val="bg1"/>
                </a:solidFill>
              </a:rPr>
              <a:t> posee la mejor </a:t>
            </a:r>
            <a:r>
              <a:rPr lang="es-CL" dirty="0" err="1">
                <a:solidFill>
                  <a:schemeClr val="bg1"/>
                </a:solidFill>
              </a:rPr>
              <a:t>Perfomance</a:t>
            </a:r>
            <a:r>
              <a:rPr lang="es-CL" dirty="0">
                <a:solidFill>
                  <a:schemeClr val="bg1"/>
                </a:solidFill>
              </a:rPr>
              <a:t>.</a:t>
            </a:r>
          </a:p>
          <a:p>
            <a:pPr marL="342900" indent="-342900">
              <a:buAutoNum type="arabicPeriod"/>
            </a:pPr>
            <a:endParaRPr lang="es-CL" dirty="0">
              <a:solidFill>
                <a:schemeClr val="bg1"/>
              </a:solidFill>
            </a:endParaRPr>
          </a:p>
        </p:txBody>
      </p:sp>
    </p:spTree>
    <p:extLst>
      <p:ext uri="{BB962C8B-B14F-4D97-AF65-F5344CB8AC3E}">
        <p14:creationId xmlns:p14="http://schemas.microsoft.com/office/powerpoint/2010/main" val="333479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757928" y="2573166"/>
            <a:ext cx="7426960" cy="74697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7.1 Algoritmos de ML – </a:t>
            </a:r>
            <a:r>
              <a:rPr lang="es-CL" sz="2800" b="1" dirty="0" err="1">
                <a:solidFill>
                  <a:srgbClr val="2F5597"/>
                </a:solidFill>
                <a:latin typeface="Roboto" panose="02000000000000000000" pitchFamily="2" charset="0"/>
              </a:rPr>
              <a:t>Resúmen</a:t>
            </a:r>
            <a:r>
              <a:rPr lang="es-CL" sz="2800" b="1" dirty="0">
                <a:solidFill>
                  <a:srgbClr val="2F5597"/>
                </a:solidFill>
                <a:latin typeface="Roboto" panose="02000000000000000000" pitchFamily="2" charset="0"/>
              </a:rPr>
              <a:t> de métricas obtenidas – Cross </a:t>
            </a:r>
            <a:r>
              <a:rPr lang="es-CL" sz="2800" b="1" dirty="0" err="1">
                <a:solidFill>
                  <a:srgbClr val="2F5597"/>
                </a:solidFill>
                <a:latin typeface="Roboto" panose="02000000000000000000" pitchFamily="2" charset="0"/>
              </a:rPr>
              <a:t>Validator</a:t>
            </a:r>
            <a:endParaRPr lang="es-CL" sz="2800" b="1" dirty="0">
              <a:solidFill>
                <a:srgbClr val="2F5597"/>
              </a:solidFill>
            </a:endParaRPr>
          </a:p>
        </p:txBody>
      </p:sp>
      <p:graphicFrame>
        <p:nvGraphicFramePr>
          <p:cNvPr id="13" name="Tabla 12">
            <a:extLst>
              <a:ext uri="{FF2B5EF4-FFF2-40B4-BE49-F238E27FC236}">
                <a16:creationId xmlns:a16="http://schemas.microsoft.com/office/drawing/2014/main" id="{A03C5CAC-A796-384A-EEE0-E4ECC4F17E42}"/>
              </a:ext>
            </a:extLst>
          </p:cNvPr>
          <p:cNvGraphicFramePr>
            <a:graphicFrameLocks noGrp="1"/>
          </p:cNvGraphicFramePr>
          <p:nvPr>
            <p:extLst>
              <p:ext uri="{D42A27DB-BD31-4B8C-83A1-F6EECF244321}">
                <p14:modId xmlns:p14="http://schemas.microsoft.com/office/powerpoint/2010/main" val="2486126830"/>
              </p:ext>
            </p:extLst>
          </p:nvPr>
        </p:nvGraphicFramePr>
        <p:xfrm>
          <a:off x="4753864" y="3309596"/>
          <a:ext cx="6633972" cy="1854200"/>
        </p:xfrm>
        <a:graphic>
          <a:graphicData uri="http://schemas.openxmlformats.org/drawingml/2006/table">
            <a:tbl>
              <a:tblPr firstRow="1" bandRow="1">
                <a:tableStyleId>{5C22544A-7EE6-4342-B048-85BDC9FD1C3A}</a:tableStyleId>
              </a:tblPr>
              <a:tblGrid>
                <a:gridCol w="1356969">
                  <a:extLst>
                    <a:ext uri="{9D8B030D-6E8A-4147-A177-3AD203B41FA5}">
                      <a16:colId xmlns:a16="http://schemas.microsoft.com/office/drawing/2014/main" val="1867411405"/>
                    </a:ext>
                  </a:extLst>
                </a:gridCol>
                <a:gridCol w="1960017">
                  <a:extLst>
                    <a:ext uri="{9D8B030D-6E8A-4147-A177-3AD203B41FA5}">
                      <a16:colId xmlns:a16="http://schemas.microsoft.com/office/drawing/2014/main" val="1970871102"/>
                    </a:ext>
                  </a:extLst>
                </a:gridCol>
                <a:gridCol w="1658493">
                  <a:extLst>
                    <a:ext uri="{9D8B030D-6E8A-4147-A177-3AD203B41FA5}">
                      <a16:colId xmlns:a16="http://schemas.microsoft.com/office/drawing/2014/main" val="1834068695"/>
                    </a:ext>
                  </a:extLst>
                </a:gridCol>
                <a:gridCol w="1658493">
                  <a:extLst>
                    <a:ext uri="{9D8B030D-6E8A-4147-A177-3AD203B41FA5}">
                      <a16:colId xmlns:a16="http://schemas.microsoft.com/office/drawing/2014/main" val="646546799"/>
                    </a:ext>
                  </a:extLst>
                </a:gridCol>
              </a:tblGrid>
              <a:tr h="370840">
                <a:tc>
                  <a:txBody>
                    <a:bodyPr/>
                    <a:lstStyle/>
                    <a:p>
                      <a:endParaRPr lang="es-ES"/>
                    </a:p>
                  </a:txBody>
                  <a:tcPr/>
                </a:tc>
                <a:tc>
                  <a:txBody>
                    <a:bodyPr/>
                    <a:lstStyle/>
                    <a:p>
                      <a:r>
                        <a:rPr lang="es-CL" dirty="0" err="1"/>
                        <a:t>Logistic</a:t>
                      </a:r>
                      <a:r>
                        <a:rPr lang="es-CL" dirty="0"/>
                        <a:t> </a:t>
                      </a:r>
                      <a:r>
                        <a:rPr lang="es-CL" dirty="0" err="1"/>
                        <a:t>Regression</a:t>
                      </a:r>
                      <a:endParaRPr lang="es-ES" dirty="0"/>
                    </a:p>
                  </a:txBody>
                  <a:tcPr/>
                </a:tc>
                <a:tc>
                  <a:txBody>
                    <a:bodyPr/>
                    <a:lstStyle/>
                    <a:p>
                      <a:r>
                        <a:rPr lang="es-CL" dirty="0" err="1"/>
                        <a:t>Random</a:t>
                      </a:r>
                      <a:r>
                        <a:rPr lang="es-CL" dirty="0"/>
                        <a:t> Forest</a:t>
                      </a:r>
                      <a:endParaRPr lang="es-ES" dirty="0"/>
                    </a:p>
                  </a:txBody>
                  <a:tcPr/>
                </a:tc>
                <a:tc>
                  <a:txBody>
                    <a:bodyPr/>
                    <a:lstStyle/>
                    <a:p>
                      <a:r>
                        <a:rPr lang="es-CL" dirty="0"/>
                        <a:t>KNN</a:t>
                      </a:r>
                      <a:endParaRPr lang="es-ES" dirty="0"/>
                    </a:p>
                  </a:txBody>
                  <a:tcPr/>
                </a:tc>
                <a:extLst>
                  <a:ext uri="{0D108BD9-81ED-4DB2-BD59-A6C34878D82A}">
                    <a16:rowId xmlns:a16="http://schemas.microsoft.com/office/drawing/2014/main" val="1786446879"/>
                  </a:ext>
                </a:extLst>
              </a:tr>
              <a:tr h="370840">
                <a:tc>
                  <a:txBody>
                    <a:bodyPr/>
                    <a:lstStyle/>
                    <a:p>
                      <a:r>
                        <a:rPr lang="es-CL" dirty="0">
                          <a:solidFill>
                            <a:schemeClr val="tx1"/>
                          </a:solidFill>
                        </a:rPr>
                        <a:t> Exactitud</a:t>
                      </a:r>
                      <a:endParaRPr lang="es-ES" dirty="0">
                        <a:solidFill>
                          <a:schemeClr val="tx1"/>
                        </a:solidFill>
                      </a:endParaRPr>
                    </a:p>
                  </a:txBody>
                  <a:tcPr/>
                </a:tc>
                <a:tc>
                  <a:txBody>
                    <a:bodyPr/>
                    <a:lstStyle/>
                    <a:p>
                      <a:pPr algn="ctr"/>
                      <a:r>
                        <a:rPr lang="es-CL" dirty="0">
                          <a:solidFill>
                            <a:schemeClr val="tx1"/>
                          </a:solidFill>
                        </a:rPr>
                        <a:t>0.82</a:t>
                      </a:r>
                      <a:endParaRPr lang="es-ES" dirty="0">
                        <a:solidFill>
                          <a:schemeClr val="tx1"/>
                        </a:solidFill>
                      </a:endParaRPr>
                    </a:p>
                  </a:txBody>
                  <a:tcPr/>
                </a:tc>
                <a:tc>
                  <a:txBody>
                    <a:bodyPr/>
                    <a:lstStyle/>
                    <a:p>
                      <a:pPr algn="ctr"/>
                      <a:r>
                        <a:rPr lang="es-CL" dirty="0">
                          <a:solidFill>
                            <a:schemeClr val="tx1"/>
                          </a:solidFill>
                        </a:rPr>
                        <a:t>0.81</a:t>
                      </a:r>
                      <a:endParaRPr lang="es-ES" dirty="0">
                        <a:solidFill>
                          <a:schemeClr val="tx1"/>
                        </a:solidFill>
                      </a:endParaRPr>
                    </a:p>
                  </a:txBody>
                  <a:tcPr/>
                </a:tc>
                <a:tc>
                  <a:txBody>
                    <a:bodyPr/>
                    <a:lstStyle/>
                    <a:p>
                      <a:pPr algn="ctr"/>
                      <a:r>
                        <a:rPr lang="es-CL" dirty="0">
                          <a:solidFill>
                            <a:schemeClr val="tx1"/>
                          </a:solidFill>
                        </a:rPr>
                        <a:t>0.79</a:t>
                      </a:r>
                      <a:endParaRPr lang="es-ES" dirty="0">
                        <a:solidFill>
                          <a:schemeClr val="tx1"/>
                        </a:solidFill>
                      </a:endParaRPr>
                    </a:p>
                  </a:txBody>
                  <a:tcPr/>
                </a:tc>
                <a:extLst>
                  <a:ext uri="{0D108BD9-81ED-4DB2-BD59-A6C34878D82A}">
                    <a16:rowId xmlns:a16="http://schemas.microsoft.com/office/drawing/2014/main" val="3863114701"/>
                  </a:ext>
                </a:extLst>
              </a:tr>
              <a:tr h="370840">
                <a:tc>
                  <a:txBody>
                    <a:bodyPr/>
                    <a:lstStyle/>
                    <a:p>
                      <a:r>
                        <a:rPr lang="es-CL" dirty="0">
                          <a:solidFill>
                            <a:schemeClr val="tx1"/>
                          </a:solidFill>
                        </a:rPr>
                        <a:t>Precisión</a:t>
                      </a:r>
                      <a:endParaRPr lang="es-ES" dirty="0">
                        <a:solidFill>
                          <a:schemeClr val="tx1"/>
                        </a:solidFill>
                      </a:endParaRPr>
                    </a:p>
                  </a:txBody>
                  <a:tcPr/>
                </a:tc>
                <a:tc>
                  <a:txBody>
                    <a:bodyPr/>
                    <a:lstStyle/>
                    <a:p>
                      <a:pPr algn="ctr"/>
                      <a:r>
                        <a:rPr lang="es-CL" dirty="0">
                          <a:solidFill>
                            <a:schemeClr val="tx1"/>
                          </a:solidFill>
                        </a:rPr>
                        <a:t>0.68</a:t>
                      </a:r>
                      <a:endParaRPr lang="es-ES" dirty="0">
                        <a:solidFill>
                          <a:schemeClr val="tx1"/>
                        </a:solidFill>
                      </a:endParaRPr>
                    </a:p>
                  </a:txBody>
                  <a:tcPr/>
                </a:tc>
                <a:tc>
                  <a:txBody>
                    <a:bodyPr/>
                    <a:lstStyle/>
                    <a:p>
                      <a:pPr algn="ctr"/>
                      <a:r>
                        <a:rPr lang="es-CL" dirty="0">
                          <a:solidFill>
                            <a:schemeClr val="tx1"/>
                          </a:solidFill>
                        </a:rPr>
                        <a:t>0.65</a:t>
                      </a:r>
                      <a:endParaRPr lang="es-ES" dirty="0">
                        <a:solidFill>
                          <a:schemeClr val="tx1"/>
                        </a:solidFill>
                      </a:endParaRPr>
                    </a:p>
                  </a:txBody>
                  <a:tcPr/>
                </a:tc>
                <a:tc>
                  <a:txBody>
                    <a:bodyPr/>
                    <a:lstStyle/>
                    <a:p>
                      <a:pPr algn="ctr"/>
                      <a:r>
                        <a:rPr lang="es-CL" dirty="0">
                          <a:solidFill>
                            <a:schemeClr val="tx1"/>
                          </a:solidFill>
                        </a:rPr>
                        <a:t>0.55</a:t>
                      </a:r>
                      <a:endParaRPr lang="es-ES" dirty="0">
                        <a:solidFill>
                          <a:schemeClr val="tx1"/>
                        </a:solidFill>
                      </a:endParaRPr>
                    </a:p>
                  </a:txBody>
                  <a:tcPr/>
                </a:tc>
                <a:extLst>
                  <a:ext uri="{0D108BD9-81ED-4DB2-BD59-A6C34878D82A}">
                    <a16:rowId xmlns:a16="http://schemas.microsoft.com/office/drawing/2014/main" val="2550537352"/>
                  </a:ext>
                </a:extLst>
              </a:tr>
              <a:tr h="370840">
                <a:tc>
                  <a:txBody>
                    <a:bodyPr/>
                    <a:lstStyle/>
                    <a:p>
                      <a:r>
                        <a:rPr lang="es-CL" dirty="0">
                          <a:solidFill>
                            <a:schemeClr val="tx1"/>
                          </a:solidFill>
                        </a:rPr>
                        <a:t>Sensibilidad</a:t>
                      </a:r>
                      <a:endParaRPr lang="es-ES" dirty="0">
                        <a:solidFill>
                          <a:schemeClr val="tx1"/>
                        </a:solidFill>
                      </a:endParaRPr>
                    </a:p>
                  </a:txBody>
                  <a:tcPr/>
                </a:tc>
                <a:tc>
                  <a:txBody>
                    <a:bodyPr/>
                    <a:lstStyle/>
                    <a:p>
                      <a:pPr algn="ctr"/>
                      <a:r>
                        <a:rPr lang="es-CL" dirty="0">
                          <a:solidFill>
                            <a:schemeClr val="tx1"/>
                          </a:solidFill>
                        </a:rPr>
                        <a:t>0.34</a:t>
                      </a:r>
                      <a:endParaRPr lang="es-ES" dirty="0">
                        <a:solidFill>
                          <a:schemeClr val="tx1"/>
                        </a:solidFill>
                      </a:endParaRPr>
                    </a:p>
                  </a:txBody>
                  <a:tcPr/>
                </a:tc>
                <a:tc>
                  <a:txBody>
                    <a:bodyPr/>
                    <a:lstStyle/>
                    <a:p>
                      <a:pPr algn="ctr"/>
                      <a:r>
                        <a:rPr lang="es-CL" dirty="0">
                          <a:solidFill>
                            <a:schemeClr val="tx1"/>
                          </a:solidFill>
                        </a:rPr>
                        <a:t>0.36</a:t>
                      </a:r>
                      <a:endParaRPr lang="es-ES" dirty="0">
                        <a:solidFill>
                          <a:schemeClr val="tx1"/>
                        </a:solidFill>
                      </a:endParaRPr>
                    </a:p>
                  </a:txBody>
                  <a:tcPr/>
                </a:tc>
                <a:tc>
                  <a:txBody>
                    <a:bodyPr/>
                    <a:lstStyle/>
                    <a:p>
                      <a:pPr algn="ctr"/>
                      <a:r>
                        <a:rPr lang="es-CL" dirty="0">
                          <a:solidFill>
                            <a:schemeClr val="tx1"/>
                          </a:solidFill>
                        </a:rPr>
                        <a:t>0.37</a:t>
                      </a:r>
                      <a:endParaRPr lang="es-ES" dirty="0">
                        <a:solidFill>
                          <a:schemeClr val="tx1"/>
                        </a:solidFill>
                      </a:endParaRPr>
                    </a:p>
                  </a:txBody>
                  <a:tcPr/>
                </a:tc>
                <a:extLst>
                  <a:ext uri="{0D108BD9-81ED-4DB2-BD59-A6C34878D82A}">
                    <a16:rowId xmlns:a16="http://schemas.microsoft.com/office/drawing/2014/main" val="1846345394"/>
                  </a:ext>
                </a:extLst>
              </a:tr>
              <a:tr h="370840">
                <a:tc>
                  <a:txBody>
                    <a:bodyPr/>
                    <a:lstStyle/>
                    <a:p>
                      <a:r>
                        <a:rPr lang="es-CL" dirty="0">
                          <a:solidFill>
                            <a:schemeClr val="tx1"/>
                          </a:solidFill>
                        </a:rPr>
                        <a:t>F1-score</a:t>
                      </a:r>
                      <a:endParaRPr lang="es-ES" dirty="0">
                        <a:solidFill>
                          <a:schemeClr val="tx1"/>
                        </a:solidFill>
                      </a:endParaRPr>
                    </a:p>
                  </a:txBody>
                  <a:tcPr/>
                </a:tc>
                <a:tc>
                  <a:txBody>
                    <a:bodyPr/>
                    <a:lstStyle/>
                    <a:p>
                      <a:pPr algn="ctr"/>
                      <a:r>
                        <a:rPr lang="es-CL" dirty="0">
                          <a:solidFill>
                            <a:schemeClr val="tx1"/>
                          </a:solidFill>
                        </a:rPr>
                        <a:t>0.45</a:t>
                      </a:r>
                      <a:endParaRPr lang="es-ES" dirty="0">
                        <a:solidFill>
                          <a:schemeClr val="tx1"/>
                        </a:solidFill>
                      </a:endParaRPr>
                    </a:p>
                  </a:txBody>
                  <a:tcPr/>
                </a:tc>
                <a:tc>
                  <a:txBody>
                    <a:bodyPr/>
                    <a:lstStyle/>
                    <a:p>
                      <a:pPr algn="ctr"/>
                      <a:r>
                        <a:rPr lang="es-CL" dirty="0">
                          <a:solidFill>
                            <a:schemeClr val="tx1"/>
                          </a:solidFill>
                        </a:rPr>
                        <a:t>0.46</a:t>
                      </a:r>
                      <a:endParaRPr lang="es-ES" dirty="0">
                        <a:solidFill>
                          <a:schemeClr val="tx1"/>
                        </a:solidFill>
                      </a:endParaRPr>
                    </a:p>
                  </a:txBody>
                  <a:tcPr/>
                </a:tc>
                <a:tc>
                  <a:txBody>
                    <a:bodyPr/>
                    <a:lstStyle/>
                    <a:p>
                      <a:pPr algn="ctr"/>
                      <a:r>
                        <a:rPr lang="es-CL" dirty="0">
                          <a:solidFill>
                            <a:schemeClr val="tx1"/>
                          </a:solidFill>
                        </a:rPr>
                        <a:t>0.44</a:t>
                      </a:r>
                      <a:endParaRPr lang="es-ES" dirty="0">
                        <a:solidFill>
                          <a:schemeClr val="tx1"/>
                        </a:solidFill>
                      </a:endParaRPr>
                    </a:p>
                  </a:txBody>
                  <a:tcPr/>
                </a:tc>
                <a:extLst>
                  <a:ext uri="{0D108BD9-81ED-4DB2-BD59-A6C34878D82A}">
                    <a16:rowId xmlns:a16="http://schemas.microsoft.com/office/drawing/2014/main" val="3762073511"/>
                  </a:ext>
                </a:extLst>
              </a:tr>
            </a:tbl>
          </a:graphicData>
        </a:graphic>
      </p:graphicFrame>
      <p:sp>
        <p:nvSpPr>
          <p:cNvPr id="15" name="Elipse 14">
            <a:extLst>
              <a:ext uri="{FF2B5EF4-FFF2-40B4-BE49-F238E27FC236}">
                <a16:creationId xmlns:a16="http://schemas.microsoft.com/office/drawing/2014/main" id="{A692AE5B-BF2C-0392-776A-B7BB1C85AFF4}"/>
              </a:ext>
            </a:extLst>
          </p:cNvPr>
          <p:cNvSpPr/>
          <p:nvPr/>
        </p:nvSpPr>
        <p:spPr>
          <a:xfrm>
            <a:off x="6746456" y="3610414"/>
            <a:ext cx="673100" cy="1608171"/>
          </a:xfrm>
          <a:prstGeom prst="ellipse">
            <a:avLst/>
          </a:prstGeom>
          <a:noFill/>
          <a:ln w="222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A89C1FA7-3D3D-4096-1116-8B6EAF109070}"/>
              </a:ext>
            </a:extLst>
          </p:cNvPr>
          <p:cNvSpPr/>
          <p:nvPr/>
        </p:nvSpPr>
        <p:spPr>
          <a:xfrm>
            <a:off x="4753864" y="5329775"/>
            <a:ext cx="6633972" cy="1385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s-CL" dirty="0"/>
          </a:p>
          <a:p>
            <a:pPr algn="just"/>
            <a:r>
              <a:rPr lang="es-CL" dirty="0"/>
              <a:t>Se observa como el Algoritmo  </a:t>
            </a:r>
            <a:r>
              <a:rPr lang="es-CL" dirty="0" err="1"/>
              <a:t>Logistic</a:t>
            </a:r>
            <a:r>
              <a:rPr lang="es-CL" dirty="0"/>
              <a:t> </a:t>
            </a:r>
            <a:r>
              <a:rPr lang="es-CL" dirty="0" err="1"/>
              <a:t>Regression</a:t>
            </a:r>
            <a:r>
              <a:rPr lang="es-CL" dirty="0"/>
              <a:t> obtiene las mejores métricas, sobre todo en lo que respecta a la exactitud y Precisión(68%) utilizando Cross </a:t>
            </a:r>
            <a:r>
              <a:rPr lang="es-CL" dirty="0" err="1"/>
              <a:t>Validator</a:t>
            </a:r>
            <a:r>
              <a:rPr lang="es-CL" dirty="0"/>
              <a:t>, específicamente el algoritmo </a:t>
            </a:r>
            <a:r>
              <a:rPr lang="es-ES" b="1" dirty="0" err="1">
                <a:solidFill>
                  <a:schemeClr val="bg1"/>
                </a:solidFill>
                <a:effectLst/>
                <a:latin typeface="Courier New" panose="02070309020205020404" pitchFamily="49" charset="0"/>
              </a:rPr>
              <a:t>StratifiedKFold</a:t>
            </a:r>
            <a:r>
              <a:rPr lang="es-ES" b="1" dirty="0">
                <a:solidFill>
                  <a:schemeClr val="bg1"/>
                </a:solidFill>
                <a:effectLst/>
                <a:latin typeface="Courier New" panose="02070309020205020404" pitchFamily="49" charset="0"/>
              </a:rPr>
              <a:t>(Split = 5), </a:t>
            </a:r>
            <a:r>
              <a:rPr lang="es-ES" dirty="0">
                <a:solidFill>
                  <a:schemeClr val="bg1"/>
                </a:solidFill>
                <a:effectLst/>
                <a:latin typeface="Courier New" panose="02070309020205020404" pitchFamily="49" charset="0"/>
              </a:rPr>
              <a:t>ideal para variables etiquetadas </a:t>
            </a:r>
            <a:r>
              <a:rPr lang="es-ES" dirty="0" err="1">
                <a:solidFill>
                  <a:schemeClr val="bg1"/>
                </a:solidFill>
                <a:effectLst/>
                <a:latin typeface="Courier New" panose="02070309020205020404" pitchFamily="49" charset="0"/>
              </a:rPr>
              <a:t>desbalancedas</a:t>
            </a:r>
            <a:r>
              <a:rPr lang="es-ES" dirty="0">
                <a:solidFill>
                  <a:schemeClr val="bg1"/>
                </a:solidFill>
                <a:effectLst/>
                <a:latin typeface="Courier New" panose="02070309020205020404" pitchFamily="49" charset="0"/>
              </a:rPr>
              <a:t>.</a:t>
            </a:r>
            <a:endParaRPr lang="es-ES" b="1" dirty="0">
              <a:solidFill>
                <a:schemeClr val="bg1"/>
              </a:solidFill>
              <a:effectLst/>
              <a:latin typeface="Courier New" panose="02070309020205020404" pitchFamily="49" charset="0"/>
            </a:endParaRPr>
          </a:p>
          <a:p>
            <a:pPr algn="ctr"/>
            <a:endParaRPr lang="es-ES" dirty="0">
              <a:solidFill>
                <a:schemeClr val="bg1"/>
              </a:solidFill>
            </a:endParaRPr>
          </a:p>
        </p:txBody>
      </p:sp>
    </p:spTree>
    <p:extLst>
      <p:ext uri="{BB962C8B-B14F-4D97-AF65-F5344CB8AC3E}">
        <p14:creationId xmlns:p14="http://schemas.microsoft.com/office/powerpoint/2010/main" val="2459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761992" y="2655918"/>
            <a:ext cx="7426960" cy="74697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7.2 Algoritmos de ML – Evaluación con Precisión – </a:t>
            </a:r>
            <a:r>
              <a:rPr lang="es-CL" sz="2800" b="1" dirty="0" err="1">
                <a:solidFill>
                  <a:srgbClr val="2F5597"/>
                </a:solidFill>
                <a:latin typeface="Roboto" panose="02000000000000000000" pitchFamily="2" charset="0"/>
              </a:rPr>
              <a:t>RandomizedSearchCV</a:t>
            </a:r>
            <a:endParaRPr lang="es-CL" sz="2800" b="1" dirty="0">
              <a:solidFill>
                <a:srgbClr val="2F5597"/>
              </a:solidFill>
            </a:endParaRPr>
          </a:p>
        </p:txBody>
      </p:sp>
      <p:graphicFrame>
        <p:nvGraphicFramePr>
          <p:cNvPr id="13" name="Tabla 12">
            <a:extLst>
              <a:ext uri="{FF2B5EF4-FFF2-40B4-BE49-F238E27FC236}">
                <a16:creationId xmlns:a16="http://schemas.microsoft.com/office/drawing/2014/main" id="{A03C5CAC-A796-384A-EEE0-E4ECC4F17E42}"/>
              </a:ext>
            </a:extLst>
          </p:cNvPr>
          <p:cNvGraphicFramePr>
            <a:graphicFrameLocks noGrp="1"/>
          </p:cNvGraphicFramePr>
          <p:nvPr>
            <p:extLst>
              <p:ext uri="{D42A27DB-BD31-4B8C-83A1-F6EECF244321}">
                <p14:modId xmlns:p14="http://schemas.microsoft.com/office/powerpoint/2010/main" val="4168788279"/>
              </p:ext>
            </p:extLst>
          </p:nvPr>
        </p:nvGraphicFramePr>
        <p:xfrm>
          <a:off x="4914900" y="3665571"/>
          <a:ext cx="6633972" cy="741680"/>
        </p:xfrm>
        <a:graphic>
          <a:graphicData uri="http://schemas.openxmlformats.org/drawingml/2006/table">
            <a:tbl>
              <a:tblPr firstRow="1" bandRow="1">
                <a:tableStyleId>{5C22544A-7EE6-4342-B048-85BDC9FD1C3A}</a:tableStyleId>
              </a:tblPr>
              <a:tblGrid>
                <a:gridCol w="1356969">
                  <a:extLst>
                    <a:ext uri="{9D8B030D-6E8A-4147-A177-3AD203B41FA5}">
                      <a16:colId xmlns:a16="http://schemas.microsoft.com/office/drawing/2014/main" val="1867411405"/>
                    </a:ext>
                  </a:extLst>
                </a:gridCol>
                <a:gridCol w="1960017">
                  <a:extLst>
                    <a:ext uri="{9D8B030D-6E8A-4147-A177-3AD203B41FA5}">
                      <a16:colId xmlns:a16="http://schemas.microsoft.com/office/drawing/2014/main" val="1970871102"/>
                    </a:ext>
                  </a:extLst>
                </a:gridCol>
                <a:gridCol w="1658493">
                  <a:extLst>
                    <a:ext uri="{9D8B030D-6E8A-4147-A177-3AD203B41FA5}">
                      <a16:colId xmlns:a16="http://schemas.microsoft.com/office/drawing/2014/main" val="1834068695"/>
                    </a:ext>
                  </a:extLst>
                </a:gridCol>
                <a:gridCol w="1658493">
                  <a:extLst>
                    <a:ext uri="{9D8B030D-6E8A-4147-A177-3AD203B41FA5}">
                      <a16:colId xmlns:a16="http://schemas.microsoft.com/office/drawing/2014/main" val="646546799"/>
                    </a:ext>
                  </a:extLst>
                </a:gridCol>
              </a:tblGrid>
              <a:tr h="370840">
                <a:tc>
                  <a:txBody>
                    <a:bodyPr/>
                    <a:lstStyle/>
                    <a:p>
                      <a:endParaRPr lang="es-ES"/>
                    </a:p>
                  </a:txBody>
                  <a:tcPr/>
                </a:tc>
                <a:tc>
                  <a:txBody>
                    <a:bodyPr/>
                    <a:lstStyle/>
                    <a:p>
                      <a:r>
                        <a:rPr lang="es-CL" dirty="0" err="1"/>
                        <a:t>Logistic</a:t>
                      </a:r>
                      <a:r>
                        <a:rPr lang="es-CL" dirty="0"/>
                        <a:t> </a:t>
                      </a:r>
                      <a:r>
                        <a:rPr lang="es-CL" dirty="0" err="1"/>
                        <a:t>Regression</a:t>
                      </a:r>
                      <a:endParaRPr lang="es-ES" dirty="0"/>
                    </a:p>
                  </a:txBody>
                  <a:tcPr/>
                </a:tc>
                <a:tc>
                  <a:txBody>
                    <a:bodyPr/>
                    <a:lstStyle/>
                    <a:p>
                      <a:r>
                        <a:rPr lang="es-CL" dirty="0" err="1"/>
                        <a:t>Random</a:t>
                      </a:r>
                      <a:r>
                        <a:rPr lang="es-CL" dirty="0"/>
                        <a:t> Forest</a:t>
                      </a:r>
                      <a:endParaRPr lang="es-ES" dirty="0"/>
                    </a:p>
                  </a:txBody>
                  <a:tcPr/>
                </a:tc>
                <a:tc>
                  <a:txBody>
                    <a:bodyPr/>
                    <a:lstStyle/>
                    <a:p>
                      <a:r>
                        <a:rPr lang="es-CL" dirty="0"/>
                        <a:t>KNN</a:t>
                      </a:r>
                      <a:endParaRPr lang="es-ES" dirty="0"/>
                    </a:p>
                  </a:txBody>
                  <a:tcPr/>
                </a:tc>
                <a:extLst>
                  <a:ext uri="{0D108BD9-81ED-4DB2-BD59-A6C34878D82A}">
                    <a16:rowId xmlns:a16="http://schemas.microsoft.com/office/drawing/2014/main" val="1786446879"/>
                  </a:ext>
                </a:extLst>
              </a:tr>
              <a:tr h="370840">
                <a:tc>
                  <a:txBody>
                    <a:bodyPr/>
                    <a:lstStyle/>
                    <a:p>
                      <a:r>
                        <a:rPr lang="es-CL" dirty="0">
                          <a:solidFill>
                            <a:schemeClr val="tx1"/>
                          </a:solidFill>
                        </a:rPr>
                        <a:t>Precisión</a:t>
                      </a:r>
                      <a:endParaRPr lang="es-ES" dirty="0">
                        <a:solidFill>
                          <a:schemeClr val="tx1"/>
                        </a:solidFill>
                      </a:endParaRPr>
                    </a:p>
                  </a:txBody>
                  <a:tcPr/>
                </a:tc>
                <a:tc>
                  <a:txBody>
                    <a:bodyPr/>
                    <a:lstStyle/>
                    <a:p>
                      <a:pPr algn="ctr"/>
                      <a:r>
                        <a:rPr lang="es-CL" dirty="0">
                          <a:solidFill>
                            <a:schemeClr val="tx1"/>
                          </a:solidFill>
                        </a:rPr>
                        <a:t>0.72</a:t>
                      </a:r>
                      <a:endParaRPr lang="es-ES" dirty="0">
                        <a:solidFill>
                          <a:schemeClr val="tx1"/>
                        </a:solidFill>
                      </a:endParaRPr>
                    </a:p>
                  </a:txBody>
                  <a:tcPr/>
                </a:tc>
                <a:tc>
                  <a:txBody>
                    <a:bodyPr/>
                    <a:lstStyle/>
                    <a:p>
                      <a:pPr algn="ctr"/>
                      <a:r>
                        <a:rPr lang="es-CL" dirty="0">
                          <a:solidFill>
                            <a:schemeClr val="tx1"/>
                          </a:solidFill>
                        </a:rPr>
                        <a:t>0.69</a:t>
                      </a:r>
                      <a:endParaRPr lang="es-ES" dirty="0">
                        <a:solidFill>
                          <a:schemeClr val="tx1"/>
                        </a:solidFill>
                      </a:endParaRPr>
                    </a:p>
                  </a:txBody>
                  <a:tcPr/>
                </a:tc>
                <a:tc>
                  <a:txBody>
                    <a:bodyPr/>
                    <a:lstStyle/>
                    <a:p>
                      <a:pPr algn="ctr"/>
                      <a:r>
                        <a:rPr lang="es-CL" dirty="0">
                          <a:solidFill>
                            <a:schemeClr val="tx1"/>
                          </a:solidFill>
                        </a:rPr>
                        <a:t>0.67</a:t>
                      </a:r>
                      <a:endParaRPr lang="es-ES" dirty="0">
                        <a:solidFill>
                          <a:schemeClr val="tx1"/>
                        </a:solidFill>
                      </a:endParaRPr>
                    </a:p>
                  </a:txBody>
                  <a:tcPr/>
                </a:tc>
                <a:extLst>
                  <a:ext uri="{0D108BD9-81ED-4DB2-BD59-A6C34878D82A}">
                    <a16:rowId xmlns:a16="http://schemas.microsoft.com/office/drawing/2014/main" val="2550537352"/>
                  </a:ext>
                </a:extLst>
              </a:tr>
            </a:tbl>
          </a:graphicData>
        </a:graphic>
      </p:graphicFrame>
      <p:sp>
        <p:nvSpPr>
          <p:cNvPr id="10" name="Rectángulo 9">
            <a:extLst>
              <a:ext uri="{FF2B5EF4-FFF2-40B4-BE49-F238E27FC236}">
                <a16:creationId xmlns:a16="http://schemas.microsoft.com/office/drawing/2014/main" id="{7E3FC644-2AD0-8E4F-3750-66DDEF218557}"/>
              </a:ext>
            </a:extLst>
          </p:cNvPr>
          <p:cNvSpPr/>
          <p:nvPr/>
        </p:nvSpPr>
        <p:spPr>
          <a:xfrm>
            <a:off x="4914900" y="4669934"/>
            <a:ext cx="6633972" cy="18451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s-CL" dirty="0"/>
          </a:p>
          <a:p>
            <a:pPr algn="just"/>
            <a:r>
              <a:rPr lang="es-CL" dirty="0">
                <a:latin typeface="Arial" panose="020B0604020202020204" pitchFamily="34" charset="0"/>
                <a:cs typeface="Arial" panose="020B0604020202020204" pitchFamily="34" charset="0"/>
              </a:rPr>
              <a:t>Una vez más el Algoritmo  </a:t>
            </a:r>
            <a:r>
              <a:rPr lang="es-CL" dirty="0" err="1">
                <a:latin typeface="Arial" panose="020B0604020202020204" pitchFamily="34" charset="0"/>
                <a:cs typeface="Arial" panose="020B0604020202020204" pitchFamily="34" charset="0"/>
              </a:rPr>
              <a:t>Logistic</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Regression</a:t>
            </a:r>
            <a:r>
              <a:rPr lang="es-CL" dirty="0">
                <a:latin typeface="Arial" panose="020B0604020202020204" pitchFamily="34" charset="0"/>
                <a:cs typeface="Arial" panose="020B0604020202020204" pitchFamily="34" charset="0"/>
              </a:rPr>
              <a:t> obtiene los mejores resultados esta vez con la Precisión(72%)  mediante el algoritmo </a:t>
            </a:r>
            <a:r>
              <a:rPr lang="es-CL" dirty="0" err="1">
                <a:latin typeface="Arial" panose="020B0604020202020204" pitchFamily="34" charset="0"/>
                <a:cs typeface="Arial" panose="020B0604020202020204" pitchFamily="34" charset="0"/>
              </a:rPr>
              <a:t>RandomizedSearchCV</a:t>
            </a:r>
            <a:r>
              <a:rPr lang="es-CL" dirty="0">
                <a:latin typeface="Arial" panose="020B0604020202020204" pitchFamily="34" charset="0"/>
                <a:cs typeface="Arial" panose="020B0604020202020204" pitchFamily="34" charset="0"/>
              </a:rPr>
              <a:t>, el cual igualmente utiliza Cross </a:t>
            </a:r>
            <a:r>
              <a:rPr lang="es-CL" dirty="0" err="1">
                <a:latin typeface="Arial" panose="020B0604020202020204" pitchFamily="34" charset="0"/>
                <a:cs typeface="Arial" panose="020B0604020202020204" pitchFamily="34" charset="0"/>
              </a:rPr>
              <a:t>Validator</a:t>
            </a:r>
            <a:r>
              <a:rPr lang="es-ES" dirty="0">
                <a:solidFill>
                  <a:schemeClr val="bg1"/>
                </a:solidFill>
                <a:effectLst/>
                <a:latin typeface="Arial" panose="020B0604020202020204" pitchFamily="34" charset="0"/>
                <a:cs typeface="Arial" panose="020B0604020202020204" pitchFamily="34" charset="0"/>
              </a:rPr>
              <a:t>. En este caso se obtienen los mejores </a:t>
            </a:r>
            <a:r>
              <a:rPr lang="es-ES" dirty="0" err="1">
                <a:solidFill>
                  <a:schemeClr val="bg1"/>
                </a:solidFill>
                <a:effectLst/>
                <a:latin typeface="Arial" panose="020B0604020202020204" pitchFamily="34" charset="0"/>
                <a:cs typeface="Arial" panose="020B0604020202020204" pitchFamily="34" charset="0"/>
              </a:rPr>
              <a:t>Hyper</a:t>
            </a:r>
            <a:r>
              <a:rPr lang="es-ES" dirty="0">
                <a:solidFill>
                  <a:schemeClr val="bg1"/>
                </a:solidFill>
                <a:effectLst/>
                <a:latin typeface="Arial" panose="020B0604020202020204" pitchFamily="34" charset="0"/>
                <a:cs typeface="Arial" panose="020B0604020202020204" pitchFamily="34" charset="0"/>
              </a:rPr>
              <a:t> Parámetros para los modelos.</a:t>
            </a:r>
            <a:endParaRPr lang="es-ES" b="1" dirty="0">
              <a:solidFill>
                <a:schemeClr val="bg1"/>
              </a:solidFill>
              <a:effectLst/>
              <a:latin typeface="Arial" panose="020B0604020202020204" pitchFamily="34" charset="0"/>
              <a:cs typeface="Arial" panose="020B0604020202020204" pitchFamily="34" charset="0"/>
            </a:endParaRPr>
          </a:p>
          <a:p>
            <a:pPr algn="ctr"/>
            <a:endParaRPr lang="es-ES" dirty="0">
              <a:solidFill>
                <a:schemeClr val="bg1"/>
              </a:solidFill>
            </a:endParaRPr>
          </a:p>
        </p:txBody>
      </p:sp>
      <p:sp>
        <p:nvSpPr>
          <p:cNvPr id="12" name="Elipse 11">
            <a:extLst>
              <a:ext uri="{FF2B5EF4-FFF2-40B4-BE49-F238E27FC236}">
                <a16:creationId xmlns:a16="http://schemas.microsoft.com/office/drawing/2014/main" id="{C2DE689A-80E6-EBB3-AFB9-F7EBBF24BE4E}"/>
              </a:ext>
            </a:extLst>
          </p:cNvPr>
          <p:cNvSpPr/>
          <p:nvPr/>
        </p:nvSpPr>
        <p:spPr>
          <a:xfrm>
            <a:off x="6962356" y="4036411"/>
            <a:ext cx="673100" cy="370840"/>
          </a:xfrm>
          <a:prstGeom prst="ellipse">
            <a:avLst/>
          </a:prstGeom>
          <a:noFill/>
          <a:ln w="222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95644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757928" y="2573166"/>
            <a:ext cx="7426960" cy="74697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8. Evaluación Modelos – Resumen de métricas obtenidas – </a:t>
            </a:r>
            <a:r>
              <a:rPr lang="es-CL" sz="2800" b="1" dirty="0" err="1">
                <a:solidFill>
                  <a:srgbClr val="2F5597"/>
                </a:solidFill>
                <a:latin typeface="Roboto" panose="02000000000000000000" pitchFamily="2" charset="0"/>
              </a:rPr>
              <a:t>Cross_Val_Score</a:t>
            </a:r>
            <a:endParaRPr lang="es-CL" sz="2800" b="1" dirty="0">
              <a:solidFill>
                <a:srgbClr val="2F5597"/>
              </a:solidFill>
            </a:endParaRPr>
          </a:p>
        </p:txBody>
      </p:sp>
      <p:graphicFrame>
        <p:nvGraphicFramePr>
          <p:cNvPr id="13" name="Tabla 12">
            <a:extLst>
              <a:ext uri="{FF2B5EF4-FFF2-40B4-BE49-F238E27FC236}">
                <a16:creationId xmlns:a16="http://schemas.microsoft.com/office/drawing/2014/main" id="{A03C5CAC-A796-384A-EEE0-E4ECC4F17E42}"/>
              </a:ext>
            </a:extLst>
          </p:cNvPr>
          <p:cNvGraphicFramePr>
            <a:graphicFrameLocks noGrp="1"/>
          </p:cNvGraphicFramePr>
          <p:nvPr>
            <p:extLst>
              <p:ext uri="{D42A27DB-BD31-4B8C-83A1-F6EECF244321}">
                <p14:modId xmlns:p14="http://schemas.microsoft.com/office/powerpoint/2010/main" val="76784736"/>
              </p:ext>
            </p:extLst>
          </p:nvPr>
        </p:nvGraphicFramePr>
        <p:xfrm>
          <a:off x="4753864" y="3309596"/>
          <a:ext cx="6633972" cy="1854200"/>
        </p:xfrm>
        <a:graphic>
          <a:graphicData uri="http://schemas.openxmlformats.org/drawingml/2006/table">
            <a:tbl>
              <a:tblPr firstRow="1" bandRow="1">
                <a:tableStyleId>{5C22544A-7EE6-4342-B048-85BDC9FD1C3A}</a:tableStyleId>
              </a:tblPr>
              <a:tblGrid>
                <a:gridCol w="1356969">
                  <a:extLst>
                    <a:ext uri="{9D8B030D-6E8A-4147-A177-3AD203B41FA5}">
                      <a16:colId xmlns:a16="http://schemas.microsoft.com/office/drawing/2014/main" val="1867411405"/>
                    </a:ext>
                  </a:extLst>
                </a:gridCol>
                <a:gridCol w="1960017">
                  <a:extLst>
                    <a:ext uri="{9D8B030D-6E8A-4147-A177-3AD203B41FA5}">
                      <a16:colId xmlns:a16="http://schemas.microsoft.com/office/drawing/2014/main" val="1970871102"/>
                    </a:ext>
                  </a:extLst>
                </a:gridCol>
                <a:gridCol w="1658493">
                  <a:extLst>
                    <a:ext uri="{9D8B030D-6E8A-4147-A177-3AD203B41FA5}">
                      <a16:colId xmlns:a16="http://schemas.microsoft.com/office/drawing/2014/main" val="1834068695"/>
                    </a:ext>
                  </a:extLst>
                </a:gridCol>
                <a:gridCol w="1658493">
                  <a:extLst>
                    <a:ext uri="{9D8B030D-6E8A-4147-A177-3AD203B41FA5}">
                      <a16:colId xmlns:a16="http://schemas.microsoft.com/office/drawing/2014/main" val="646546799"/>
                    </a:ext>
                  </a:extLst>
                </a:gridCol>
              </a:tblGrid>
              <a:tr h="370840">
                <a:tc>
                  <a:txBody>
                    <a:bodyPr/>
                    <a:lstStyle/>
                    <a:p>
                      <a:endParaRPr lang="es-ES"/>
                    </a:p>
                  </a:txBody>
                  <a:tcPr/>
                </a:tc>
                <a:tc>
                  <a:txBody>
                    <a:bodyPr/>
                    <a:lstStyle/>
                    <a:p>
                      <a:r>
                        <a:rPr lang="es-CL" dirty="0" err="1"/>
                        <a:t>Logistic</a:t>
                      </a:r>
                      <a:r>
                        <a:rPr lang="es-CL" dirty="0"/>
                        <a:t> </a:t>
                      </a:r>
                      <a:r>
                        <a:rPr lang="es-CL" dirty="0" err="1"/>
                        <a:t>Regression</a:t>
                      </a:r>
                      <a:endParaRPr lang="es-ES" dirty="0"/>
                    </a:p>
                  </a:txBody>
                  <a:tcPr/>
                </a:tc>
                <a:tc>
                  <a:txBody>
                    <a:bodyPr/>
                    <a:lstStyle/>
                    <a:p>
                      <a:r>
                        <a:rPr lang="es-CL" dirty="0" err="1"/>
                        <a:t>Random</a:t>
                      </a:r>
                      <a:r>
                        <a:rPr lang="es-CL" dirty="0"/>
                        <a:t> Forest</a:t>
                      </a:r>
                      <a:endParaRPr lang="es-ES" dirty="0"/>
                    </a:p>
                  </a:txBody>
                  <a:tcPr/>
                </a:tc>
                <a:tc>
                  <a:txBody>
                    <a:bodyPr/>
                    <a:lstStyle/>
                    <a:p>
                      <a:r>
                        <a:rPr lang="es-CL" dirty="0"/>
                        <a:t>KNN</a:t>
                      </a:r>
                      <a:endParaRPr lang="es-ES" dirty="0"/>
                    </a:p>
                  </a:txBody>
                  <a:tcPr/>
                </a:tc>
                <a:extLst>
                  <a:ext uri="{0D108BD9-81ED-4DB2-BD59-A6C34878D82A}">
                    <a16:rowId xmlns:a16="http://schemas.microsoft.com/office/drawing/2014/main" val="1786446879"/>
                  </a:ext>
                </a:extLst>
              </a:tr>
              <a:tr h="370840">
                <a:tc>
                  <a:txBody>
                    <a:bodyPr/>
                    <a:lstStyle/>
                    <a:p>
                      <a:r>
                        <a:rPr lang="es-CL" dirty="0">
                          <a:solidFill>
                            <a:schemeClr val="tx1"/>
                          </a:solidFill>
                        </a:rPr>
                        <a:t> Exactitud</a:t>
                      </a:r>
                      <a:endParaRPr lang="es-ES" dirty="0">
                        <a:solidFill>
                          <a:schemeClr val="tx1"/>
                        </a:solidFill>
                      </a:endParaRPr>
                    </a:p>
                  </a:txBody>
                  <a:tcPr/>
                </a:tc>
                <a:tc>
                  <a:txBody>
                    <a:bodyPr/>
                    <a:lstStyle/>
                    <a:p>
                      <a:pPr algn="ctr"/>
                      <a:r>
                        <a:rPr lang="es-ES" sz="1800" b="0" i="0" kern="1200" dirty="0">
                          <a:solidFill>
                            <a:schemeClr val="dk1"/>
                          </a:solidFill>
                          <a:effectLst/>
                          <a:latin typeface="+mn-lt"/>
                          <a:ea typeface="+mn-ea"/>
                          <a:cs typeface="+mn-cs"/>
                        </a:rPr>
                        <a:t>0.794</a:t>
                      </a:r>
                      <a:endParaRPr lang="es-ES" dirty="0">
                        <a:solidFill>
                          <a:schemeClr val="tx1"/>
                        </a:solidFill>
                      </a:endParaRPr>
                    </a:p>
                  </a:txBody>
                  <a:tcPr/>
                </a:tc>
                <a:tc>
                  <a:txBody>
                    <a:bodyPr/>
                    <a:lstStyle/>
                    <a:p>
                      <a:pPr algn="ctr"/>
                      <a:r>
                        <a:rPr lang="es-CL" dirty="0">
                          <a:solidFill>
                            <a:schemeClr val="tx1"/>
                          </a:solidFill>
                        </a:rPr>
                        <a:t>0.810</a:t>
                      </a:r>
                      <a:endParaRPr lang="es-ES" dirty="0">
                        <a:solidFill>
                          <a:schemeClr val="tx1"/>
                        </a:solidFill>
                      </a:endParaRPr>
                    </a:p>
                  </a:txBody>
                  <a:tcPr/>
                </a:tc>
                <a:tc>
                  <a:txBody>
                    <a:bodyPr/>
                    <a:lstStyle/>
                    <a:p>
                      <a:pPr algn="ctr"/>
                      <a:r>
                        <a:rPr lang="es-CL" dirty="0">
                          <a:solidFill>
                            <a:schemeClr val="tx1"/>
                          </a:solidFill>
                        </a:rPr>
                        <a:t>0.816</a:t>
                      </a:r>
                      <a:endParaRPr lang="es-ES" dirty="0">
                        <a:solidFill>
                          <a:schemeClr val="tx1"/>
                        </a:solidFill>
                      </a:endParaRPr>
                    </a:p>
                  </a:txBody>
                  <a:tcPr/>
                </a:tc>
                <a:extLst>
                  <a:ext uri="{0D108BD9-81ED-4DB2-BD59-A6C34878D82A}">
                    <a16:rowId xmlns:a16="http://schemas.microsoft.com/office/drawing/2014/main" val="3863114701"/>
                  </a:ext>
                </a:extLst>
              </a:tr>
              <a:tr h="370840">
                <a:tc>
                  <a:txBody>
                    <a:bodyPr/>
                    <a:lstStyle/>
                    <a:p>
                      <a:r>
                        <a:rPr lang="es-CL" dirty="0">
                          <a:solidFill>
                            <a:schemeClr val="tx1"/>
                          </a:solidFill>
                        </a:rPr>
                        <a:t>Precisión</a:t>
                      </a:r>
                      <a:endParaRPr lang="es-ES" dirty="0">
                        <a:solidFill>
                          <a:schemeClr val="tx1"/>
                        </a:solidFill>
                      </a:endParaRPr>
                    </a:p>
                  </a:txBody>
                  <a:tcPr/>
                </a:tc>
                <a:tc>
                  <a:txBody>
                    <a:bodyPr/>
                    <a:lstStyle/>
                    <a:p>
                      <a:pPr algn="ctr"/>
                      <a:r>
                        <a:rPr lang="es-CL" dirty="0">
                          <a:solidFill>
                            <a:schemeClr val="tx1"/>
                          </a:solidFill>
                        </a:rPr>
                        <a:t>0.726</a:t>
                      </a:r>
                      <a:endParaRPr lang="es-ES" dirty="0">
                        <a:solidFill>
                          <a:schemeClr val="tx1"/>
                        </a:solidFill>
                      </a:endParaRPr>
                    </a:p>
                  </a:txBody>
                  <a:tcPr/>
                </a:tc>
                <a:tc>
                  <a:txBody>
                    <a:bodyPr/>
                    <a:lstStyle/>
                    <a:p>
                      <a:pPr algn="ctr"/>
                      <a:r>
                        <a:rPr lang="es-CL" dirty="0">
                          <a:solidFill>
                            <a:schemeClr val="tx1"/>
                          </a:solidFill>
                        </a:rPr>
                        <a:t>0.715</a:t>
                      </a:r>
                      <a:endParaRPr lang="es-ES" dirty="0">
                        <a:solidFill>
                          <a:schemeClr val="tx1"/>
                        </a:solidFill>
                      </a:endParaRPr>
                    </a:p>
                  </a:txBody>
                  <a:tcPr/>
                </a:tc>
                <a:tc>
                  <a:txBody>
                    <a:bodyPr/>
                    <a:lstStyle/>
                    <a:p>
                      <a:pPr algn="ctr"/>
                      <a:r>
                        <a:rPr lang="es-CL" dirty="0">
                          <a:solidFill>
                            <a:schemeClr val="tx1"/>
                          </a:solidFill>
                        </a:rPr>
                        <a:t>0.664</a:t>
                      </a:r>
                      <a:endParaRPr lang="es-ES" dirty="0">
                        <a:solidFill>
                          <a:schemeClr val="tx1"/>
                        </a:solidFill>
                      </a:endParaRPr>
                    </a:p>
                  </a:txBody>
                  <a:tcPr/>
                </a:tc>
                <a:extLst>
                  <a:ext uri="{0D108BD9-81ED-4DB2-BD59-A6C34878D82A}">
                    <a16:rowId xmlns:a16="http://schemas.microsoft.com/office/drawing/2014/main" val="2550537352"/>
                  </a:ext>
                </a:extLst>
              </a:tr>
              <a:tr h="370840">
                <a:tc>
                  <a:txBody>
                    <a:bodyPr/>
                    <a:lstStyle/>
                    <a:p>
                      <a:r>
                        <a:rPr lang="es-CL" dirty="0">
                          <a:solidFill>
                            <a:schemeClr val="tx1"/>
                          </a:solidFill>
                        </a:rPr>
                        <a:t>Sensibilidad</a:t>
                      </a:r>
                      <a:endParaRPr lang="es-ES" dirty="0">
                        <a:solidFill>
                          <a:schemeClr val="tx1"/>
                        </a:solidFill>
                      </a:endParaRPr>
                    </a:p>
                  </a:txBody>
                  <a:tcPr/>
                </a:tc>
                <a:tc>
                  <a:txBody>
                    <a:bodyPr/>
                    <a:lstStyle/>
                    <a:p>
                      <a:pPr algn="ctr"/>
                      <a:r>
                        <a:rPr lang="es-CL" dirty="0">
                          <a:solidFill>
                            <a:schemeClr val="tx1"/>
                          </a:solidFill>
                        </a:rPr>
                        <a:t>0.111</a:t>
                      </a:r>
                      <a:endParaRPr lang="es-ES" dirty="0">
                        <a:solidFill>
                          <a:schemeClr val="tx1"/>
                        </a:solidFill>
                      </a:endParaRPr>
                    </a:p>
                  </a:txBody>
                  <a:tcPr/>
                </a:tc>
                <a:tc>
                  <a:txBody>
                    <a:bodyPr/>
                    <a:lstStyle/>
                    <a:p>
                      <a:pPr algn="ctr"/>
                      <a:r>
                        <a:rPr lang="es-CL" dirty="0">
                          <a:solidFill>
                            <a:schemeClr val="tx1"/>
                          </a:solidFill>
                        </a:rPr>
                        <a:t>0.228</a:t>
                      </a:r>
                      <a:endParaRPr lang="es-ES" dirty="0">
                        <a:solidFill>
                          <a:schemeClr val="tx1"/>
                        </a:solidFill>
                      </a:endParaRPr>
                    </a:p>
                  </a:txBody>
                  <a:tcPr/>
                </a:tc>
                <a:tc>
                  <a:txBody>
                    <a:bodyPr/>
                    <a:lstStyle/>
                    <a:p>
                      <a:pPr algn="ctr"/>
                      <a:r>
                        <a:rPr lang="es-CL" dirty="0">
                          <a:solidFill>
                            <a:schemeClr val="tx1"/>
                          </a:solidFill>
                        </a:rPr>
                        <a:t>0.342</a:t>
                      </a:r>
                      <a:endParaRPr lang="es-ES" dirty="0">
                        <a:solidFill>
                          <a:schemeClr val="tx1"/>
                        </a:solidFill>
                      </a:endParaRPr>
                    </a:p>
                  </a:txBody>
                  <a:tcPr/>
                </a:tc>
                <a:extLst>
                  <a:ext uri="{0D108BD9-81ED-4DB2-BD59-A6C34878D82A}">
                    <a16:rowId xmlns:a16="http://schemas.microsoft.com/office/drawing/2014/main" val="1846345394"/>
                  </a:ext>
                </a:extLst>
              </a:tr>
              <a:tr h="370840">
                <a:tc>
                  <a:txBody>
                    <a:bodyPr/>
                    <a:lstStyle/>
                    <a:p>
                      <a:r>
                        <a:rPr lang="es-CL" dirty="0">
                          <a:solidFill>
                            <a:schemeClr val="tx1"/>
                          </a:solidFill>
                        </a:rPr>
                        <a:t>F1-score</a:t>
                      </a:r>
                      <a:endParaRPr lang="es-ES" dirty="0">
                        <a:solidFill>
                          <a:schemeClr val="tx1"/>
                        </a:solidFill>
                      </a:endParaRPr>
                    </a:p>
                  </a:txBody>
                  <a:tcPr/>
                </a:tc>
                <a:tc>
                  <a:txBody>
                    <a:bodyPr/>
                    <a:lstStyle/>
                    <a:p>
                      <a:pPr algn="ctr"/>
                      <a:r>
                        <a:rPr lang="es-CL" dirty="0">
                          <a:solidFill>
                            <a:schemeClr val="tx1"/>
                          </a:solidFill>
                        </a:rPr>
                        <a:t>0.191</a:t>
                      </a:r>
                      <a:endParaRPr lang="es-ES" dirty="0">
                        <a:solidFill>
                          <a:schemeClr val="tx1"/>
                        </a:solidFill>
                      </a:endParaRPr>
                    </a:p>
                  </a:txBody>
                  <a:tcPr/>
                </a:tc>
                <a:tc>
                  <a:txBody>
                    <a:bodyPr/>
                    <a:lstStyle/>
                    <a:p>
                      <a:pPr algn="ctr"/>
                      <a:r>
                        <a:rPr lang="es-CL" dirty="0">
                          <a:solidFill>
                            <a:schemeClr val="tx1"/>
                          </a:solidFill>
                        </a:rPr>
                        <a:t>0.348</a:t>
                      </a:r>
                      <a:endParaRPr lang="es-ES" dirty="0">
                        <a:solidFill>
                          <a:schemeClr val="tx1"/>
                        </a:solidFill>
                      </a:endParaRPr>
                    </a:p>
                  </a:txBody>
                  <a:tcPr/>
                </a:tc>
                <a:tc>
                  <a:txBody>
                    <a:bodyPr/>
                    <a:lstStyle/>
                    <a:p>
                      <a:pPr algn="ctr"/>
                      <a:r>
                        <a:rPr lang="es-CL" dirty="0">
                          <a:solidFill>
                            <a:schemeClr val="tx1"/>
                          </a:solidFill>
                        </a:rPr>
                        <a:t>0.451</a:t>
                      </a:r>
                      <a:endParaRPr lang="es-ES" dirty="0">
                        <a:solidFill>
                          <a:schemeClr val="tx1"/>
                        </a:solidFill>
                      </a:endParaRPr>
                    </a:p>
                  </a:txBody>
                  <a:tcPr/>
                </a:tc>
                <a:extLst>
                  <a:ext uri="{0D108BD9-81ED-4DB2-BD59-A6C34878D82A}">
                    <a16:rowId xmlns:a16="http://schemas.microsoft.com/office/drawing/2014/main" val="3762073511"/>
                  </a:ext>
                </a:extLst>
              </a:tr>
            </a:tbl>
          </a:graphicData>
        </a:graphic>
      </p:graphicFrame>
      <p:sp>
        <p:nvSpPr>
          <p:cNvPr id="15" name="Elipse 14">
            <a:extLst>
              <a:ext uri="{FF2B5EF4-FFF2-40B4-BE49-F238E27FC236}">
                <a16:creationId xmlns:a16="http://schemas.microsoft.com/office/drawing/2014/main" id="{A692AE5B-BF2C-0392-776A-B7BB1C85AFF4}"/>
              </a:ext>
            </a:extLst>
          </p:cNvPr>
          <p:cNvSpPr/>
          <p:nvPr/>
        </p:nvSpPr>
        <p:spPr>
          <a:xfrm>
            <a:off x="6629400" y="3642294"/>
            <a:ext cx="990600" cy="1608171"/>
          </a:xfrm>
          <a:prstGeom prst="ellipse">
            <a:avLst/>
          </a:prstGeom>
          <a:noFill/>
          <a:ln w="222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A89C1FA7-3D3D-4096-1116-8B6EAF109070}"/>
              </a:ext>
            </a:extLst>
          </p:cNvPr>
          <p:cNvSpPr/>
          <p:nvPr/>
        </p:nvSpPr>
        <p:spPr>
          <a:xfrm>
            <a:off x="4753864" y="5329775"/>
            <a:ext cx="6633972" cy="1385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CL" dirty="0">
                <a:solidFill>
                  <a:schemeClr val="bg1"/>
                </a:solidFill>
              </a:rPr>
              <a:t>Al validar con el algoritmo </a:t>
            </a:r>
            <a:r>
              <a:rPr lang="es-CL" dirty="0" err="1">
                <a:solidFill>
                  <a:schemeClr val="bg1"/>
                </a:solidFill>
              </a:rPr>
              <a:t>cross_val_score</a:t>
            </a:r>
            <a:r>
              <a:rPr lang="es-CL" dirty="0">
                <a:solidFill>
                  <a:schemeClr val="bg1"/>
                </a:solidFill>
              </a:rPr>
              <a:t>, en general los resultados mejoran para todos los algoritmos de ML, en el caso específico de la Precisión , </a:t>
            </a:r>
            <a:r>
              <a:rPr lang="es-CL" dirty="0" err="1">
                <a:solidFill>
                  <a:schemeClr val="bg1"/>
                </a:solidFill>
              </a:rPr>
              <a:t>Random</a:t>
            </a:r>
            <a:r>
              <a:rPr lang="es-CL" dirty="0">
                <a:solidFill>
                  <a:schemeClr val="bg1"/>
                </a:solidFill>
              </a:rPr>
              <a:t> Forest se aproxima bastante a </a:t>
            </a:r>
            <a:r>
              <a:rPr lang="es-CL" dirty="0" err="1">
                <a:solidFill>
                  <a:schemeClr val="bg1"/>
                </a:solidFill>
              </a:rPr>
              <a:t>Logistic</a:t>
            </a:r>
            <a:r>
              <a:rPr lang="es-CL" dirty="0">
                <a:solidFill>
                  <a:schemeClr val="bg1"/>
                </a:solidFill>
              </a:rPr>
              <a:t> </a:t>
            </a:r>
            <a:r>
              <a:rPr lang="es-CL" dirty="0" err="1">
                <a:solidFill>
                  <a:schemeClr val="bg1"/>
                </a:solidFill>
              </a:rPr>
              <a:t>Regression</a:t>
            </a:r>
            <a:r>
              <a:rPr lang="es-CL" dirty="0">
                <a:solidFill>
                  <a:schemeClr val="bg1"/>
                </a:solidFill>
              </a:rPr>
              <a:t>.</a:t>
            </a:r>
            <a:endParaRPr lang="es-ES" dirty="0">
              <a:solidFill>
                <a:schemeClr val="bg1"/>
              </a:solidFill>
            </a:endParaRPr>
          </a:p>
        </p:txBody>
      </p:sp>
    </p:spTree>
    <p:extLst>
      <p:ext uri="{BB962C8B-B14F-4D97-AF65-F5344CB8AC3E}">
        <p14:creationId xmlns:p14="http://schemas.microsoft.com/office/powerpoint/2010/main" val="29516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757928" y="2573166"/>
            <a:ext cx="7426960" cy="74697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8.1 Evaluación Modelos – </a:t>
            </a:r>
            <a:r>
              <a:rPr lang="es-CL" sz="2800" b="1" dirty="0" err="1">
                <a:solidFill>
                  <a:srgbClr val="2F5597"/>
                </a:solidFill>
                <a:latin typeface="Roboto" panose="02000000000000000000" pitchFamily="2" charset="0"/>
              </a:rPr>
              <a:t>Logistic</a:t>
            </a:r>
            <a:r>
              <a:rPr lang="es-CL" sz="2800" b="1" dirty="0">
                <a:solidFill>
                  <a:srgbClr val="2F5597"/>
                </a:solidFill>
                <a:latin typeface="Roboto" panose="02000000000000000000" pitchFamily="2" charset="0"/>
              </a:rPr>
              <a:t> </a:t>
            </a:r>
            <a:r>
              <a:rPr lang="es-CL" sz="2800" b="1" dirty="0" err="1">
                <a:solidFill>
                  <a:srgbClr val="2F5597"/>
                </a:solidFill>
                <a:latin typeface="Roboto" panose="02000000000000000000" pitchFamily="2" charset="0"/>
              </a:rPr>
              <a:t>Regression</a:t>
            </a:r>
            <a:r>
              <a:rPr lang="es-CL" sz="2800" b="1" dirty="0">
                <a:solidFill>
                  <a:srgbClr val="2F5597"/>
                </a:solidFill>
                <a:latin typeface="Roboto" panose="02000000000000000000" pitchFamily="2" charset="0"/>
              </a:rPr>
              <a:t> </a:t>
            </a:r>
            <a:endParaRPr lang="es-CL" sz="2800" b="1" dirty="0">
              <a:solidFill>
                <a:srgbClr val="2F5597"/>
              </a:solidFill>
            </a:endParaRPr>
          </a:p>
        </p:txBody>
      </p:sp>
      <p:sp>
        <p:nvSpPr>
          <p:cNvPr id="17" name="Rectángulo 16">
            <a:extLst>
              <a:ext uri="{FF2B5EF4-FFF2-40B4-BE49-F238E27FC236}">
                <a16:creationId xmlns:a16="http://schemas.microsoft.com/office/drawing/2014/main" id="{A89C1FA7-3D3D-4096-1116-8B6EAF109070}"/>
              </a:ext>
            </a:extLst>
          </p:cNvPr>
          <p:cNvSpPr/>
          <p:nvPr/>
        </p:nvSpPr>
        <p:spPr>
          <a:xfrm>
            <a:off x="4838700" y="3320136"/>
            <a:ext cx="6633972" cy="29868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CL" dirty="0">
                <a:solidFill>
                  <a:schemeClr val="bg1"/>
                </a:solidFill>
              </a:rPr>
              <a:t>De acuerdo a los resultados obtenidos de los entrenamientos y evaluaciones de Modelos(Cross </a:t>
            </a:r>
            <a:r>
              <a:rPr lang="es-CL" dirty="0" err="1">
                <a:solidFill>
                  <a:schemeClr val="bg1"/>
                </a:solidFill>
              </a:rPr>
              <a:t>Validator</a:t>
            </a:r>
            <a:r>
              <a:rPr lang="es-CL" dirty="0">
                <a:solidFill>
                  <a:schemeClr val="bg1"/>
                </a:solidFill>
              </a:rPr>
              <a:t>, </a:t>
            </a:r>
            <a:r>
              <a:rPr lang="es-CL" dirty="0" err="1">
                <a:solidFill>
                  <a:schemeClr val="bg1"/>
                </a:solidFill>
              </a:rPr>
              <a:t>RandomizedSearchCV</a:t>
            </a:r>
            <a:r>
              <a:rPr lang="es-CL" dirty="0">
                <a:solidFill>
                  <a:schemeClr val="bg1"/>
                </a:solidFill>
              </a:rPr>
              <a:t>, </a:t>
            </a:r>
            <a:r>
              <a:rPr lang="es-CL" dirty="0" err="1">
                <a:solidFill>
                  <a:schemeClr val="bg1"/>
                </a:solidFill>
              </a:rPr>
              <a:t>Cross_val_score</a:t>
            </a:r>
            <a:r>
              <a:rPr lang="es-CL" dirty="0">
                <a:solidFill>
                  <a:schemeClr val="bg1"/>
                </a:solidFill>
              </a:rPr>
              <a:t>), el algoritmo </a:t>
            </a:r>
            <a:r>
              <a:rPr lang="es-CL" dirty="0" err="1">
                <a:solidFill>
                  <a:schemeClr val="bg1"/>
                </a:solidFill>
              </a:rPr>
              <a:t>Logistic</a:t>
            </a:r>
            <a:r>
              <a:rPr lang="es-CL" dirty="0">
                <a:solidFill>
                  <a:schemeClr val="bg1"/>
                </a:solidFill>
              </a:rPr>
              <a:t>  </a:t>
            </a:r>
            <a:r>
              <a:rPr lang="es-CL" dirty="0" err="1">
                <a:solidFill>
                  <a:schemeClr val="bg1"/>
                </a:solidFill>
              </a:rPr>
              <a:t>Regression</a:t>
            </a:r>
            <a:r>
              <a:rPr lang="es-CL" dirty="0">
                <a:solidFill>
                  <a:schemeClr val="bg1"/>
                </a:solidFill>
              </a:rPr>
              <a:t> obtuvo los mejores resultados con una Precisión dl 73% aprox.</a:t>
            </a:r>
          </a:p>
          <a:p>
            <a:pPr algn="just"/>
            <a:endParaRPr lang="es-CL" dirty="0">
              <a:solidFill>
                <a:schemeClr val="bg1"/>
              </a:solidFill>
            </a:endParaRPr>
          </a:p>
          <a:p>
            <a:pPr algn="just"/>
            <a:r>
              <a:rPr lang="es-CL" dirty="0">
                <a:solidFill>
                  <a:schemeClr val="bg1"/>
                </a:solidFill>
              </a:rPr>
              <a:t>Los mejores valores de parámetros encontrados mediante </a:t>
            </a:r>
            <a:r>
              <a:rPr lang="es-CL" dirty="0" err="1">
                <a:solidFill>
                  <a:schemeClr val="bg1"/>
                </a:solidFill>
              </a:rPr>
              <a:t>RandomizedsearchCV</a:t>
            </a:r>
            <a:r>
              <a:rPr lang="es-CL" dirty="0">
                <a:solidFill>
                  <a:schemeClr val="bg1"/>
                </a:solidFill>
              </a:rPr>
              <a:t>: </a:t>
            </a:r>
          </a:p>
          <a:p>
            <a:pPr algn="just"/>
            <a:endParaRPr lang="es-CL" dirty="0">
              <a:solidFill>
                <a:schemeClr val="bg1"/>
              </a:solidFill>
            </a:endParaRPr>
          </a:p>
          <a:p>
            <a:pPr algn="just"/>
            <a:r>
              <a:rPr lang="es-CL" dirty="0" err="1">
                <a:solidFill>
                  <a:schemeClr val="bg1"/>
                </a:solidFill>
              </a:rPr>
              <a:t>Solver</a:t>
            </a:r>
            <a:r>
              <a:rPr lang="es-CL" dirty="0">
                <a:solidFill>
                  <a:schemeClr val="bg1"/>
                </a:solidFill>
              </a:rPr>
              <a:t> = ‘</a:t>
            </a:r>
            <a:r>
              <a:rPr lang="es-CL" dirty="0" err="1">
                <a:solidFill>
                  <a:schemeClr val="bg1"/>
                </a:solidFill>
              </a:rPr>
              <a:t>liblinear</a:t>
            </a:r>
            <a:r>
              <a:rPr lang="es-CL" dirty="0">
                <a:solidFill>
                  <a:schemeClr val="bg1"/>
                </a:solidFill>
              </a:rPr>
              <a:t>’</a:t>
            </a:r>
          </a:p>
          <a:p>
            <a:pPr algn="just"/>
            <a:r>
              <a:rPr lang="es-CL" dirty="0">
                <a:solidFill>
                  <a:schemeClr val="bg1"/>
                </a:solidFill>
              </a:rPr>
              <a:t>C = </a:t>
            </a:r>
            <a:r>
              <a:rPr lang="es-ES" b="0" dirty="0">
                <a:solidFill>
                  <a:schemeClr val="bg1"/>
                </a:solidFill>
                <a:effectLst/>
                <a:latin typeface="Courier New" panose="02070309020205020404" pitchFamily="49" charset="0"/>
              </a:rPr>
              <a:t>0.00026366508987303583</a:t>
            </a:r>
            <a:endParaRPr lang="es-CL" dirty="0">
              <a:solidFill>
                <a:schemeClr val="bg1"/>
              </a:solidFill>
            </a:endParaRPr>
          </a:p>
          <a:p>
            <a:pPr algn="just"/>
            <a:endParaRPr lang="es-ES" dirty="0">
              <a:solidFill>
                <a:schemeClr val="bg1"/>
              </a:solidFill>
            </a:endParaRPr>
          </a:p>
        </p:txBody>
      </p:sp>
    </p:spTree>
    <p:extLst>
      <p:ext uri="{BB962C8B-B14F-4D97-AF65-F5344CB8AC3E}">
        <p14:creationId xmlns:p14="http://schemas.microsoft.com/office/powerpoint/2010/main" val="217407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757928" y="2573166"/>
            <a:ext cx="7426960" cy="74697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8.2 Evaluación Modelos – Matriz de Confusión</a:t>
            </a:r>
            <a:endParaRPr lang="es-CL" sz="2800" b="1" dirty="0">
              <a:solidFill>
                <a:srgbClr val="2F5597"/>
              </a:solidFill>
            </a:endParaRPr>
          </a:p>
        </p:txBody>
      </p:sp>
      <p:pic>
        <p:nvPicPr>
          <p:cNvPr id="5" name="Imagen 4">
            <a:extLst>
              <a:ext uri="{FF2B5EF4-FFF2-40B4-BE49-F238E27FC236}">
                <a16:creationId xmlns:a16="http://schemas.microsoft.com/office/drawing/2014/main" id="{6EFC9EC4-10B0-1081-902B-837A4A6690E0}"/>
              </a:ext>
            </a:extLst>
          </p:cNvPr>
          <p:cNvPicPr>
            <a:picLocks noChangeAspect="1"/>
          </p:cNvPicPr>
          <p:nvPr/>
        </p:nvPicPr>
        <p:blipFill>
          <a:blip r:embed="rId4"/>
          <a:stretch>
            <a:fillRect/>
          </a:stretch>
        </p:blipFill>
        <p:spPr>
          <a:xfrm>
            <a:off x="4657345" y="3418432"/>
            <a:ext cx="3115112" cy="3129635"/>
          </a:xfrm>
          <a:prstGeom prst="rect">
            <a:avLst/>
          </a:prstGeom>
        </p:spPr>
      </p:pic>
      <p:sp>
        <p:nvSpPr>
          <p:cNvPr id="6" name="Rectángulo 5">
            <a:extLst>
              <a:ext uri="{FF2B5EF4-FFF2-40B4-BE49-F238E27FC236}">
                <a16:creationId xmlns:a16="http://schemas.microsoft.com/office/drawing/2014/main" id="{3F5C5CEB-C59F-B99F-68A0-281A0D169800}"/>
              </a:ext>
            </a:extLst>
          </p:cNvPr>
          <p:cNvSpPr/>
          <p:nvPr/>
        </p:nvSpPr>
        <p:spPr>
          <a:xfrm>
            <a:off x="7938036" y="3560005"/>
            <a:ext cx="4085336" cy="26747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b="0" dirty="0">
                <a:solidFill>
                  <a:schemeClr val="bg1"/>
                </a:solidFill>
                <a:effectLst/>
                <a:latin typeface="Courier New" panose="02070309020205020404" pitchFamily="49" charset="0"/>
              </a:rPr>
              <a:t>De cuadros correspondientes a los verdaderos positivos(137) y falsos positivos(53) se evidencia un nivel de aciertos aceptables respecto a la suma de los TP y FT (Precisión), 72% aprox.</a:t>
            </a:r>
            <a:endParaRPr lang="es-ES" dirty="0">
              <a:solidFill>
                <a:schemeClr val="bg1"/>
              </a:solidFill>
            </a:endParaRPr>
          </a:p>
        </p:txBody>
      </p:sp>
    </p:spTree>
    <p:extLst>
      <p:ext uri="{BB962C8B-B14F-4D97-AF65-F5344CB8AC3E}">
        <p14:creationId xmlns:p14="http://schemas.microsoft.com/office/powerpoint/2010/main" val="86091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757928" y="2573166"/>
            <a:ext cx="7426960" cy="74697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8.2 Evaluación Modelos – Curva ROC</a:t>
            </a:r>
            <a:endParaRPr lang="es-CL" sz="2800" b="1" dirty="0">
              <a:solidFill>
                <a:srgbClr val="2F5597"/>
              </a:solidFill>
            </a:endParaRPr>
          </a:p>
        </p:txBody>
      </p:sp>
      <p:sp>
        <p:nvSpPr>
          <p:cNvPr id="6" name="Rectángulo 5">
            <a:extLst>
              <a:ext uri="{FF2B5EF4-FFF2-40B4-BE49-F238E27FC236}">
                <a16:creationId xmlns:a16="http://schemas.microsoft.com/office/drawing/2014/main" id="{3F5C5CEB-C59F-B99F-68A0-281A0D169800}"/>
              </a:ext>
            </a:extLst>
          </p:cNvPr>
          <p:cNvSpPr/>
          <p:nvPr/>
        </p:nvSpPr>
        <p:spPr>
          <a:xfrm>
            <a:off x="8763000" y="3429000"/>
            <a:ext cx="3184172" cy="2674778"/>
          </a:xfrm>
          <a:prstGeom prst="rect">
            <a:avLst/>
          </a:prstGeom>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bg1"/>
                </a:solidFill>
                <a:latin typeface="Courier New" panose="02070309020205020404" pitchFamily="49" charset="0"/>
              </a:rPr>
              <a:t>La curva ROC evidencia un área bajo la curva de 72%, lo cual coincide con la Precisión obtenida.</a:t>
            </a:r>
            <a:br>
              <a:rPr lang="es-MX" dirty="0">
                <a:solidFill>
                  <a:schemeClr val="bg1"/>
                </a:solidFill>
                <a:latin typeface="Courier New" panose="02070309020205020404" pitchFamily="49" charset="0"/>
              </a:rPr>
            </a:br>
            <a:endParaRPr lang="es-ES" dirty="0">
              <a:solidFill>
                <a:schemeClr val="bg1"/>
              </a:solidFill>
            </a:endParaRPr>
          </a:p>
        </p:txBody>
      </p:sp>
      <p:pic>
        <p:nvPicPr>
          <p:cNvPr id="4" name="Imagen 3">
            <a:extLst>
              <a:ext uri="{FF2B5EF4-FFF2-40B4-BE49-F238E27FC236}">
                <a16:creationId xmlns:a16="http://schemas.microsoft.com/office/drawing/2014/main" id="{8E387126-D509-89C7-9251-06D86FFE133E}"/>
              </a:ext>
            </a:extLst>
          </p:cNvPr>
          <p:cNvPicPr>
            <a:picLocks noChangeAspect="1"/>
          </p:cNvPicPr>
          <p:nvPr/>
        </p:nvPicPr>
        <p:blipFill>
          <a:blip r:embed="rId4"/>
          <a:stretch>
            <a:fillRect/>
          </a:stretch>
        </p:blipFill>
        <p:spPr>
          <a:xfrm>
            <a:off x="4753864" y="3177971"/>
            <a:ext cx="3438846" cy="3438846"/>
          </a:xfrm>
          <a:prstGeom prst="rect">
            <a:avLst/>
          </a:prstGeom>
        </p:spPr>
      </p:pic>
    </p:spTree>
    <p:extLst>
      <p:ext uri="{BB962C8B-B14F-4D97-AF65-F5344CB8AC3E}">
        <p14:creationId xmlns:p14="http://schemas.microsoft.com/office/powerpoint/2010/main" val="384291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3"/>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4663440" y="2374947"/>
            <a:ext cx="4266448" cy="591348"/>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rgbClr val="2F5597"/>
                </a:solidFill>
                <a:latin typeface="Roboto" panose="02000000000000000000" pitchFamily="2" charset="0"/>
              </a:rPr>
              <a:t>9. Conclusiones </a:t>
            </a:r>
            <a:endParaRPr lang="es-CL" sz="2800" b="1" dirty="0">
              <a:solidFill>
                <a:srgbClr val="2F5597"/>
              </a:solidFill>
            </a:endParaRPr>
          </a:p>
        </p:txBody>
      </p:sp>
      <p:graphicFrame>
        <p:nvGraphicFramePr>
          <p:cNvPr id="16" name="Marcador de contenido 15">
            <a:extLst>
              <a:ext uri="{FF2B5EF4-FFF2-40B4-BE49-F238E27FC236}">
                <a16:creationId xmlns:a16="http://schemas.microsoft.com/office/drawing/2014/main" id="{45E5E043-8F14-696D-05CC-E3FE630AFA4F}"/>
              </a:ext>
            </a:extLst>
          </p:cNvPr>
          <p:cNvGraphicFramePr>
            <a:graphicFrameLocks noGrp="1"/>
          </p:cNvGraphicFramePr>
          <p:nvPr>
            <p:ph idx="1"/>
            <p:extLst>
              <p:ext uri="{D42A27DB-BD31-4B8C-83A1-F6EECF244321}">
                <p14:modId xmlns:p14="http://schemas.microsoft.com/office/powerpoint/2010/main" val="3911132271"/>
              </p:ext>
            </p:extLst>
          </p:nvPr>
        </p:nvGraphicFramePr>
        <p:xfrm>
          <a:off x="5121232" y="2929472"/>
          <a:ext cx="6332390" cy="37601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3682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2"/>
          <a:srcRect l="19948" r="3472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Marcador de contenido 15">
            <a:extLst>
              <a:ext uri="{FF2B5EF4-FFF2-40B4-BE49-F238E27FC236}">
                <a16:creationId xmlns:a16="http://schemas.microsoft.com/office/drawing/2014/main" id="{A9165314-27DC-9586-E7A9-065A77592F16}"/>
              </a:ext>
            </a:extLst>
          </p:cNvPr>
          <p:cNvGraphicFramePr>
            <a:graphicFrameLocks noGrp="1"/>
          </p:cNvGraphicFramePr>
          <p:nvPr>
            <p:ph idx="1"/>
            <p:extLst>
              <p:ext uri="{D42A27DB-BD31-4B8C-83A1-F6EECF244321}">
                <p14:modId xmlns:p14="http://schemas.microsoft.com/office/powerpoint/2010/main" val="566928392"/>
              </p:ext>
            </p:extLst>
          </p:nvPr>
        </p:nvGraphicFramePr>
        <p:xfrm>
          <a:off x="5216482" y="3295904"/>
          <a:ext cx="6251110" cy="3483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ítulo 1">
            <a:extLst>
              <a:ext uri="{FF2B5EF4-FFF2-40B4-BE49-F238E27FC236}">
                <a16:creationId xmlns:a16="http://schemas.microsoft.com/office/drawing/2014/main" id="{515936A3-A096-09FE-B4FF-451ADA67881F}"/>
              </a:ext>
            </a:extLst>
          </p:cNvPr>
          <p:cNvSpPr txBox="1">
            <a:spLocks/>
          </p:cNvSpPr>
          <p:nvPr/>
        </p:nvSpPr>
        <p:spPr>
          <a:xfrm>
            <a:off x="5140960" y="2453409"/>
            <a:ext cx="2665662" cy="78232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L" sz="2800" b="1" dirty="0">
                <a:solidFill>
                  <a:schemeClr val="accent1">
                    <a:lumMod val="75000"/>
                  </a:schemeClr>
                </a:solidFill>
                <a:latin typeface="Roboto" panose="02000000000000000000" pitchFamily="2" charset="0"/>
              </a:rPr>
              <a:t>1.1 Contexto</a:t>
            </a:r>
            <a:endParaRPr lang="es-CL" sz="2800" b="1" dirty="0">
              <a:solidFill>
                <a:schemeClr val="accent1">
                  <a:lumMod val="75000"/>
                </a:schemeClr>
              </a:solidFill>
            </a:endParaRPr>
          </a:p>
        </p:txBody>
      </p:sp>
    </p:spTree>
    <p:extLst>
      <p:ext uri="{BB962C8B-B14F-4D97-AF65-F5344CB8AC3E}">
        <p14:creationId xmlns:p14="http://schemas.microsoft.com/office/powerpoint/2010/main" val="316805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2"/>
          <a:srcRect l="19948" r="3472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Marcador de contenido 2">
            <a:extLst>
              <a:ext uri="{FF2B5EF4-FFF2-40B4-BE49-F238E27FC236}">
                <a16:creationId xmlns:a16="http://schemas.microsoft.com/office/drawing/2014/main" id="{12141E14-5F69-AA1B-367C-68EC33C3B8A6}"/>
              </a:ext>
            </a:extLst>
          </p:cNvPr>
          <p:cNvGraphicFramePr>
            <a:graphicFrameLocks noGrp="1"/>
          </p:cNvGraphicFramePr>
          <p:nvPr>
            <p:ph idx="1"/>
            <p:extLst>
              <p:ext uri="{D42A27DB-BD31-4B8C-83A1-F6EECF244321}">
                <p14:modId xmlns:p14="http://schemas.microsoft.com/office/powerpoint/2010/main" val="3676932748"/>
              </p:ext>
            </p:extLst>
          </p:nvPr>
        </p:nvGraphicFramePr>
        <p:xfrm>
          <a:off x="5164682" y="3179618"/>
          <a:ext cx="6251110" cy="3678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ítulo 1">
            <a:extLst>
              <a:ext uri="{FF2B5EF4-FFF2-40B4-BE49-F238E27FC236}">
                <a16:creationId xmlns:a16="http://schemas.microsoft.com/office/drawing/2014/main" id="{515936A3-A096-09FE-B4FF-451ADA67881F}"/>
              </a:ext>
            </a:extLst>
          </p:cNvPr>
          <p:cNvSpPr txBox="1">
            <a:spLocks/>
          </p:cNvSpPr>
          <p:nvPr/>
        </p:nvSpPr>
        <p:spPr>
          <a:xfrm>
            <a:off x="5140960" y="2453409"/>
            <a:ext cx="3434080" cy="78232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s-CL" sz="2800" dirty="0">
                <a:latin typeface="Roboto" panose="02000000000000000000" pitchFamily="2" charset="0"/>
              </a:rPr>
            </a:br>
            <a:r>
              <a:rPr lang="es-CL" sz="2800" b="1" dirty="0">
                <a:solidFill>
                  <a:schemeClr val="accent1">
                    <a:lumMod val="75000"/>
                  </a:schemeClr>
                </a:solidFill>
                <a:latin typeface="Roboto" panose="02000000000000000000" pitchFamily="2" charset="0"/>
              </a:rPr>
              <a:t>1.2 Consecuencias  </a:t>
            </a:r>
            <a:endParaRPr lang="es-CL" sz="2800" b="1" dirty="0">
              <a:solidFill>
                <a:schemeClr val="accent1">
                  <a:lumMod val="75000"/>
                </a:schemeClr>
              </a:solidFill>
            </a:endParaRPr>
          </a:p>
        </p:txBody>
      </p:sp>
    </p:spTree>
    <p:extLst>
      <p:ext uri="{BB962C8B-B14F-4D97-AF65-F5344CB8AC3E}">
        <p14:creationId xmlns:p14="http://schemas.microsoft.com/office/powerpoint/2010/main" val="220975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2"/>
          <a:srcRect l="19948" r="3472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Marcador de contenido 2">
            <a:extLst>
              <a:ext uri="{FF2B5EF4-FFF2-40B4-BE49-F238E27FC236}">
                <a16:creationId xmlns:a16="http://schemas.microsoft.com/office/drawing/2014/main" id="{12141E14-5F69-AA1B-367C-68EC33C3B8A6}"/>
              </a:ext>
            </a:extLst>
          </p:cNvPr>
          <p:cNvGraphicFramePr>
            <a:graphicFrameLocks noGrp="1"/>
          </p:cNvGraphicFramePr>
          <p:nvPr>
            <p:ph idx="1"/>
            <p:extLst>
              <p:ext uri="{D42A27DB-BD31-4B8C-83A1-F6EECF244321}">
                <p14:modId xmlns:p14="http://schemas.microsoft.com/office/powerpoint/2010/main" val="381082151"/>
              </p:ext>
            </p:extLst>
          </p:nvPr>
        </p:nvGraphicFramePr>
        <p:xfrm>
          <a:off x="5164682" y="2655918"/>
          <a:ext cx="6384190" cy="4202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ítulo 1">
            <a:extLst>
              <a:ext uri="{FF2B5EF4-FFF2-40B4-BE49-F238E27FC236}">
                <a16:creationId xmlns:a16="http://schemas.microsoft.com/office/drawing/2014/main" id="{515936A3-A096-09FE-B4FF-451ADA67881F}"/>
              </a:ext>
            </a:extLst>
          </p:cNvPr>
          <p:cNvSpPr txBox="1">
            <a:spLocks/>
          </p:cNvSpPr>
          <p:nvPr/>
        </p:nvSpPr>
        <p:spPr>
          <a:xfrm>
            <a:off x="5140960" y="2453409"/>
            <a:ext cx="2665662" cy="78232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s-CL" sz="2800" dirty="0">
                <a:latin typeface="Roboto" panose="02000000000000000000" pitchFamily="2" charset="0"/>
              </a:rPr>
            </a:br>
            <a:r>
              <a:rPr lang="es-CL" sz="2800" b="1" dirty="0">
                <a:solidFill>
                  <a:schemeClr val="accent1">
                    <a:lumMod val="75000"/>
                  </a:schemeClr>
                </a:solidFill>
                <a:latin typeface="Roboto" panose="02000000000000000000" pitchFamily="2" charset="0"/>
              </a:rPr>
              <a:t>1.2 Audiencia  </a:t>
            </a:r>
            <a:endParaRPr lang="es-CL" sz="2800" b="1" dirty="0">
              <a:solidFill>
                <a:schemeClr val="accent1">
                  <a:lumMod val="75000"/>
                </a:schemeClr>
              </a:solidFill>
            </a:endParaRPr>
          </a:p>
        </p:txBody>
      </p:sp>
    </p:spTree>
    <p:extLst>
      <p:ext uri="{BB962C8B-B14F-4D97-AF65-F5344CB8AC3E}">
        <p14:creationId xmlns:p14="http://schemas.microsoft.com/office/powerpoint/2010/main" val="34992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2"/>
          <a:srcRect l="19948" r="34720" b="-1"/>
          <a:stretch/>
        </p:blipFill>
        <p:spPr>
          <a:xfrm>
            <a:off x="1" y="5406"/>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Marcador de contenido 2">
            <a:extLst>
              <a:ext uri="{FF2B5EF4-FFF2-40B4-BE49-F238E27FC236}">
                <a16:creationId xmlns:a16="http://schemas.microsoft.com/office/drawing/2014/main" id="{12141E14-5F69-AA1B-367C-68EC33C3B8A6}"/>
              </a:ext>
            </a:extLst>
          </p:cNvPr>
          <p:cNvGraphicFramePr>
            <a:graphicFrameLocks noGrp="1"/>
          </p:cNvGraphicFramePr>
          <p:nvPr>
            <p:ph idx="1"/>
            <p:extLst>
              <p:ext uri="{D42A27DB-BD31-4B8C-83A1-F6EECF244321}">
                <p14:modId xmlns:p14="http://schemas.microsoft.com/office/powerpoint/2010/main" val="3325503003"/>
              </p:ext>
            </p:extLst>
          </p:nvPr>
        </p:nvGraphicFramePr>
        <p:xfrm>
          <a:off x="5164682" y="2600960"/>
          <a:ext cx="6427878" cy="4257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ítulo 1">
            <a:extLst>
              <a:ext uri="{FF2B5EF4-FFF2-40B4-BE49-F238E27FC236}">
                <a16:creationId xmlns:a16="http://schemas.microsoft.com/office/drawing/2014/main" id="{515936A3-A096-09FE-B4FF-451ADA67881F}"/>
              </a:ext>
            </a:extLst>
          </p:cNvPr>
          <p:cNvSpPr txBox="1">
            <a:spLocks/>
          </p:cNvSpPr>
          <p:nvPr/>
        </p:nvSpPr>
        <p:spPr>
          <a:xfrm>
            <a:off x="5140960" y="2453409"/>
            <a:ext cx="2665662" cy="78232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s-CL" sz="2800" dirty="0">
                <a:latin typeface="Roboto" panose="02000000000000000000" pitchFamily="2" charset="0"/>
              </a:rPr>
            </a:br>
            <a:r>
              <a:rPr lang="es-CL" sz="2800" b="1" dirty="0">
                <a:solidFill>
                  <a:schemeClr val="accent1">
                    <a:lumMod val="75000"/>
                  </a:schemeClr>
                </a:solidFill>
                <a:latin typeface="Roboto" panose="02000000000000000000" pitchFamily="2" charset="0"/>
              </a:rPr>
              <a:t>1.2 Audiencia  </a:t>
            </a:r>
            <a:endParaRPr lang="es-CL" sz="2800" b="1" dirty="0">
              <a:solidFill>
                <a:schemeClr val="accent1">
                  <a:lumMod val="75000"/>
                </a:schemeClr>
              </a:solidFill>
            </a:endParaRPr>
          </a:p>
        </p:txBody>
      </p:sp>
    </p:spTree>
    <p:extLst>
      <p:ext uri="{BB962C8B-B14F-4D97-AF65-F5344CB8AC3E}">
        <p14:creationId xmlns:p14="http://schemas.microsoft.com/office/powerpoint/2010/main" val="96292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2"/>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Marcador de contenido 2">
            <a:extLst>
              <a:ext uri="{FF2B5EF4-FFF2-40B4-BE49-F238E27FC236}">
                <a16:creationId xmlns:a16="http://schemas.microsoft.com/office/drawing/2014/main" id="{12141E14-5F69-AA1B-367C-68EC33C3B8A6}"/>
              </a:ext>
            </a:extLst>
          </p:cNvPr>
          <p:cNvGraphicFramePr>
            <a:graphicFrameLocks noGrp="1"/>
          </p:cNvGraphicFramePr>
          <p:nvPr>
            <p:ph idx="1"/>
            <p:extLst>
              <p:ext uri="{D42A27DB-BD31-4B8C-83A1-F6EECF244321}">
                <p14:modId xmlns:p14="http://schemas.microsoft.com/office/powerpoint/2010/main" val="3861772761"/>
              </p:ext>
            </p:extLst>
          </p:nvPr>
        </p:nvGraphicFramePr>
        <p:xfrm>
          <a:off x="5164682" y="3332478"/>
          <a:ext cx="5930038" cy="3525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ítulo 1">
            <a:extLst>
              <a:ext uri="{FF2B5EF4-FFF2-40B4-BE49-F238E27FC236}">
                <a16:creationId xmlns:a16="http://schemas.microsoft.com/office/drawing/2014/main" id="{515936A3-A096-09FE-B4FF-451ADA67881F}"/>
              </a:ext>
            </a:extLst>
          </p:cNvPr>
          <p:cNvSpPr txBox="1">
            <a:spLocks/>
          </p:cNvSpPr>
          <p:nvPr/>
        </p:nvSpPr>
        <p:spPr>
          <a:xfrm>
            <a:off x="5140960" y="2453409"/>
            <a:ext cx="3586480" cy="78232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s-CL" sz="2800" dirty="0">
                <a:latin typeface="Roboto" panose="02000000000000000000" pitchFamily="2" charset="0"/>
              </a:rPr>
            </a:br>
            <a:r>
              <a:rPr lang="es-CL" sz="2800" b="1" dirty="0">
                <a:solidFill>
                  <a:schemeClr val="accent1">
                    <a:lumMod val="75000"/>
                  </a:schemeClr>
                </a:solidFill>
                <a:latin typeface="Roboto" panose="02000000000000000000" pitchFamily="2" charset="0"/>
              </a:rPr>
              <a:t>1.3 Fuente de Datos  </a:t>
            </a:r>
            <a:endParaRPr lang="es-CL" sz="2800" b="1" dirty="0">
              <a:solidFill>
                <a:schemeClr val="accent1">
                  <a:lumMod val="75000"/>
                </a:schemeClr>
              </a:solidFill>
            </a:endParaRPr>
          </a:p>
        </p:txBody>
      </p:sp>
    </p:spTree>
    <p:extLst>
      <p:ext uri="{BB962C8B-B14F-4D97-AF65-F5344CB8AC3E}">
        <p14:creationId xmlns:p14="http://schemas.microsoft.com/office/powerpoint/2010/main" val="314967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F1EAF5-9C9C-84B2-B1AA-9A6F0D43140D}"/>
              </a:ext>
            </a:extLst>
          </p:cNvPr>
          <p:cNvSpPr>
            <a:spLocks noGrp="1"/>
          </p:cNvSpPr>
          <p:nvPr>
            <p:ph type="title"/>
          </p:nvPr>
        </p:nvSpPr>
        <p:spPr>
          <a:xfrm>
            <a:off x="5297762" y="329184"/>
            <a:ext cx="6251110" cy="1783080"/>
          </a:xfrm>
        </p:spPr>
        <p:txBody>
          <a:bodyPr anchor="b">
            <a:normAutofit/>
          </a:bodyPr>
          <a:lstStyle/>
          <a:p>
            <a:r>
              <a:rPr lang="es-CL" sz="4600" b="1" dirty="0">
                <a:latin typeface="Roboto" panose="02000000000000000000" pitchFamily="2" charset="0"/>
              </a:rPr>
              <a:t>Predicción de Morosos en Tarjeta de Crédito</a:t>
            </a:r>
            <a:endParaRPr lang="es-CL" sz="4600" dirty="0"/>
          </a:p>
        </p:txBody>
      </p:sp>
      <p:pic>
        <p:nvPicPr>
          <p:cNvPr id="8" name="Picture 7" descr="Gráficos en una presentación con reflejo de oficina">
            <a:extLst>
              <a:ext uri="{FF2B5EF4-FFF2-40B4-BE49-F238E27FC236}">
                <a16:creationId xmlns:a16="http://schemas.microsoft.com/office/drawing/2014/main" id="{21A7384E-A3E8-D46C-C22B-B0A872BC83A1}"/>
              </a:ext>
            </a:extLst>
          </p:cNvPr>
          <p:cNvPicPr>
            <a:picLocks noChangeAspect="1"/>
          </p:cNvPicPr>
          <p:nvPr/>
        </p:nvPicPr>
        <p:blipFill rotWithShape="1">
          <a:blip r:embed="rId2"/>
          <a:srcRect l="19948" r="34720" b="-1"/>
          <a:stretch/>
        </p:blipFill>
        <p:spPr>
          <a:xfrm>
            <a:off x="1" y="1017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1">
            <a:extLst>
              <a:ext uri="{FF2B5EF4-FFF2-40B4-BE49-F238E27FC236}">
                <a16:creationId xmlns:a16="http://schemas.microsoft.com/office/drawing/2014/main" id="{515936A3-A096-09FE-B4FF-451ADA67881F}"/>
              </a:ext>
            </a:extLst>
          </p:cNvPr>
          <p:cNvSpPr txBox="1">
            <a:spLocks/>
          </p:cNvSpPr>
          <p:nvPr/>
        </p:nvSpPr>
        <p:spPr>
          <a:xfrm>
            <a:off x="5140960" y="2453409"/>
            <a:ext cx="3586480" cy="782320"/>
          </a:xfrm>
          <a:prstGeom prst="rect">
            <a:avLst/>
          </a:prstGeom>
        </p:spPr>
        <p:txBody>
          <a:bodyPr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s-CL" sz="2800" dirty="0">
                <a:latin typeface="Roboto" panose="02000000000000000000" pitchFamily="2" charset="0"/>
              </a:rPr>
            </a:br>
            <a:r>
              <a:rPr lang="es-CL" sz="2800" b="1" dirty="0">
                <a:solidFill>
                  <a:schemeClr val="accent1">
                    <a:lumMod val="75000"/>
                  </a:schemeClr>
                </a:solidFill>
                <a:latin typeface="Roboto" panose="02000000000000000000" pitchFamily="2" charset="0"/>
              </a:rPr>
              <a:t>2. Hipótesis  </a:t>
            </a:r>
            <a:endParaRPr lang="es-CL" sz="2800" b="1" dirty="0">
              <a:solidFill>
                <a:schemeClr val="accent1">
                  <a:lumMod val="75000"/>
                </a:schemeClr>
              </a:solidFill>
            </a:endParaRPr>
          </a:p>
        </p:txBody>
      </p:sp>
      <p:graphicFrame>
        <p:nvGraphicFramePr>
          <p:cNvPr id="6" name="Marcador de contenido 5">
            <a:extLst>
              <a:ext uri="{FF2B5EF4-FFF2-40B4-BE49-F238E27FC236}">
                <a16:creationId xmlns:a16="http://schemas.microsoft.com/office/drawing/2014/main" id="{F1B180EA-89E3-E36E-CB4C-874FC17FD88B}"/>
              </a:ext>
            </a:extLst>
          </p:cNvPr>
          <p:cNvGraphicFramePr>
            <a:graphicFrameLocks noGrp="1"/>
          </p:cNvGraphicFramePr>
          <p:nvPr>
            <p:ph idx="1"/>
            <p:extLst>
              <p:ext uri="{D42A27DB-BD31-4B8C-83A1-F6EECF244321}">
                <p14:modId xmlns:p14="http://schemas.microsoft.com/office/powerpoint/2010/main" val="3628875990"/>
              </p:ext>
            </p:extLst>
          </p:nvPr>
        </p:nvGraphicFramePr>
        <p:xfrm>
          <a:off x="5297762" y="3174768"/>
          <a:ext cx="6056038" cy="3632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760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3572</TotalTime>
  <Words>2357</Words>
  <Application>Microsoft Office PowerPoint</Application>
  <PresentationFormat>Panorámica</PresentationFormat>
  <Paragraphs>303</Paragraphs>
  <Slides>39</Slides>
  <Notes>26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39</vt:i4>
      </vt:variant>
    </vt:vector>
  </HeadingPairs>
  <TitlesOfParts>
    <vt:vector size="46" baseType="lpstr">
      <vt:lpstr>Arial</vt:lpstr>
      <vt:lpstr>Calibri</vt:lpstr>
      <vt:lpstr>Calibri Light</vt:lpstr>
      <vt:lpstr>Courier New</vt:lpstr>
      <vt:lpstr>Roboto</vt:lpstr>
      <vt:lpstr>Wingdings</vt:lpstr>
      <vt:lpstr>Tema de Office</vt:lpstr>
      <vt:lpstr> Predicción de Morosos en Tarjeta de Crédito(Credit Card defaulter)</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lpstr>Predicción de Morosos en Tarjeta de Crédito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Morosos en Tarjeta de Crédito(Credit Card defaulter)</dc:title>
  <dc:creator>Eduardo Cament</dc:creator>
  <cp:lastModifiedBy>Eduardo Cament</cp:lastModifiedBy>
  <cp:revision>83</cp:revision>
  <cp:lastPrinted>2023-09-17T02:09:49Z</cp:lastPrinted>
  <dcterms:created xsi:type="dcterms:W3CDTF">2023-09-15T18:36:36Z</dcterms:created>
  <dcterms:modified xsi:type="dcterms:W3CDTF">2023-11-23T00:38:30Z</dcterms:modified>
</cp:coreProperties>
</file>