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2530"/>
    <a:srgbClr val="C72732"/>
    <a:srgbClr val="D11D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94769A-9B75-5646-961A-96D4F5858C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EA7D3B-8697-8733-795B-00F04F1B94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AA2BA4-4D8C-B7C0-CD97-CECC96791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D989-12CE-4979-8FA8-7C873B03C125}" type="datetimeFigureOut">
              <a:rPr lang="en-GB" smtClean="0"/>
              <a:t>05/09/2022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2E1951-DEF0-A4CF-1650-819CCD1C2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0459F7-24D2-B5D8-0DA2-075303802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DC614-8703-4555-8A0A-BA482C82E78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964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D22706-A392-46D9-1D3E-1A6A83FA6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76F227A-69D9-D715-F598-27CE7C431B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BCDA8F-3BE0-773A-7A6A-3D325257D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D989-12CE-4979-8FA8-7C873B03C125}" type="datetimeFigureOut">
              <a:rPr lang="en-GB" smtClean="0"/>
              <a:t>05/09/2022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A9209C-42CE-D63A-4AC3-65EACDED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6542E1-AD1B-49F4-6EC8-CD845B2D2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DC614-8703-4555-8A0A-BA482C82E78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3810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27D8800-69D3-8E14-E1EC-CC0595CD0A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0DC9DEA-FB86-3DF0-9BCC-ECDE746C9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EA356F-6B25-A403-A403-F997268AE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D989-12CE-4979-8FA8-7C873B03C125}" type="datetimeFigureOut">
              <a:rPr lang="en-GB" smtClean="0"/>
              <a:t>05/09/2022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ED049D-3E81-2F9D-3965-0CFBD33FF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F228A6-4724-5460-904B-6E84D3D06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DC614-8703-4555-8A0A-BA482C82E78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6438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85AC4A-0BA6-F9CB-551B-C871E4E9D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467213-92C3-FE51-2E43-CCFE9522D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D1516B-3788-9AEC-64C6-FDE9C3C0B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D989-12CE-4979-8FA8-7C873B03C125}" type="datetimeFigureOut">
              <a:rPr lang="en-GB" smtClean="0"/>
              <a:t>05/09/2022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5DEEE6-7F1F-0FD0-BC1D-F5F40ADA7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45C6F7-24AA-7D37-F09D-98891074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DC614-8703-4555-8A0A-BA482C82E78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609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B84B4A-4FC4-1479-1377-8243FB49E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645271-01B4-F9EE-A8AA-A93085238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2E2BF6-3CC3-9FD3-1FAE-91245678F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D989-12CE-4979-8FA8-7C873B03C125}" type="datetimeFigureOut">
              <a:rPr lang="en-GB" smtClean="0"/>
              <a:t>05/09/2022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F0757A-E9E6-8FF8-3C7C-AD7B2686C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0C1183-AD3B-3A81-AA93-FA7D20E01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DC614-8703-4555-8A0A-BA482C82E78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1693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BDC1D8-9734-91BE-34A5-EF1B4A114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FDC5A4-B443-9EC7-41AD-773F931143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706F7AE-3467-5C98-51D3-C08A17412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D1948D6-3988-EAA6-DFBF-27A7B8538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D989-12CE-4979-8FA8-7C873B03C125}" type="datetimeFigureOut">
              <a:rPr lang="en-GB" smtClean="0"/>
              <a:t>05/09/2022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B83B4C7-C728-183C-CAAC-E9A6BB02F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7E62421-5FED-FD2F-2FC1-2866B3FCE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DC614-8703-4555-8A0A-BA482C82E78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262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84756E-F7AB-3D6A-050C-E53BF7262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037420-1ACA-D165-6C3A-6BD989FA6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7883CF7-815F-F3BC-392B-661407D7E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DF95FE9-82CF-2C8B-AFB3-2A74212193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75DE7B6-4F97-6E7B-2768-3C2AB980B1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25826AB-C745-C922-F9A8-9357C01F4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D989-12CE-4979-8FA8-7C873B03C125}" type="datetimeFigureOut">
              <a:rPr lang="en-GB" smtClean="0"/>
              <a:t>05/09/2022</a:t>
            </a:fld>
            <a:endParaRPr lang="en-GB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B86677E-8933-7C62-5A3A-50FAEA16C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9F2BDBB-3C38-7B40-C275-BA1DECAEB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DC614-8703-4555-8A0A-BA482C82E78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2411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03CD67-8956-57FD-75F8-7E4B3C1BE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9A387BC-37C2-1DE3-9E7A-4F5415BAE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D989-12CE-4979-8FA8-7C873B03C125}" type="datetimeFigureOut">
              <a:rPr lang="en-GB" smtClean="0"/>
              <a:t>05/09/2022</a:t>
            </a:fld>
            <a:endParaRPr lang="en-GB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26E8A08-F938-91DD-E77E-448BF5911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9B90695-E79D-4201-BE9A-2EAB82BD7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DC614-8703-4555-8A0A-BA482C82E78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5601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5D2F10A-2F40-9419-E8B7-D504A95CF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D989-12CE-4979-8FA8-7C873B03C125}" type="datetimeFigureOut">
              <a:rPr lang="en-GB" smtClean="0"/>
              <a:t>05/09/2022</a:t>
            </a:fld>
            <a:endParaRPr lang="en-GB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B7074CE-8843-84B7-5F87-2EE2CB180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13E0874-24E7-C4BD-52C7-C45F22DB8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DC614-8703-4555-8A0A-BA482C82E78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960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81EA49-45D4-4C50-5D86-2AE4B8972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1D2A0F-B435-0A84-B74B-778CDFE7C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AD5867A-6DE6-5B0F-47E2-230AFDCB5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65A6F85-9FFC-E625-3AF1-79202D937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D989-12CE-4979-8FA8-7C873B03C125}" type="datetimeFigureOut">
              <a:rPr lang="en-GB" smtClean="0"/>
              <a:t>05/09/2022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438B434-9951-4192-EE38-54779342E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D399AD8-F414-8951-BF45-E902F5067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DC614-8703-4555-8A0A-BA482C82E78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2380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921B94-DFAA-3161-59BC-D193CA7BF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22E280A-B028-7A57-EC0E-732F5CC20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6F2E85E-FDB5-34C7-48AC-BF048BDC9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D649D63-67EC-6F05-D202-DAD493066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D989-12CE-4979-8FA8-7C873B03C125}" type="datetimeFigureOut">
              <a:rPr lang="en-GB" smtClean="0"/>
              <a:t>05/09/2022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5241356-5471-FE80-A35F-ABE7DD542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CEFBF99-249D-22F8-0821-0D43639A8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DC614-8703-4555-8A0A-BA482C82E78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4688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8D8EC53-A470-6D3F-8B02-CE0CC8BC6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510F45-E79D-A9F2-18D8-FF4549A98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47AE52-466B-D809-DB6A-5F7BE4B125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5D989-12CE-4979-8FA8-7C873B03C125}" type="datetimeFigureOut">
              <a:rPr lang="en-GB" smtClean="0"/>
              <a:t>05/09/2022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8D1DE9-2985-F960-9479-CBE9F65165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8A71EF-7A50-1260-98FD-4F68913A69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DC614-8703-4555-8A0A-BA482C82E78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427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Los 10 mejores restaurantes de España con Estrella Michelín | Marca">
            <a:extLst>
              <a:ext uri="{FF2B5EF4-FFF2-40B4-BE49-F238E27FC236}">
                <a16:creationId xmlns:a16="http://schemas.microsoft.com/office/drawing/2014/main" id="{D7A9B12F-FE45-FF50-1EA2-0612A0148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406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Guía Michelin 2019: Listado completo de los restaurantes con estrella  Michelin en España">
            <a:extLst>
              <a:ext uri="{FF2B5EF4-FFF2-40B4-BE49-F238E27FC236}">
                <a16:creationId xmlns:a16="http://schemas.microsoft.com/office/drawing/2014/main" id="{31217240-0B8C-A4F8-795A-9DD272BF7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198" y="1"/>
            <a:ext cx="4218039" cy="237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9456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FB6C75CA-6825-7ED6-4966-524D82FBD9D3}"/>
              </a:ext>
            </a:extLst>
          </p:cNvPr>
          <p:cNvCxnSpPr/>
          <p:nvPr/>
        </p:nvCxnSpPr>
        <p:spPr>
          <a:xfrm>
            <a:off x="0" y="900780"/>
            <a:ext cx="12192000" cy="0"/>
          </a:xfrm>
          <a:prstGeom prst="line">
            <a:avLst/>
          </a:prstGeom>
          <a:ln w="19050">
            <a:solidFill>
              <a:srgbClr val="BD25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7C61D314-2641-8044-B013-8DC54BBE560C}"/>
              </a:ext>
            </a:extLst>
          </p:cNvPr>
          <p:cNvSpPr txBox="1"/>
          <p:nvPr/>
        </p:nvSpPr>
        <p:spPr>
          <a:xfrm>
            <a:off x="752282" y="141123"/>
            <a:ext cx="20318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/>
              <a:t>Introducción</a:t>
            </a:r>
            <a:endParaRPr lang="en-GB" sz="28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57632A4-5928-9A9F-FBED-4ABCFF2EF4E1}"/>
              </a:ext>
            </a:extLst>
          </p:cNvPr>
          <p:cNvSpPr txBox="1"/>
          <p:nvPr/>
        </p:nvSpPr>
        <p:spPr>
          <a:xfrm>
            <a:off x="752282" y="1258545"/>
            <a:ext cx="10867632" cy="5416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dirty="0"/>
          </a:p>
          <a:p>
            <a:r>
              <a:rPr lang="en-GB" sz="2200" dirty="0" err="1"/>
              <a:t>Estudio</a:t>
            </a:r>
            <a:r>
              <a:rPr lang="en-GB" sz="2200" dirty="0"/>
              <a:t> de la </a:t>
            </a:r>
            <a:r>
              <a:rPr lang="en-GB" sz="2200" dirty="0" err="1"/>
              <a:t>cantidad</a:t>
            </a:r>
            <a:r>
              <a:rPr lang="en-GB" sz="2200" dirty="0"/>
              <a:t> de </a:t>
            </a:r>
            <a:r>
              <a:rPr lang="en-GB" sz="2200" dirty="0" err="1"/>
              <a:t>restaurantes</a:t>
            </a:r>
            <a:r>
              <a:rPr lang="en-GB" sz="2200" dirty="0"/>
              <a:t> con </a:t>
            </a:r>
            <a:r>
              <a:rPr lang="en-GB" sz="2200" dirty="0" err="1"/>
              <a:t>estrella</a:t>
            </a:r>
            <a:r>
              <a:rPr lang="en-GB" sz="2200" dirty="0"/>
              <a:t> Michelin </a:t>
            </a:r>
            <a:r>
              <a:rPr lang="en-GB" sz="2200" dirty="0" err="1"/>
              <a:t>en</a:t>
            </a:r>
            <a:r>
              <a:rPr lang="en-GB" sz="2200" dirty="0"/>
              <a:t> </a:t>
            </a:r>
            <a:r>
              <a:rPr lang="en-GB" sz="2200" dirty="0" err="1"/>
              <a:t>el</a:t>
            </a:r>
            <a:r>
              <a:rPr lang="en-GB" sz="2200" dirty="0"/>
              <a:t> </a:t>
            </a:r>
            <a:r>
              <a:rPr lang="en-GB" sz="2200" dirty="0" err="1"/>
              <a:t>mundo</a:t>
            </a:r>
            <a:r>
              <a:rPr lang="en-GB" sz="2200" dirty="0"/>
              <a:t> (</a:t>
            </a:r>
            <a:r>
              <a:rPr lang="en-GB" sz="2200" dirty="0" err="1"/>
              <a:t>en</a:t>
            </a:r>
            <a:r>
              <a:rPr lang="en-GB" sz="2200" dirty="0"/>
              <a:t> especial </a:t>
            </a:r>
            <a:r>
              <a:rPr lang="en-GB" sz="2200" dirty="0" err="1"/>
              <a:t>España</a:t>
            </a:r>
            <a:r>
              <a:rPr lang="en-GB" sz="2200" dirty="0"/>
              <a:t>), sus </a:t>
            </a:r>
            <a:r>
              <a:rPr lang="en-GB" sz="2200" dirty="0" err="1"/>
              <a:t>precios</a:t>
            </a:r>
            <a:r>
              <a:rPr lang="en-GB" sz="2200" dirty="0"/>
              <a:t> </a:t>
            </a:r>
            <a:r>
              <a:rPr lang="en-GB" sz="2200" dirty="0" err="1"/>
              <a:t>medios</a:t>
            </a:r>
            <a:r>
              <a:rPr lang="en-GB" sz="2200" dirty="0"/>
              <a:t> y </a:t>
            </a:r>
            <a:r>
              <a:rPr lang="en-GB" sz="2200" dirty="0" err="1"/>
              <a:t>el</a:t>
            </a:r>
            <a:r>
              <a:rPr lang="en-GB" sz="2200" dirty="0"/>
              <a:t> </a:t>
            </a:r>
            <a:r>
              <a:rPr lang="en-GB" sz="2200" dirty="0" err="1"/>
              <a:t>salario</a:t>
            </a:r>
            <a:r>
              <a:rPr lang="en-GB" sz="2200" dirty="0"/>
              <a:t> medio </a:t>
            </a:r>
            <a:r>
              <a:rPr lang="en-GB" sz="2200" dirty="0" err="1"/>
              <a:t>por</a:t>
            </a:r>
            <a:r>
              <a:rPr lang="en-GB" sz="2200" dirty="0"/>
              <a:t> </a:t>
            </a:r>
            <a:r>
              <a:rPr lang="en-GB" sz="2200" dirty="0" err="1"/>
              <a:t>país</a:t>
            </a:r>
            <a:r>
              <a:rPr lang="en-GB" sz="2200" dirty="0"/>
              <a:t>. </a:t>
            </a:r>
          </a:p>
          <a:p>
            <a:endParaRPr lang="en-GB" sz="2200" dirty="0"/>
          </a:p>
          <a:p>
            <a:r>
              <a:rPr lang="en-GB" sz="2200" dirty="0" err="1"/>
              <a:t>Objetivos</a:t>
            </a:r>
            <a:r>
              <a:rPr lang="en-GB" sz="2200" dirty="0"/>
              <a:t>:</a:t>
            </a:r>
          </a:p>
          <a:p>
            <a:endParaRPr lang="en-GB" sz="2200" dirty="0"/>
          </a:p>
          <a:p>
            <a:pPr marL="342900" indent="-342900">
              <a:buAutoNum type="arabicPeriod"/>
            </a:pPr>
            <a:r>
              <a:rPr lang="en-GB" sz="2200" dirty="0" err="1"/>
              <a:t>Extracción</a:t>
            </a:r>
            <a:r>
              <a:rPr lang="en-GB" sz="2200" dirty="0"/>
              <a:t> de </a:t>
            </a:r>
            <a:r>
              <a:rPr lang="en-GB" sz="2200" dirty="0" err="1"/>
              <a:t>datos</a:t>
            </a:r>
            <a:r>
              <a:rPr lang="en-GB" sz="2200" dirty="0"/>
              <a:t>.</a:t>
            </a:r>
          </a:p>
          <a:p>
            <a:pPr marL="342900" indent="-342900">
              <a:buAutoNum type="arabicPeriod"/>
            </a:pPr>
            <a:r>
              <a:rPr lang="en-GB" sz="2200" dirty="0" err="1"/>
              <a:t>Limpieza</a:t>
            </a:r>
            <a:r>
              <a:rPr lang="en-GB" sz="2200" dirty="0"/>
              <a:t> y </a:t>
            </a:r>
            <a:r>
              <a:rPr lang="en-GB" sz="2200" dirty="0" err="1"/>
              <a:t>transformación</a:t>
            </a:r>
            <a:r>
              <a:rPr lang="en-GB" sz="2200" dirty="0"/>
              <a:t>. </a:t>
            </a:r>
          </a:p>
          <a:p>
            <a:pPr marL="342900" indent="-342900">
              <a:buAutoNum type="arabicPeriod"/>
            </a:pPr>
            <a:r>
              <a:rPr lang="en-GB" sz="2200" dirty="0" err="1"/>
              <a:t>Carga</a:t>
            </a:r>
            <a:r>
              <a:rPr lang="en-GB" sz="2200" dirty="0"/>
              <a:t> </a:t>
            </a:r>
            <a:r>
              <a:rPr lang="en-GB" sz="2200" dirty="0" err="1"/>
              <a:t>en</a:t>
            </a:r>
            <a:r>
              <a:rPr lang="en-GB" sz="2200" dirty="0"/>
              <a:t> base de </a:t>
            </a:r>
            <a:r>
              <a:rPr lang="en-GB" sz="2200" dirty="0" err="1"/>
              <a:t>datos</a:t>
            </a:r>
            <a:r>
              <a:rPr lang="en-GB" sz="2200" dirty="0"/>
              <a:t>.</a:t>
            </a:r>
          </a:p>
          <a:p>
            <a:pPr marL="342900" indent="-342900">
              <a:buAutoNum type="arabicPeriod"/>
            </a:pPr>
            <a:r>
              <a:rPr lang="en-GB" sz="2200" dirty="0" err="1"/>
              <a:t>Conclusiones</a:t>
            </a:r>
            <a:r>
              <a:rPr lang="en-GB" sz="2200" dirty="0"/>
              <a:t>: </a:t>
            </a:r>
          </a:p>
          <a:p>
            <a:r>
              <a:rPr lang="en-GB" sz="2200" dirty="0"/>
              <a:t>	- Top 10 de </a:t>
            </a:r>
            <a:r>
              <a:rPr lang="en-GB" sz="2200" dirty="0" err="1"/>
              <a:t>países</a:t>
            </a:r>
            <a:r>
              <a:rPr lang="en-GB" sz="2200" dirty="0"/>
              <a:t> con mayor </a:t>
            </a:r>
            <a:r>
              <a:rPr lang="en-GB" sz="2200" dirty="0" err="1"/>
              <a:t>número</a:t>
            </a:r>
            <a:r>
              <a:rPr lang="en-GB" sz="2200" dirty="0"/>
              <a:t> de </a:t>
            </a:r>
            <a:r>
              <a:rPr lang="en-GB" sz="2200" dirty="0" err="1"/>
              <a:t>estrellas</a:t>
            </a:r>
            <a:r>
              <a:rPr lang="en-GB" sz="2200" dirty="0"/>
              <a:t> Michelin.</a:t>
            </a:r>
          </a:p>
          <a:p>
            <a:r>
              <a:rPr lang="en-GB" sz="2200" dirty="0"/>
              <a:t>	- </a:t>
            </a:r>
            <a:r>
              <a:rPr lang="en-GB" sz="2200" dirty="0" err="1"/>
              <a:t>Restaurantes</a:t>
            </a:r>
            <a:r>
              <a:rPr lang="en-GB" sz="2200" dirty="0"/>
              <a:t> y chefs </a:t>
            </a:r>
            <a:r>
              <a:rPr lang="en-GB" sz="2200" dirty="0" err="1"/>
              <a:t>españoles</a:t>
            </a:r>
            <a:r>
              <a:rPr lang="en-GB" sz="2200" dirty="0"/>
              <a:t> con 3 </a:t>
            </a:r>
            <a:r>
              <a:rPr lang="en-GB" sz="2200" dirty="0" err="1"/>
              <a:t>estrellas</a:t>
            </a:r>
            <a:r>
              <a:rPr lang="en-GB" sz="2200" dirty="0"/>
              <a:t> Michelin.</a:t>
            </a:r>
          </a:p>
          <a:p>
            <a:r>
              <a:rPr lang="en-GB" sz="2200" dirty="0"/>
              <a:t>	- </a:t>
            </a:r>
            <a:r>
              <a:rPr lang="en-GB" sz="2200" dirty="0" err="1"/>
              <a:t>Porcentaje</a:t>
            </a:r>
            <a:r>
              <a:rPr lang="en-GB" sz="2200" dirty="0"/>
              <a:t> de </a:t>
            </a:r>
            <a:r>
              <a:rPr lang="en-GB" sz="2200" dirty="0" err="1"/>
              <a:t>salario</a:t>
            </a:r>
            <a:r>
              <a:rPr lang="en-GB" sz="2200" dirty="0"/>
              <a:t> </a:t>
            </a:r>
            <a:r>
              <a:rPr lang="en-GB" sz="2200" dirty="0" err="1"/>
              <a:t>invertido</a:t>
            </a:r>
            <a:r>
              <a:rPr lang="en-GB" sz="2200" dirty="0"/>
              <a:t> </a:t>
            </a:r>
            <a:r>
              <a:rPr lang="en-GB" sz="2200" dirty="0" err="1"/>
              <a:t>en</a:t>
            </a:r>
            <a:r>
              <a:rPr lang="en-GB" sz="2200" dirty="0"/>
              <a:t> un </a:t>
            </a:r>
            <a:r>
              <a:rPr lang="en-GB" sz="2200" dirty="0" err="1"/>
              <a:t>restaurante</a:t>
            </a:r>
            <a:r>
              <a:rPr lang="en-GB" sz="2200" dirty="0"/>
              <a:t> con </a:t>
            </a:r>
            <a:r>
              <a:rPr lang="en-GB" sz="2200"/>
              <a:t>Estrella Michelin.</a:t>
            </a:r>
            <a:endParaRPr lang="en-GB" sz="2200" dirty="0"/>
          </a:p>
          <a:p>
            <a:r>
              <a:rPr lang="en-GB" sz="2200" dirty="0"/>
              <a:t>	- </a:t>
            </a:r>
            <a:r>
              <a:rPr lang="en-GB" sz="2200" dirty="0" err="1"/>
              <a:t>Porcentaje</a:t>
            </a:r>
            <a:r>
              <a:rPr lang="en-GB" sz="2200" dirty="0"/>
              <a:t> de </a:t>
            </a:r>
            <a:r>
              <a:rPr lang="en-GB" sz="2200" dirty="0" err="1"/>
              <a:t>salario</a:t>
            </a:r>
            <a:r>
              <a:rPr lang="en-GB" sz="2200" dirty="0"/>
              <a:t> </a:t>
            </a:r>
            <a:r>
              <a:rPr lang="en-GB" sz="2200" dirty="0" err="1"/>
              <a:t>invertido</a:t>
            </a:r>
            <a:r>
              <a:rPr lang="en-GB" sz="2200" dirty="0"/>
              <a:t> para </a:t>
            </a:r>
            <a:r>
              <a:rPr lang="en-GB" sz="2200" dirty="0" err="1"/>
              <a:t>ir</a:t>
            </a:r>
            <a:r>
              <a:rPr lang="en-GB" sz="2200" dirty="0"/>
              <a:t> a un </a:t>
            </a:r>
            <a:r>
              <a:rPr lang="en-GB" sz="2200" dirty="0" err="1"/>
              <a:t>restaurante</a:t>
            </a:r>
            <a:r>
              <a:rPr lang="en-GB" sz="2200" dirty="0"/>
              <a:t> con Estrella Michelin </a:t>
            </a:r>
            <a:r>
              <a:rPr lang="en-GB" sz="2200" dirty="0" err="1"/>
              <a:t>en</a:t>
            </a:r>
            <a:r>
              <a:rPr lang="en-GB" sz="2200" dirty="0"/>
              <a:t> 	  	   </a:t>
            </a:r>
            <a:r>
              <a:rPr lang="en-GB" sz="2200" dirty="0" err="1"/>
              <a:t>España</a:t>
            </a:r>
            <a:r>
              <a:rPr lang="en-GB" sz="2200" dirty="0"/>
              <a:t>.</a:t>
            </a:r>
            <a:endParaRPr lang="en-GB" sz="2000" dirty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735790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FB6C75CA-6825-7ED6-4966-524D82FBD9D3}"/>
              </a:ext>
            </a:extLst>
          </p:cNvPr>
          <p:cNvCxnSpPr/>
          <p:nvPr/>
        </p:nvCxnSpPr>
        <p:spPr>
          <a:xfrm>
            <a:off x="0" y="900780"/>
            <a:ext cx="12192000" cy="0"/>
          </a:xfrm>
          <a:prstGeom prst="line">
            <a:avLst/>
          </a:prstGeom>
          <a:ln w="19050">
            <a:solidFill>
              <a:srgbClr val="BD25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7C61D314-2641-8044-B013-8DC54BBE560C}"/>
              </a:ext>
            </a:extLst>
          </p:cNvPr>
          <p:cNvSpPr txBox="1"/>
          <p:nvPr/>
        </p:nvSpPr>
        <p:spPr>
          <a:xfrm>
            <a:off x="752282" y="141123"/>
            <a:ext cx="5688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/>
              <a:t>Extracción</a:t>
            </a:r>
            <a:r>
              <a:rPr lang="en-GB" sz="2800" dirty="0"/>
              <a:t> &amp; </a:t>
            </a:r>
            <a:r>
              <a:rPr lang="en-GB" sz="2800" dirty="0" err="1"/>
              <a:t>Transformación</a:t>
            </a:r>
            <a:r>
              <a:rPr lang="en-GB" sz="2800" dirty="0"/>
              <a:t> de </a:t>
            </a:r>
            <a:r>
              <a:rPr lang="en-GB" sz="2800" dirty="0" err="1"/>
              <a:t>datos</a:t>
            </a:r>
            <a:endParaRPr lang="en-GB" sz="28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CBAF514-006E-E4FF-377A-9497517E34DB}"/>
              </a:ext>
            </a:extLst>
          </p:cNvPr>
          <p:cNvSpPr txBox="1"/>
          <p:nvPr/>
        </p:nvSpPr>
        <p:spPr>
          <a:xfrm>
            <a:off x="2584049" y="1562913"/>
            <a:ext cx="47132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Fuente</a:t>
            </a:r>
          </a:p>
          <a:p>
            <a:endParaRPr lang="en-GB" sz="2200" dirty="0"/>
          </a:p>
          <a:p>
            <a:pPr marL="800100" lvl="1" indent="-342900">
              <a:buAutoNum type="arabicPeriod"/>
            </a:pPr>
            <a:r>
              <a:rPr lang="en-GB" sz="2200" dirty="0"/>
              <a:t>Kaggle:  </a:t>
            </a:r>
            <a:r>
              <a:rPr lang="en-GB" sz="2200" dirty="0" err="1"/>
              <a:t>Restaurantes</a:t>
            </a:r>
            <a:r>
              <a:rPr lang="en-GB" sz="2200" dirty="0"/>
              <a:t> con </a:t>
            </a:r>
            <a:r>
              <a:rPr lang="en-GB" sz="2200" dirty="0" err="1"/>
              <a:t>estrella</a:t>
            </a:r>
            <a:r>
              <a:rPr lang="en-GB" sz="2200" dirty="0"/>
              <a:t> Michelin</a:t>
            </a:r>
          </a:p>
          <a:p>
            <a:pPr marL="800100" lvl="1" indent="-342900">
              <a:buAutoNum type="arabicPeriod"/>
            </a:pPr>
            <a:endParaRPr lang="en-GB" sz="2200" dirty="0"/>
          </a:p>
          <a:p>
            <a:pPr marL="800100" lvl="1" indent="-342900">
              <a:buAutoNum type="arabicPeriod"/>
            </a:pPr>
            <a:r>
              <a:rPr lang="en-GB" sz="2200" dirty="0"/>
              <a:t>BCE: Rates exchange </a:t>
            </a:r>
          </a:p>
          <a:p>
            <a:pPr marL="800100" lvl="1" indent="-342900">
              <a:buAutoNum type="arabicPeriod"/>
            </a:pPr>
            <a:endParaRPr lang="en-GB" sz="2200" dirty="0"/>
          </a:p>
          <a:p>
            <a:pPr marL="800100" lvl="1" indent="-342900">
              <a:buAutoNum type="arabicPeriod"/>
            </a:pPr>
            <a:endParaRPr lang="en-GB" sz="2200" dirty="0"/>
          </a:p>
          <a:p>
            <a:pPr marL="800100" lvl="1" indent="-342900">
              <a:buAutoNum type="arabicPeriod"/>
            </a:pPr>
            <a:r>
              <a:rPr lang="en-GB" sz="2200" dirty="0"/>
              <a:t>Wikipedia: </a:t>
            </a:r>
            <a:r>
              <a:rPr lang="en-GB" sz="2200" dirty="0" err="1"/>
              <a:t>Restaurante</a:t>
            </a:r>
            <a:r>
              <a:rPr lang="en-GB" sz="2200" dirty="0"/>
              <a:t> / Chef con 3 </a:t>
            </a:r>
            <a:r>
              <a:rPr lang="en-GB" sz="2200" dirty="0" err="1"/>
              <a:t>estrellas</a:t>
            </a:r>
            <a:r>
              <a:rPr lang="en-GB" sz="2200" dirty="0"/>
              <a:t> Michelin</a:t>
            </a:r>
          </a:p>
          <a:p>
            <a:pPr marL="800100" lvl="1" indent="-342900">
              <a:buAutoNum type="arabicPeriod"/>
            </a:pPr>
            <a:endParaRPr lang="en-GB" sz="2200" dirty="0"/>
          </a:p>
          <a:p>
            <a:pPr marL="800100" lvl="1" indent="-342900">
              <a:buAutoNum type="arabicPeriod"/>
            </a:pPr>
            <a:r>
              <a:rPr lang="en-GB" sz="2200" dirty="0" err="1"/>
              <a:t>Numbeo</a:t>
            </a:r>
            <a:r>
              <a:rPr lang="en-GB" sz="2200" dirty="0"/>
              <a:t>: Ranking de </a:t>
            </a:r>
            <a:r>
              <a:rPr lang="en-GB" sz="2200" dirty="0" err="1"/>
              <a:t>salarios</a:t>
            </a:r>
            <a:r>
              <a:rPr lang="en-GB" sz="2200" dirty="0"/>
              <a:t> </a:t>
            </a:r>
            <a:r>
              <a:rPr lang="en-GB" sz="2200" dirty="0" err="1"/>
              <a:t>medios</a:t>
            </a:r>
            <a:r>
              <a:rPr lang="en-GB" sz="2200" dirty="0"/>
              <a:t> </a:t>
            </a:r>
            <a:r>
              <a:rPr lang="en-GB" sz="2200" dirty="0" err="1"/>
              <a:t>netos</a:t>
            </a:r>
            <a:r>
              <a:rPr lang="en-GB" sz="2200" dirty="0"/>
              <a:t> (after tax) </a:t>
            </a:r>
            <a:r>
              <a:rPr lang="en-GB" sz="2200" dirty="0" err="1"/>
              <a:t>por</a:t>
            </a:r>
            <a:r>
              <a:rPr lang="en-GB" sz="2200" dirty="0"/>
              <a:t> </a:t>
            </a:r>
            <a:r>
              <a:rPr lang="en-GB" sz="2200" dirty="0" err="1"/>
              <a:t>país</a:t>
            </a:r>
            <a:r>
              <a:rPr lang="en-GB" sz="2200" dirty="0"/>
              <a:t> 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E8A04934-F2F2-EE3A-BD3E-D295A576AA2D}"/>
              </a:ext>
            </a:extLst>
          </p:cNvPr>
          <p:cNvCxnSpPr>
            <a:cxnSpLocks/>
          </p:cNvCxnSpPr>
          <p:nvPr/>
        </p:nvCxnSpPr>
        <p:spPr>
          <a:xfrm>
            <a:off x="2643527" y="2512428"/>
            <a:ext cx="0" cy="962303"/>
          </a:xfrm>
          <a:prstGeom prst="line">
            <a:avLst/>
          </a:prstGeom>
          <a:ln w="12700">
            <a:solidFill>
              <a:srgbClr val="BD25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B232C926-7EB3-E407-459E-35DA89B09710}"/>
              </a:ext>
            </a:extLst>
          </p:cNvPr>
          <p:cNvCxnSpPr/>
          <p:nvPr/>
        </p:nvCxnSpPr>
        <p:spPr>
          <a:xfrm>
            <a:off x="2643527" y="2512428"/>
            <a:ext cx="323557" cy="0"/>
          </a:xfrm>
          <a:prstGeom prst="line">
            <a:avLst/>
          </a:prstGeom>
          <a:ln w="12700">
            <a:solidFill>
              <a:srgbClr val="BD25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6646FF20-0FEB-3E0C-1EBF-CADA6BB3CA49}"/>
              </a:ext>
            </a:extLst>
          </p:cNvPr>
          <p:cNvCxnSpPr/>
          <p:nvPr/>
        </p:nvCxnSpPr>
        <p:spPr>
          <a:xfrm>
            <a:off x="2648216" y="3474731"/>
            <a:ext cx="323557" cy="0"/>
          </a:xfrm>
          <a:prstGeom prst="line">
            <a:avLst/>
          </a:prstGeom>
          <a:ln w="12700">
            <a:solidFill>
              <a:srgbClr val="BD25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8C553DDE-02CF-4BEB-0906-764885AF1FAC}"/>
              </a:ext>
            </a:extLst>
          </p:cNvPr>
          <p:cNvCxnSpPr>
            <a:cxnSpLocks/>
          </p:cNvCxnSpPr>
          <p:nvPr/>
        </p:nvCxnSpPr>
        <p:spPr>
          <a:xfrm>
            <a:off x="2611443" y="4477825"/>
            <a:ext cx="0" cy="1042513"/>
          </a:xfrm>
          <a:prstGeom prst="line">
            <a:avLst/>
          </a:prstGeom>
          <a:ln w="12700">
            <a:solidFill>
              <a:srgbClr val="BD25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EDB70413-0C6D-4EF8-A42E-8A28ABBD9545}"/>
              </a:ext>
            </a:extLst>
          </p:cNvPr>
          <p:cNvCxnSpPr/>
          <p:nvPr/>
        </p:nvCxnSpPr>
        <p:spPr>
          <a:xfrm>
            <a:off x="2611443" y="4477825"/>
            <a:ext cx="323557" cy="0"/>
          </a:xfrm>
          <a:prstGeom prst="line">
            <a:avLst/>
          </a:prstGeom>
          <a:ln w="12700">
            <a:solidFill>
              <a:srgbClr val="BD25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EF7C4F9F-DD16-B7F7-9E59-65A05C4CFBFB}"/>
              </a:ext>
            </a:extLst>
          </p:cNvPr>
          <p:cNvCxnSpPr/>
          <p:nvPr/>
        </p:nvCxnSpPr>
        <p:spPr>
          <a:xfrm>
            <a:off x="2616132" y="5520338"/>
            <a:ext cx="323557" cy="0"/>
          </a:xfrm>
          <a:prstGeom prst="line">
            <a:avLst/>
          </a:prstGeom>
          <a:ln w="12700">
            <a:solidFill>
              <a:srgbClr val="BD25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FDEEAFF6-0091-F17C-5C0D-30DFA3E9525C}"/>
              </a:ext>
            </a:extLst>
          </p:cNvPr>
          <p:cNvCxnSpPr>
            <a:cxnSpLocks/>
          </p:cNvCxnSpPr>
          <p:nvPr/>
        </p:nvCxnSpPr>
        <p:spPr>
          <a:xfrm>
            <a:off x="1877757" y="4982201"/>
            <a:ext cx="733686" cy="0"/>
          </a:xfrm>
          <a:prstGeom prst="line">
            <a:avLst/>
          </a:prstGeom>
          <a:ln w="12700">
            <a:solidFill>
              <a:srgbClr val="BD25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B67A640-6930-D3E0-58C8-8C14EA4037C2}"/>
              </a:ext>
            </a:extLst>
          </p:cNvPr>
          <p:cNvSpPr txBox="1"/>
          <p:nvPr/>
        </p:nvSpPr>
        <p:spPr>
          <a:xfrm>
            <a:off x="794525" y="2769276"/>
            <a:ext cx="6433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CSV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B526E6AC-8CA7-F466-F3C5-6EF1CC8888B5}"/>
              </a:ext>
            </a:extLst>
          </p:cNvPr>
          <p:cNvSpPr txBox="1"/>
          <p:nvPr/>
        </p:nvSpPr>
        <p:spPr>
          <a:xfrm>
            <a:off x="545147" y="4766757"/>
            <a:ext cx="14449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Scrapping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5F01B217-C946-DB52-0234-59139BE72655}"/>
              </a:ext>
            </a:extLst>
          </p:cNvPr>
          <p:cNvSpPr txBox="1"/>
          <p:nvPr/>
        </p:nvSpPr>
        <p:spPr>
          <a:xfrm>
            <a:off x="527179" y="1561965"/>
            <a:ext cx="1242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err="1"/>
              <a:t>Método</a:t>
            </a:r>
            <a:endParaRPr lang="en-GB" sz="2400" b="1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074220BC-FB09-3BD0-440D-AA82FED1357B}"/>
              </a:ext>
            </a:extLst>
          </p:cNvPr>
          <p:cNvSpPr txBox="1"/>
          <p:nvPr/>
        </p:nvSpPr>
        <p:spPr>
          <a:xfrm>
            <a:off x="9078881" y="4397572"/>
            <a:ext cx="1242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err="1"/>
              <a:t>Tabla</a:t>
            </a:r>
            <a:r>
              <a:rPr lang="en-GB" sz="2400" dirty="0"/>
              <a:t> 2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9F7771E3-47EF-842D-EACE-0043F959BE75}"/>
              </a:ext>
            </a:extLst>
          </p:cNvPr>
          <p:cNvSpPr txBox="1"/>
          <p:nvPr/>
        </p:nvSpPr>
        <p:spPr>
          <a:xfrm>
            <a:off x="9078880" y="5433155"/>
            <a:ext cx="1242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err="1"/>
              <a:t>Tabla</a:t>
            </a:r>
            <a:r>
              <a:rPr lang="en-GB" sz="2400" dirty="0"/>
              <a:t> 3</a:t>
            </a:r>
          </a:p>
        </p:txBody>
      </p: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ADEB4C23-81FB-9F9A-77C4-EF0343E4FBB8}"/>
              </a:ext>
            </a:extLst>
          </p:cNvPr>
          <p:cNvCxnSpPr>
            <a:cxnSpLocks/>
          </p:cNvCxnSpPr>
          <p:nvPr/>
        </p:nvCxnSpPr>
        <p:spPr>
          <a:xfrm>
            <a:off x="1912454" y="2984956"/>
            <a:ext cx="733686" cy="0"/>
          </a:xfrm>
          <a:prstGeom prst="line">
            <a:avLst/>
          </a:prstGeom>
          <a:ln w="12700">
            <a:solidFill>
              <a:srgbClr val="BD25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80E50767-726B-42BE-02A9-130279D5608B}"/>
              </a:ext>
            </a:extLst>
          </p:cNvPr>
          <p:cNvCxnSpPr>
            <a:cxnSpLocks/>
          </p:cNvCxnSpPr>
          <p:nvPr/>
        </p:nvCxnSpPr>
        <p:spPr>
          <a:xfrm>
            <a:off x="6801626" y="2514823"/>
            <a:ext cx="0" cy="962303"/>
          </a:xfrm>
          <a:prstGeom prst="line">
            <a:avLst/>
          </a:prstGeom>
          <a:ln w="12700">
            <a:solidFill>
              <a:srgbClr val="BD25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AF63F236-F782-C685-1EFD-5C59938EA837}"/>
              </a:ext>
            </a:extLst>
          </p:cNvPr>
          <p:cNvCxnSpPr/>
          <p:nvPr/>
        </p:nvCxnSpPr>
        <p:spPr>
          <a:xfrm>
            <a:off x="6481228" y="2509328"/>
            <a:ext cx="323557" cy="0"/>
          </a:xfrm>
          <a:prstGeom prst="line">
            <a:avLst/>
          </a:prstGeom>
          <a:ln w="12700">
            <a:solidFill>
              <a:srgbClr val="BD25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E9D52FF8-E583-819A-ACDE-3CA4BB986D42}"/>
              </a:ext>
            </a:extLst>
          </p:cNvPr>
          <p:cNvCxnSpPr/>
          <p:nvPr/>
        </p:nvCxnSpPr>
        <p:spPr>
          <a:xfrm>
            <a:off x="6478069" y="3474731"/>
            <a:ext cx="323557" cy="0"/>
          </a:xfrm>
          <a:prstGeom prst="line">
            <a:avLst/>
          </a:prstGeom>
          <a:ln w="12700">
            <a:solidFill>
              <a:srgbClr val="BD25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>
            <a:extLst>
              <a:ext uri="{FF2B5EF4-FFF2-40B4-BE49-F238E27FC236}">
                <a16:creationId xmlns:a16="http://schemas.microsoft.com/office/drawing/2014/main" id="{D2329241-CE96-6E4C-A9BF-07030690D6C1}"/>
              </a:ext>
            </a:extLst>
          </p:cNvPr>
          <p:cNvSpPr txBox="1"/>
          <p:nvPr/>
        </p:nvSpPr>
        <p:spPr>
          <a:xfrm>
            <a:off x="7336670" y="2684814"/>
            <a:ext cx="1242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err="1"/>
              <a:t>Tabla</a:t>
            </a:r>
            <a:r>
              <a:rPr lang="en-GB" sz="2400" dirty="0"/>
              <a:t> 1</a:t>
            </a:r>
          </a:p>
        </p:txBody>
      </p: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0DD91F5A-40F3-E781-6977-3E69688C2CAB}"/>
              </a:ext>
            </a:extLst>
          </p:cNvPr>
          <p:cNvCxnSpPr>
            <a:cxnSpLocks/>
          </p:cNvCxnSpPr>
          <p:nvPr/>
        </p:nvCxnSpPr>
        <p:spPr>
          <a:xfrm>
            <a:off x="8496480" y="2356484"/>
            <a:ext cx="0" cy="1143000"/>
          </a:xfrm>
          <a:prstGeom prst="line">
            <a:avLst/>
          </a:prstGeom>
          <a:ln w="12700">
            <a:solidFill>
              <a:srgbClr val="BD25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uadroTexto 49">
            <a:extLst>
              <a:ext uri="{FF2B5EF4-FFF2-40B4-BE49-F238E27FC236}">
                <a16:creationId xmlns:a16="http://schemas.microsoft.com/office/drawing/2014/main" id="{D76E49A4-4F8B-FC34-CB1C-FE36D43C0EB8}"/>
              </a:ext>
            </a:extLst>
          </p:cNvPr>
          <p:cNvSpPr txBox="1"/>
          <p:nvPr/>
        </p:nvSpPr>
        <p:spPr>
          <a:xfrm>
            <a:off x="8661918" y="2372104"/>
            <a:ext cx="30361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2200" dirty="0" err="1"/>
              <a:t>Restaurantes</a:t>
            </a:r>
            <a:endParaRPr lang="en-GB" sz="2200" dirty="0"/>
          </a:p>
          <a:p>
            <a:pPr marL="285750" indent="-285750">
              <a:buFontTx/>
              <a:buChar char="-"/>
            </a:pPr>
            <a:r>
              <a:rPr lang="en-GB" sz="2200" dirty="0" err="1"/>
              <a:t>Precio</a:t>
            </a:r>
            <a:r>
              <a:rPr lang="en-GB" sz="2200" dirty="0"/>
              <a:t> medio</a:t>
            </a:r>
          </a:p>
          <a:p>
            <a:pPr marL="285750" indent="-285750">
              <a:buFontTx/>
              <a:buChar char="-"/>
            </a:pPr>
            <a:r>
              <a:rPr lang="en-GB" sz="2200" dirty="0" err="1"/>
              <a:t>Precio</a:t>
            </a:r>
            <a:r>
              <a:rPr lang="en-GB" sz="2200" dirty="0"/>
              <a:t> medio </a:t>
            </a:r>
            <a:r>
              <a:rPr lang="en-GB" sz="2200" dirty="0" err="1"/>
              <a:t>en</a:t>
            </a:r>
            <a:r>
              <a:rPr lang="en-GB" sz="2200" dirty="0"/>
              <a:t> euros</a:t>
            </a:r>
          </a:p>
        </p:txBody>
      </p: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70B8B87C-D7D0-9F5B-249B-22F5F9BBD3CE}"/>
              </a:ext>
            </a:extLst>
          </p:cNvPr>
          <p:cNvCxnSpPr>
            <a:cxnSpLocks/>
          </p:cNvCxnSpPr>
          <p:nvPr/>
        </p:nvCxnSpPr>
        <p:spPr>
          <a:xfrm>
            <a:off x="8492146" y="2356035"/>
            <a:ext cx="270530" cy="0"/>
          </a:xfrm>
          <a:prstGeom prst="line">
            <a:avLst/>
          </a:prstGeom>
          <a:ln w="12700">
            <a:solidFill>
              <a:srgbClr val="BD25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62D4C36C-5B63-F67C-CEFC-6B87E198C1C5}"/>
              </a:ext>
            </a:extLst>
          </p:cNvPr>
          <p:cNvCxnSpPr>
            <a:cxnSpLocks/>
          </p:cNvCxnSpPr>
          <p:nvPr/>
        </p:nvCxnSpPr>
        <p:spPr>
          <a:xfrm>
            <a:off x="8490870" y="3493874"/>
            <a:ext cx="270530" cy="0"/>
          </a:xfrm>
          <a:prstGeom prst="line">
            <a:avLst/>
          </a:prstGeom>
          <a:ln w="12700">
            <a:solidFill>
              <a:srgbClr val="BD25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479AE134-57C7-EF86-DA24-EE641A2ECD9D}"/>
              </a:ext>
            </a:extLst>
          </p:cNvPr>
          <p:cNvCxnSpPr>
            <a:cxnSpLocks/>
          </p:cNvCxnSpPr>
          <p:nvPr/>
        </p:nvCxnSpPr>
        <p:spPr>
          <a:xfrm>
            <a:off x="6801626" y="2954439"/>
            <a:ext cx="653684" cy="0"/>
          </a:xfrm>
          <a:prstGeom prst="straightConnector1">
            <a:avLst/>
          </a:prstGeom>
          <a:ln w="12700">
            <a:solidFill>
              <a:srgbClr val="BD25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B09AF251-F15E-2622-D557-7BD286CCC592}"/>
              </a:ext>
            </a:extLst>
          </p:cNvPr>
          <p:cNvCxnSpPr>
            <a:cxnSpLocks/>
          </p:cNvCxnSpPr>
          <p:nvPr/>
        </p:nvCxnSpPr>
        <p:spPr>
          <a:xfrm>
            <a:off x="7336670" y="4653338"/>
            <a:ext cx="1621891" cy="0"/>
          </a:xfrm>
          <a:prstGeom prst="straightConnector1">
            <a:avLst/>
          </a:prstGeom>
          <a:ln w="12700">
            <a:solidFill>
              <a:srgbClr val="BD25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de flecha 72">
            <a:extLst>
              <a:ext uri="{FF2B5EF4-FFF2-40B4-BE49-F238E27FC236}">
                <a16:creationId xmlns:a16="http://schemas.microsoft.com/office/drawing/2014/main" id="{91D26BB5-1BE9-582D-260A-E9C729EFF371}"/>
              </a:ext>
            </a:extLst>
          </p:cNvPr>
          <p:cNvCxnSpPr>
            <a:cxnSpLocks/>
          </p:cNvCxnSpPr>
          <p:nvPr/>
        </p:nvCxnSpPr>
        <p:spPr>
          <a:xfrm>
            <a:off x="7336670" y="5663988"/>
            <a:ext cx="1621891" cy="0"/>
          </a:xfrm>
          <a:prstGeom prst="straightConnector1">
            <a:avLst/>
          </a:prstGeom>
          <a:ln w="12700">
            <a:solidFill>
              <a:srgbClr val="BD25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395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FB6C75CA-6825-7ED6-4966-524D82FBD9D3}"/>
              </a:ext>
            </a:extLst>
          </p:cNvPr>
          <p:cNvCxnSpPr/>
          <p:nvPr/>
        </p:nvCxnSpPr>
        <p:spPr>
          <a:xfrm>
            <a:off x="0" y="900780"/>
            <a:ext cx="12192000" cy="0"/>
          </a:xfrm>
          <a:prstGeom prst="line">
            <a:avLst/>
          </a:prstGeom>
          <a:ln w="19050">
            <a:solidFill>
              <a:srgbClr val="BD25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7C61D314-2641-8044-B013-8DC54BBE560C}"/>
              </a:ext>
            </a:extLst>
          </p:cNvPr>
          <p:cNvSpPr txBox="1"/>
          <p:nvPr/>
        </p:nvSpPr>
        <p:spPr>
          <a:xfrm>
            <a:off x="752282" y="141123"/>
            <a:ext cx="1575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/>
              <a:t>Diagrama</a:t>
            </a:r>
            <a:endParaRPr lang="en-GB" sz="28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9BA8850-7A91-A07C-36EB-32B42AE90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815" y="1015210"/>
            <a:ext cx="8131127" cy="562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770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FB6C75CA-6825-7ED6-4966-524D82FBD9D3}"/>
              </a:ext>
            </a:extLst>
          </p:cNvPr>
          <p:cNvCxnSpPr/>
          <p:nvPr/>
        </p:nvCxnSpPr>
        <p:spPr>
          <a:xfrm>
            <a:off x="0" y="900780"/>
            <a:ext cx="12192000" cy="0"/>
          </a:xfrm>
          <a:prstGeom prst="line">
            <a:avLst/>
          </a:prstGeom>
          <a:ln w="19050">
            <a:solidFill>
              <a:srgbClr val="BD25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7C61D314-2641-8044-B013-8DC54BBE560C}"/>
              </a:ext>
            </a:extLst>
          </p:cNvPr>
          <p:cNvSpPr txBox="1"/>
          <p:nvPr/>
        </p:nvSpPr>
        <p:spPr>
          <a:xfrm>
            <a:off x="743574" y="141123"/>
            <a:ext cx="8517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Top 10 de </a:t>
            </a:r>
            <a:r>
              <a:rPr lang="en-GB" sz="2800" dirty="0" err="1"/>
              <a:t>países</a:t>
            </a:r>
            <a:r>
              <a:rPr lang="en-GB" sz="2800" dirty="0"/>
              <a:t> con mayor </a:t>
            </a:r>
            <a:r>
              <a:rPr lang="en-GB" sz="2800" dirty="0" err="1"/>
              <a:t>número</a:t>
            </a:r>
            <a:r>
              <a:rPr lang="en-GB" sz="2800" dirty="0"/>
              <a:t> de </a:t>
            </a:r>
            <a:r>
              <a:rPr lang="en-GB" sz="2800" dirty="0" err="1"/>
              <a:t>estrellas</a:t>
            </a:r>
            <a:r>
              <a:rPr lang="en-GB" sz="2800" dirty="0"/>
              <a:t> Michelin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9EC4BD1-49BC-49FD-1168-3A2AB38D7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212" y="2529336"/>
            <a:ext cx="4768948" cy="179932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8CC68A2-D59A-AACF-A3F1-4307562C6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71327"/>
            <a:ext cx="3919701" cy="475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819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FB6C75CA-6825-7ED6-4966-524D82FBD9D3}"/>
              </a:ext>
            </a:extLst>
          </p:cNvPr>
          <p:cNvCxnSpPr/>
          <p:nvPr/>
        </p:nvCxnSpPr>
        <p:spPr>
          <a:xfrm>
            <a:off x="0" y="900780"/>
            <a:ext cx="12192000" cy="0"/>
          </a:xfrm>
          <a:prstGeom prst="line">
            <a:avLst/>
          </a:prstGeom>
          <a:ln w="19050">
            <a:solidFill>
              <a:srgbClr val="BD25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7C61D314-2641-8044-B013-8DC54BBE560C}"/>
              </a:ext>
            </a:extLst>
          </p:cNvPr>
          <p:cNvSpPr txBox="1"/>
          <p:nvPr/>
        </p:nvSpPr>
        <p:spPr>
          <a:xfrm>
            <a:off x="752282" y="141123"/>
            <a:ext cx="8272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/>
              <a:t>Restaurantes</a:t>
            </a:r>
            <a:r>
              <a:rPr lang="en-GB" sz="2800" dirty="0"/>
              <a:t> y chefs </a:t>
            </a:r>
            <a:r>
              <a:rPr lang="en-GB" sz="2800" dirty="0" err="1"/>
              <a:t>españoles</a:t>
            </a:r>
            <a:r>
              <a:rPr lang="en-GB" sz="2800" dirty="0"/>
              <a:t> con 3 </a:t>
            </a:r>
            <a:r>
              <a:rPr lang="en-GB" sz="2800" dirty="0" err="1"/>
              <a:t>estrellas</a:t>
            </a:r>
            <a:r>
              <a:rPr lang="en-GB" sz="2800" dirty="0"/>
              <a:t> </a:t>
            </a:r>
            <a:r>
              <a:rPr lang="en-GB" sz="2800" dirty="0" err="1"/>
              <a:t>michelin</a:t>
            </a:r>
            <a:r>
              <a:rPr lang="en-GB" sz="2800" dirty="0"/>
              <a:t> 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8404CA1-D584-8FBA-3706-9B23AEA8C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020" y="1137218"/>
            <a:ext cx="5390980" cy="150509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562921E8-5A3B-31F9-0862-4AAD5B60E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7278" y="2878751"/>
            <a:ext cx="8602486" cy="324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330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FB6C75CA-6825-7ED6-4966-524D82FBD9D3}"/>
              </a:ext>
            </a:extLst>
          </p:cNvPr>
          <p:cNvCxnSpPr/>
          <p:nvPr/>
        </p:nvCxnSpPr>
        <p:spPr>
          <a:xfrm>
            <a:off x="0" y="900780"/>
            <a:ext cx="12192000" cy="0"/>
          </a:xfrm>
          <a:prstGeom prst="line">
            <a:avLst/>
          </a:prstGeom>
          <a:ln w="19050">
            <a:solidFill>
              <a:srgbClr val="BD25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B40BA0CF-8106-230F-F17C-EE47423D6857}"/>
              </a:ext>
            </a:extLst>
          </p:cNvPr>
          <p:cNvSpPr txBox="1"/>
          <p:nvPr/>
        </p:nvSpPr>
        <p:spPr>
          <a:xfrm>
            <a:off x="708550" y="126608"/>
            <a:ext cx="91750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% de </a:t>
            </a:r>
            <a:r>
              <a:rPr lang="en-GB" sz="2800" dirty="0" err="1"/>
              <a:t>salario</a:t>
            </a:r>
            <a:r>
              <a:rPr lang="en-GB" sz="2800" dirty="0"/>
              <a:t> </a:t>
            </a:r>
            <a:r>
              <a:rPr lang="en-GB" sz="2800" dirty="0" err="1"/>
              <a:t>invertido</a:t>
            </a:r>
            <a:r>
              <a:rPr lang="en-GB" sz="2800" dirty="0"/>
              <a:t> </a:t>
            </a:r>
            <a:r>
              <a:rPr lang="en-GB" sz="2800" dirty="0" err="1"/>
              <a:t>en</a:t>
            </a:r>
            <a:r>
              <a:rPr lang="en-GB" sz="2800" dirty="0"/>
              <a:t> un </a:t>
            </a:r>
            <a:r>
              <a:rPr lang="en-GB" sz="2800" dirty="0" err="1"/>
              <a:t>restaurante</a:t>
            </a:r>
            <a:r>
              <a:rPr lang="en-GB" sz="2800" dirty="0"/>
              <a:t> con Estrella Michelin 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56DC3779-801F-8ED1-7493-B3D2CD012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303" y="1221758"/>
            <a:ext cx="11395394" cy="178454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40ED77E6-0B56-6D38-D690-A7C6FF23A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6088" y="2632267"/>
            <a:ext cx="4206240" cy="282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843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FB6C75CA-6825-7ED6-4966-524D82FBD9D3}"/>
              </a:ext>
            </a:extLst>
          </p:cNvPr>
          <p:cNvCxnSpPr/>
          <p:nvPr/>
        </p:nvCxnSpPr>
        <p:spPr>
          <a:xfrm>
            <a:off x="0" y="900780"/>
            <a:ext cx="12192000" cy="0"/>
          </a:xfrm>
          <a:prstGeom prst="line">
            <a:avLst/>
          </a:prstGeom>
          <a:ln w="19050">
            <a:solidFill>
              <a:srgbClr val="BD25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B40BA0CF-8106-230F-F17C-EE47423D6857}"/>
              </a:ext>
            </a:extLst>
          </p:cNvPr>
          <p:cNvSpPr txBox="1"/>
          <p:nvPr/>
        </p:nvSpPr>
        <p:spPr>
          <a:xfrm>
            <a:off x="708550" y="126608"/>
            <a:ext cx="91750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% de </a:t>
            </a:r>
            <a:r>
              <a:rPr lang="en-GB" sz="2800" dirty="0" err="1"/>
              <a:t>salario</a:t>
            </a:r>
            <a:r>
              <a:rPr lang="en-GB" sz="2800" dirty="0"/>
              <a:t> </a:t>
            </a:r>
            <a:r>
              <a:rPr lang="en-GB" sz="2800" dirty="0" err="1"/>
              <a:t>invertido</a:t>
            </a:r>
            <a:r>
              <a:rPr lang="en-GB" sz="2800" dirty="0"/>
              <a:t> </a:t>
            </a:r>
            <a:r>
              <a:rPr lang="en-GB" sz="2800" dirty="0" err="1"/>
              <a:t>en</a:t>
            </a:r>
            <a:r>
              <a:rPr lang="en-GB" sz="2800" dirty="0"/>
              <a:t> un </a:t>
            </a:r>
            <a:r>
              <a:rPr lang="en-GB" sz="2800" dirty="0" err="1"/>
              <a:t>restaurante</a:t>
            </a:r>
            <a:r>
              <a:rPr lang="en-GB" sz="2800" dirty="0"/>
              <a:t> con Estrella Michelin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AAA1A51-C699-6E47-54A5-4DEC761D8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133" y="1151732"/>
            <a:ext cx="11375558" cy="184468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626D0BF-2940-335A-E020-527DCB83C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449" y="2008364"/>
            <a:ext cx="5326628" cy="346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181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FB6C75CA-6825-7ED6-4966-524D82FBD9D3}"/>
              </a:ext>
            </a:extLst>
          </p:cNvPr>
          <p:cNvCxnSpPr/>
          <p:nvPr/>
        </p:nvCxnSpPr>
        <p:spPr>
          <a:xfrm>
            <a:off x="0" y="900780"/>
            <a:ext cx="12192000" cy="0"/>
          </a:xfrm>
          <a:prstGeom prst="line">
            <a:avLst/>
          </a:prstGeom>
          <a:ln w="19050">
            <a:solidFill>
              <a:srgbClr val="BD25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7C61D314-2641-8044-B013-8DC54BBE560C}"/>
              </a:ext>
            </a:extLst>
          </p:cNvPr>
          <p:cNvSpPr txBox="1"/>
          <p:nvPr/>
        </p:nvSpPr>
        <p:spPr>
          <a:xfrm>
            <a:off x="708550" y="126608"/>
            <a:ext cx="106610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% de </a:t>
            </a:r>
            <a:r>
              <a:rPr lang="en-GB" sz="2800" dirty="0" err="1"/>
              <a:t>salario</a:t>
            </a:r>
            <a:r>
              <a:rPr lang="en-GB" sz="2800" dirty="0"/>
              <a:t> </a:t>
            </a:r>
            <a:r>
              <a:rPr lang="en-GB" sz="2800" dirty="0" err="1"/>
              <a:t>invertido</a:t>
            </a:r>
            <a:r>
              <a:rPr lang="en-GB" sz="2800" dirty="0"/>
              <a:t> </a:t>
            </a:r>
            <a:r>
              <a:rPr lang="en-GB" sz="2800" dirty="0" err="1"/>
              <a:t>en</a:t>
            </a:r>
            <a:r>
              <a:rPr lang="en-GB" sz="2800" dirty="0"/>
              <a:t> un </a:t>
            </a:r>
            <a:r>
              <a:rPr lang="en-GB" sz="2800" dirty="0" err="1"/>
              <a:t>restaurante</a:t>
            </a:r>
            <a:r>
              <a:rPr lang="en-GB" sz="2800" dirty="0"/>
              <a:t> con Estrella Michelin </a:t>
            </a:r>
            <a:r>
              <a:rPr lang="en-GB" sz="2800" dirty="0" err="1"/>
              <a:t>en</a:t>
            </a:r>
            <a:r>
              <a:rPr lang="en-GB" sz="2800" dirty="0"/>
              <a:t> </a:t>
            </a:r>
            <a:r>
              <a:rPr lang="en-GB" sz="2800" dirty="0" err="1"/>
              <a:t>España</a:t>
            </a:r>
            <a:endParaRPr lang="en-GB" sz="28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63C1C19-FF0E-CE7F-6E4A-FB21FDF96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55" y="1322364"/>
            <a:ext cx="10897885" cy="180363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95764B3-C82B-02BB-EC5F-38F2722E6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7490" y="3126002"/>
            <a:ext cx="6991881" cy="180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8263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209</Words>
  <Application>Microsoft Office PowerPoint</Application>
  <PresentationFormat>Panorámica</PresentationFormat>
  <Paragraphs>40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Maria</dc:creator>
  <cp:lastModifiedBy>Maria</cp:lastModifiedBy>
  <cp:revision>18</cp:revision>
  <dcterms:created xsi:type="dcterms:W3CDTF">2022-09-05T11:47:34Z</dcterms:created>
  <dcterms:modified xsi:type="dcterms:W3CDTF">2022-09-05T23:27:06Z</dcterms:modified>
</cp:coreProperties>
</file>