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56" r:id="rId2"/>
    <p:sldId id="260" r:id="rId3"/>
    <p:sldId id="261" r:id="rId4"/>
    <p:sldId id="258" r:id="rId5"/>
    <p:sldId id="262"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0" d="100"/>
          <a:sy n="50" d="100"/>
        </p:scale>
        <p:origin x="3024" y="15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8706609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6179296"/>
      </p:ext>
    </p:extLst>
  </p:cSld>
  <p:clrMap bg1="lt1" tx1="dk1" bg2="lt2" tx2="dk2" accent1="accent1" accent2="accent2" accent3="accent3" accent4="accent4" accent5="accent5" accent6="accent6" hlink="hlink" folHlink="folHlink"/>
  <p:sldLayoutIdLst>
    <p:sldLayoutId id="2147483681"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arvelapp.com/89f34d3/screen/67743970"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594E91-0B13-454D-8E6E-82895815E58C}"/>
              </a:ext>
            </a:extLst>
          </p:cNvPr>
          <p:cNvPicPr>
            <a:picLocks noChangeAspect="1"/>
          </p:cNvPicPr>
          <p:nvPr/>
        </p:nvPicPr>
        <p:blipFill rotWithShape="1">
          <a:blip r:embed="rId2"/>
          <a:srcRect/>
          <a:stretch/>
        </p:blipFill>
        <p:spPr>
          <a:xfrm>
            <a:off x="20" y="10"/>
            <a:ext cx="12191981" cy="6857990"/>
          </a:xfrm>
          <a:prstGeom prst="rect">
            <a:avLst/>
          </a:prstGeom>
        </p:spPr>
      </p:pic>
      <p:sp>
        <p:nvSpPr>
          <p:cNvPr id="22" name="Rectangle 17">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9">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844356A-137C-44FE-BB47-583CD5589A6E}"/>
              </a:ext>
            </a:extLst>
          </p:cNvPr>
          <p:cNvSpPr>
            <a:spLocks noGrp="1"/>
          </p:cNvSpPr>
          <p:nvPr>
            <p:ph type="ctrTitle"/>
          </p:nvPr>
        </p:nvSpPr>
        <p:spPr>
          <a:xfrm>
            <a:off x="6096006" y="643467"/>
            <a:ext cx="5452529" cy="3569242"/>
          </a:xfrm>
        </p:spPr>
        <p:txBody>
          <a:bodyPr anchor="t">
            <a:normAutofit/>
          </a:bodyPr>
          <a:lstStyle/>
          <a:p>
            <a:pPr algn="r"/>
            <a:r>
              <a:rPr lang="es-ES" sz="4800">
                <a:solidFill>
                  <a:schemeClr val="bg1"/>
                </a:solidFill>
              </a:rPr>
              <a:t>Aplicativo Web: “DA Clinic”</a:t>
            </a:r>
            <a:br>
              <a:rPr lang="es-ES" sz="4800">
                <a:solidFill>
                  <a:schemeClr val="bg1"/>
                </a:solidFill>
              </a:rPr>
            </a:br>
            <a:r>
              <a:rPr lang="es-ES" sz="4800">
                <a:solidFill>
                  <a:schemeClr val="bg1"/>
                </a:solidFill>
              </a:rPr>
              <a:t>Entrega #1</a:t>
            </a:r>
          </a:p>
        </p:txBody>
      </p:sp>
      <p:sp>
        <p:nvSpPr>
          <p:cNvPr id="3" name="Subtítulo 2">
            <a:extLst>
              <a:ext uri="{FF2B5EF4-FFF2-40B4-BE49-F238E27FC236}">
                <a16:creationId xmlns:a16="http://schemas.microsoft.com/office/drawing/2014/main" id="{42F7BBF0-A1F8-499F-B427-BD67DDFEC146}"/>
              </a:ext>
            </a:extLst>
          </p:cNvPr>
          <p:cNvSpPr>
            <a:spLocks noGrp="1"/>
          </p:cNvSpPr>
          <p:nvPr>
            <p:ph type="subTitle" idx="1"/>
          </p:nvPr>
        </p:nvSpPr>
        <p:spPr>
          <a:xfrm>
            <a:off x="6099055" y="4553792"/>
            <a:ext cx="5449479" cy="1663493"/>
          </a:xfrm>
        </p:spPr>
        <p:txBody>
          <a:bodyPr anchor="b">
            <a:normAutofit/>
          </a:bodyPr>
          <a:lstStyle/>
          <a:p>
            <a:pPr algn="r"/>
            <a:r>
              <a:rPr lang="es-ES" sz="2400" dirty="0">
                <a:solidFill>
                  <a:schemeClr val="bg1"/>
                </a:solidFill>
              </a:rPr>
              <a:t>Esteban Cardona</a:t>
            </a:r>
          </a:p>
          <a:p>
            <a:pPr algn="r"/>
            <a:r>
              <a:rPr lang="es-ES" sz="2400" dirty="0">
                <a:solidFill>
                  <a:schemeClr val="bg1"/>
                </a:solidFill>
              </a:rPr>
              <a:t>Juan Camilo Ariza</a:t>
            </a:r>
          </a:p>
          <a:p>
            <a:pPr algn="r"/>
            <a:r>
              <a:rPr lang="es-ES" sz="2400" dirty="0">
                <a:solidFill>
                  <a:schemeClr val="bg1"/>
                </a:solidFill>
              </a:rPr>
              <a:t>Jhan Carlos Del Rio</a:t>
            </a:r>
            <a:endParaRPr lang="es-CO" sz="2400" dirty="0">
              <a:solidFill>
                <a:schemeClr val="bg1"/>
              </a:solidFill>
            </a:endParaRPr>
          </a:p>
        </p:txBody>
      </p:sp>
    </p:spTree>
    <p:extLst>
      <p:ext uri="{BB962C8B-B14F-4D97-AF65-F5344CB8AC3E}">
        <p14:creationId xmlns:p14="http://schemas.microsoft.com/office/powerpoint/2010/main" val="17715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32B2F-4548-4A4A-83AE-7BD65235225B}"/>
              </a:ext>
            </a:extLst>
          </p:cNvPr>
          <p:cNvSpPr>
            <a:spLocks noGrp="1"/>
          </p:cNvSpPr>
          <p:nvPr>
            <p:ph type="ctrTitle"/>
          </p:nvPr>
        </p:nvSpPr>
        <p:spPr/>
        <p:txBody>
          <a:bodyPr/>
          <a:lstStyle/>
          <a:p>
            <a:r>
              <a:rPr lang="es-CO" dirty="0"/>
              <a:t>Diagrama de contexto</a:t>
            </a:r>
          </a:p>
        </p:txBody>
      </p:sp>
      <p:pic>
        <p:nvPicPr>
          <p:cNvPr id="4" name="Imagen 3">
            <a:extLst>
              <a:ext uri="{FF2B5EF4-FFF2-40B4-BE49-F238E27FC236}">
                <a16:creationId xmlns:a16="http://schemas.microsoft.com/office/drawing/2014/main" id="{63E67C95-164F-46FF-8486-995533DF37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6900" y="2790605"/>
            <a:ext cx="6782129" cy="3903739"/>
          </a:xfrm>
          <a:prstGeom prst="rect">
            <a:avLst/>
          </a:prstGeom>
        </p:spPr>
      </p:pic>
    </p:spTree>
    <p:extLst>
      <p:ext uri="{BB962C8B-B14F-4D97-AF65-F5344CB8AC3E}">
        <p14:creationId xmlns:p14="http://schemas.microsoft.com/office/powerpoint/2010/main" val="35073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32B2F-4548-4A4A-83AE-7BD65235225B}"/>
              </a:ext>
            </a:extLst>
          </p:cNvPr>
          <p:cNvSpPr>
            <a:spLocks noGrp="1"/>
          </p:cNvSpPr>
          <p:nvPr>
            <p:ph type="ctrTitle"/>
          </p:nvPr>
        </p:nvSpPr>
        <p:spPr/>
        <p:txBody>
          <a:bodyPr/>
          <a:lstStyle/>
          <a:p>
            <a:r>
              <a:rPr lang="es-CO" dirty="0"/>
              <a:t>Diagrama de casos de uso</a:t>
            </a:r>
          </a:p>
        </p:txBody>
      </p:sp>
      <p:pic>
        <p:nvPicPr>
          <p:cNvPr id="5" name="Imagen 4" descr="Imagen que contiene texto, mapa&#10;&#10;Descripción generada automáticamente">
            <a:extLst>
              <a:ext uri="{FF2B5EF4-FFF2-40B4-BE49-F238E27FC236}">
                <a16:creationId xmlns:a16="http://schemas.microsoft.com/office/drawing/2014/main" id="{6C6D756C-AF4A-4605-B1F1-4C930BAEB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570" y="2495444"/>
            <a:ext cx="3802790" cy="4196337"/>
          </a:xfrm>
          <a:prstGeom prst="rect">
            <a:avLst/>
          </a:prstGeom>
        </p:spPr>
      </p:pic>
    </p:spTree>
    <p:extLst>
      <p:ext uri="{BB962C8B-B14F-4D97-AF65-F5344CB8AC3E}">
        <p14:creationId xmlns:p14="http://schemas.microsoft.com/office/powerpoint/2010/main" val="409478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Captura de pantalla de un celular&#10;&#10;Descripción generada automáticamente">
            <a:extLst>
              <a:ext uri="{FF2B5EF4-FFF2-40B4-BE49-F238E27FC236}">
                <a16:creationId xmlns:a16="http://schemas.microsoft.com/office/drawing/2014/main" id="{684C3473-5AB0-4471-A7FB-7076BAF1A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715" y="2782368"/>
            <a:ext cx="4762500" cy="3545372"/>
          </a:xfrm>
          <a:prstGeom prst="rect">
            <a:avLst/>
          </a:prstGeom>
        </p:spPr>
      </p:pic>
      <p:sp>
        <p:nvSpPr>
          <p:cNvPr id="3" name="Título 1">
            <a:extLst>
              <a:ext uri="{FF2B5EF4-FFF2-40B4-BE49-F238E27FC236}">
                <a16:creationId xmlns:a16="http://schemas.microsoft.com/office/drawing/2014/main" id="{03E83C51-472D-487B-A728-C1C50A20A500}"/>
              </a:ext>
            </a:extLst>
          </p:cNvPr>
          <p:cNvSpPr>
            <a:spLocks noGrp="1"/>
          </p:cNvSpPr>
          <p:nvPr>
            <p:ph type="ctrTitle"/>
          </p:nvPr>
        </p:nvSpPr>
        <p:spPr>
          <a:xfrm>
            <a:off x="581191" y="1020431"/>
            <a:ext cx="10993549" cy="1475013"/>
          </a:xfrm>
        </p:spPr>
        <p:txBody>
          <a:bodyPr/>
          <a:lstStyle/>
          <a:p>
            <a:r>
              <a:rPr lang="es-CO" dirty="0"/>
              <a:t>Diagrama DE PAQUETES</a:t>
            </a:r>
          </a:p>
        </p:txBody>
      </p:sp>
    </p:spTree>
    <p:extLst>
      <p:ext uri="{BB962C8B-B14F-4D97-AF65-F5344CB8AC3E}">
        <p14:creationId xmlns:p14="http://schemas.microsoft.com/office/powerpoint/2010/main" val="22379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F6EB35-CEDC-407F-BC4A-51932EA88063}"/>
              </a:ext>
            </a:extLst>
          </p:cNvPr>
          <p:cNvSpPr>
            <a:spLocks noGrp="1"/>
          </p:cNvSpPr>
          <p:nvPr>
            <p:ph type="ctrTitle"/>
          </p:nvPr>
        </p:nvSpPr>
        <p:spPr/>
        <p:txBody>
          <a:bodyPr/>
          <a:lstStyle/>
          <a:p>
            <a:r>
              <a:rPr lang="es-CO" dirty="0"/>
              <a:t>Organización de requisitos</a:t>
            </a:r>
          </a:p>
        </p:txBody>
      </p:sp>
      <p:graphicFrame>
        <p:nvGraphicFramePr>
          <p:cNvPr id="4" name="Tabla 3">
            <a:extLst>
              <a:ext uri="{FF2B5EF4-FFF2-40B4-BE49-F238E27FC236}">
                <a16:creationId xmlns:a16="http://schemas.microsoft.com/office/drawing/2014/main" id="{7DA2E334-87C7-430F-80DC-E1AF6E38FC3E}"/>
              </a:ext>
            </a:extLst>
          </p:cNvPr>
          <p:cNvGraphicFramePr>
            <a:graphicFrameLocks noGrp="1"/>
          </p:cNvGraphicFramePr>
          <p:nvPr>
            <p:extLst>
              <p:ext uri="{D42A27DB-BD31-4B8C-83A1-F6EECF244321}">
                <p14:modId xmlns:p14="http://schemas.microsoft.com/office/powerpoint/2010/main" val="1423283430"/>
              </p:ext>
            </p:extLst>
          </p:nvPr>
        </p:nvGraphicFramePr>
        <p:xfrm>
          <a:off x="2554985" y="5367655"/>
          <a:ext cx="7045960" cy="617792"/>
        </p:xfrm>
        <a:graphic>
          <a:graphicData uri="http://schemas.openxmlformats.org/drawingml/2006/table">
            <a:tbl>
              <a:tblPr firstRow="1" firstCol="1" bandRow="1">
                <a:tableStyleId>{5C22544A-7EE6-4342-B048-85BDC9FD1C3A}</a:tableStyleId>
              </a:tblPr>
              <a:tblGrid>
                <a:gridCol w="306705">
                  <a:extLst>
                    <a:ext uri="{9D8B030D-6E8A-4147-A177-3AD203B41FA5}">
                      <a16:colId xmlns:a16="http://schemas.microsoft.com/office/drawing/2014/main" val="3772442336"/>
                    </a:ext>
                  </a:extLst>
                </a:gridCol>
                <a:gridCol w="4661535">
                  <a:extLst>
                    <a:ext uri="{9D8B030D-6E8A-4147-A177-3AD203B41FA5}">
                      <a16:colId xmlns:a16="http://schemas.microsoft.com/office/drawing/2014/main" val="2984666400"/>
                    </a:ext>
                  </a:extLst>
                </a:gridCol>
                <a:gridCol w="442595">
                  <a:extLst>
                    <a:ext uri="{9D8B030D-6E8A-4147-A177-3AD203B41FA5}">
                      <a16:colId xmlns:a16="http://schemas.microsoft.com/office/drawing/2014/main" val="4186768047"/>
                    </a:ext>
                  </a:extLst>
                </a:gridCol>
                <a:gridCol w="662305">
                  <a:extLst>
                    <a:ext uri="{9D8B030D-6E8A-4147-A177-3AD203B41FA5}">
                      <a16:colId xmlns:a16="http://schemas.microsoft.com/office/drawing/2014/main" val="1630069966"/>
                    </a:ext>
                  </a:extLst>
                </a:gridCol>
                <a:gridCol w="972820">
                  <a:extLst>
                    <a:ext uri="{9D8B030D-6E8A-4147-A177-3AD203B41FA5}">
                      <a16:colId xmlns:a16="http://schemas.microsoft.com/office/drawing/2014/main" val="3803986011"/>
                    </a:ext>
                  </a:extLst>
                </a:gridCol>
              </a:tblGrid>
              <a:tr h="48895">
                <a:tc>
                  <a:txBody>
                    <a:bodyPr/>
                    <a:lstStyle/>
                    <a:p>
                      <a:pPr>
                        <a:lnSpc>
                          <a:spcPct val="115000"/>
                        </a:lnSpc>
                        <a:spcAft>
                          <a:spcPts val="1000"/>
                        </a:spcAft>
                      </a:pPr>
                      <a:r>
                        <a:rPr lang="es-CO" sz="1200">
                          <a:effectLst/>
                        </a:rPr>
                        <a:t>36</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s-CO" sz="1200">
                          <a:effectLst/>
                        </a:rPr>
                        <a:t>La interfaz deberá tardar menos de 2 segundos para responder cualquier tipo de solicitud.</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s-CO" sz="1200">
                          <a:effectLst/>
                        </a:rPr>
                        <a:t>NF</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s-CO" sz="1200">
                          <a:effectLst/>
                        </a:rPr>
                        <a:t>A</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s-CO" sz="1200" dirty="0">
                          <a:effectLst/>
                        </a:rPr>
                        <a:t>ESTEBAN CARDONA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7432181"/>
                  </a:ext>
                </a:extLst>
              </a:tr>
            </a:tbl>
          </a:graphicData>
        </a:graphic>
      </p:graphicFrame>
      <p:graphicFrame>
        <p:nvGraphicFramePr>
          <p:cNvPr id="5" name="Tabla 4">
            <a:extLst>
              <a:ext uri="{FF2B5EF4-FFF2-40B4-BE49-F238E27FC236}">
                <a16:creationId xmlns:a16="http://schemas.microsoft.com/office/drawing/2014/main" id="{18D25441-173E-407A-AA25-1AB3E304FFF3}"/>
              </a:ext>
            </a:extLst>
          </p:cNvPr>
          <p:cNvGraphicFramePr>
            <a:graphicFrameLocks noGrp="1"/>
          </p:cNvGraphicFramePr>
          <p:nvPr>
            <p:extLst>
              <p:ext uri="{D42A27DB-BD31-4B8C-83A1-F6EECF244321}">
                <p14:modId xmlns:p14="http://schemas.microsoft.com/office/powerpoint/2010/main" val="2067292088"/>
              </p:ext>
            </p:extLst>
          </p:nvPr>
        </p:nvGraphicFramePr>
        <p:xfrm>
          <a:off x="2588640" y="3429000"/>
          <a:ext cx="7012305" cy="1879664"/>
        </p:xfrm>
        <a:graphic>
          <a:graphicData uri="http://schemas.openxmlformats.org/drawingml/2006/table">
            <a:tbl>
              <a:tblPr firstRow="1" firstCol="1" bandRow="1">
                <a:tableStyleId>{5C22544A-7EE6-4342-B048-85BDC9FD1C3A}</a:tableStyleId>
              </a:tblPr>
              <a:tblGrid>
                <a:gridCol w="365760">
                  <a:extLst>
                    <a:ext uri="{9D8B030D-6E8A-4147-A177-3AD203B41FA5}">
                      <a16:colId xmlns:a16="http://schemas.microsoft.com/office/drawing/2014/main" val="3123118028"/>
                    </a:ext>
                  </a:extLst>
                </a:gridCol>
                <a:gridCol w="3778250">
                  <a:extLst>
                    <a:ext uri="{9D8B030D-6E8A-4147-A177-3AD203B41FA5}">
                      <a16:colId xmlns:a16="http://schemas.microsoft.com/office/drawing/2014/main" val="3307517422"/>
                    </a:ext>
                  </a:extLst>
                </a:gridCol>
                <a:gridCol w="514985">
                  <a:extLst>
                    <a:ext uri="{9D8B030D-6E8A-4147-A177-3AD203B41FA5}">
                      <a16:colId xmlns:a16="http://schemas.microsoft.com/office/drawing/2014/main" val="296561310"/>
                    </a:ext>
                  </a:extLst>
                </a:gridCol>
                <a:gridCol w="662305">
                  <a:extLst>
                    <a:ext uri="{9D8B030D-6E8A-4147-A177-3AD203B41FA5}">
                      <a16:colId xmlns:a16="http://schemas.microsoft.com/office/drawing/2014/main" val="3362654735"/>
                    </a:ext>
                  </a:extLst>
                </a:gridCol>
                <a:gridCol w="1691005">
                  <a:extLst>
                    <a:ext uri="{9D8B030D-6E8A-4147-A177-3AD203B41FA5}">
                      <a16:colId xmlns:a16="http://schemas.microsoft.com/office/drawing/2014/main" val="2737972387"/>
                    </a:ext>
                  </a:extLst>
                </a:gridCol>
              </a:tblGrid>
              <a:tr h="1628140">
                <a:tc>
                  <a:txBody>
                    <a:bodyPr/>
                    <a:lstStyle/>
                    <a:p>
                      <a:pPr>
                        <a:lnSpc>
                          <a:spcPct val="115000"/>
                        </a:lnSpc>
                        <a:spcAft>
                          <a:spcPts val="1000"/>
                        </a:spcAft>
                      </a:pPr>
                      <a:r>
                        <a:rPr lang="es-CO" sz="1200">
                          <a:effectLst/>
                        </a:rPr>
                        <a:t>4</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s-CO" sz="1200">
                          <a:effectLst/>
                        </a:rPr>
                        <a:t>En caso de que un paciente pierda la contraseña de su cuenta, el sistema debe permitir generar una solicitud para la recuperación de la cuenta ingresando su tipo de documento de identificación (cedula ciudadanía, tarjeta de identidad, cedula de extranjería, registro civil o pasaporte) y su número de documento de identificación. Al llenar estos campos se enviará un correo electrónico asociado a ese documento de identificación.</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s-CO" sz="1200">
                          <a:effectLst/>
                        </a:rPr>
                        <a:t>F</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s-CO" sz="1200">
                          <a:effectLst/>
                        </a:rPr>
                        <a:t>A</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s-CO" sz="1200" dirty="0">
                          <a:effectLst/>
                        </a:rPr>
                        <a:t>JUAN ARIZA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7979167"/>
                  </a:ext>
                </a:extLst>
              </a:tr>
            </a:tbl>
          </a:graphicData>
        </a:graphic>
      </p:graphicFrame>
    </p:spTree>
    <p:extLst>
      <p:ext uri="{BB962C8B-B14F-4D97-AF65-F5344CB8AC3E}">
        <p14:creationId xmlns:p14="http://schemas.microsoft.com/office/powerpoint/2010/main" val="351180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89A160-6E7D-4C56-AB1B-369BC6F7AA84}"/>
              </a:ext>
            </a:extLst>
          </p:cNvPr>
          <p:cNvSpPr>
            <a:spLocks noGrp="1"/>
          </p:cNvSpPr>
          <p:nvPr>
            <p:ph type="ctrTitle"/>
          </p:nvPr>
        </p:nvSpPr>
        <p:spPr>
          <a:xfrm>
            <a:off x="446533" y="1552398"/>
            <a:ext cx="7231784" cy="1048190"/>
          </a:xfrm>
        </p:spPr>
        <p:txBody>
          <a:bodyPr anchor="ctr">
            <a:normAutofit/>
          </a:bodyPr>
          <a:lstStyle/>
          <a:p>
            <a:r>
              <a:rPr lang="es-ES" sz="5400" dirty="0">
                <a:solidFill>
                  <a:schemeClr val="tx2"/>
                </a:solidFill>
              </a:rPr>
              <a:t>Prototipado</a:t>
            </a:r>
          </a:p>
        </p:txBody>
      </p:sp>
      <p:sp>
        <p:nvSpPr>
          <p:cNvPr id="3" name="Subtítulo 2">
            <a:extLst>
              <a:ext uri="{FF2B5EF4-FFF2-40B4-BE49-F238E27FC236}">
                <a16:creationId xmlns:a16="http://schemas.microsoft.com/office/drawing/2014/main" id="{DF99B9FE-8EF4-48D2-ABA8-577E745F4EF3}"/>
              </a:ext>
            </a:extLst>
          </p:cNvPr>
          <p:cNvSpPr>
            <a:spLocks noGrp="1"/>
          </p:cNvSpPr>
          <p:nvPr>
            <p:ph type="subTitle" idx="1"/>
          </p:nvPr>
        </p:nvSpPr>
        <p:spPr>
          <a:xfrm>
            <a:off x="8129871" y="1552397"/>
            <a:ext cx="3610575" cy="3654082"/>
          </a:xfrm>
        </p:spPr>
        <p:txBody>
          <a:bodyPr anchor="ctr">
            <a:normAutofit/>
          </a:bodyPr>
          <a:lstStyle/>
          <a:p>
            <a:r>
              <a:rPr lang="en-US" sz="3200"/>
              <a:t>URL: </a:t>
            </a:r>
            <a:r>
              <a:rPr lang="en-US" sz="3200">
                <a:hlinkClick r:id="rId2"/>
              </a:rPr>
              <a:t>https://marvelapp.com/89f34d3/screen/67743970</a:t>
            </a:r>
            <a:endParaRPr lang="en-US" sz="3200"/>
          </a:p>
          <a:p>
            <a:endParaRPr lang="es-CO" sz="3200"/>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7" name="Imagen 6" descr="Captura de pantalla de un celular&#10;&#10;Descripción generada automáticamente">
            <a:extLst>
              <a:ext uri="{FF2B5EF4-FFF2-40B4-BE49-F238E27FC236}">
                <a16:creationId xmlns:a16="http://schemas.microsoft.com/office/drawing/2014/main" id="{54743F02-059D-4E96-B1A9-8A3048776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22455">
            <a:off x="351524" y="2831189"/>
            <a:ext cx="3357728" cy="1888722"/>
          </a:xfrm>
          <a:prstGeom prst="rect">
            <a:avLst/>
          </a:prstGeom>
        </p:spPr>
      </p:pic>
      <p:pic>
        <p:nvPicPr>
          <p:cNvPr id="11" name="Imagen 10" descr="Captura de pantalla de un celular&#10;&#10;Descripción generada automáticamente">
            <a:extLst>
              <a:ext uri="{FF2B5EF4-FFF2-40B4-BE49-F238E27FC236}">
                <a16:creationId xmlns:a16="http://schemas.microsoft.com/office/drawing/2014/main" id="{E4ABA334-9125-4A84-8E61-B714DC6EB6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55584">
            <a:off x="4268814" y="2864892"/>
            <a:ext cx="3357728" cy="1888722"/>
          </a:xfrm>
          <a:prstGeom prst="rect">
            <a:avLst/>
          </a:prstGeom>
        </p:spPr>
      </p:pic>
      <p:pic>
        <p:nvPicPr>
          <p:cNvPr id="5" name="Imagen 4" descr="Imagen que contiene computadora&#10;&#10;Descripción generada automáticamente">
            <a:extLst>
              <a:ext uri="{FF2B5EF4-FFF2-40B4-BE49-F238E27FC236}">
                <a16:creationId xmlns:a16="http://schemas.microsoft.com/office/drawing/2014/main" id="{099AC9B4-2F04-453D-BD72-0C8C7E5618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7900" y="3754993"/>
            <a:ext cx="3357728" cy="1888722"/>
          </a:xfrm>
          <a:prstGeom prst="rect">
            <a:avLst/>
          </a:prstGeom>
        </p:spPr>
      </p:pic>
    </p:spTree>
    <p:extLst>
      <p:ext uri="{BB962C8B-B14F-4D97-AF65-F5344CB8AC3E}">
        <p14:creationId xmlns:p14="http://schemas.microsoft.com/office/powerpoint/2010/main" val="2267057491"/>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10</TotalTime>
  <Words>147</Words>
  <Application>Microsoft Office PowerPoint</Application>
  <PresentationFormat>Panorámica</PresentationFormat>
  <Paragraphs>20</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Calibri</vt:lpstr>
      <vt:lpstr>Gill Sans MT</vt:lpstr>
      <vt:lpstr>Wingdings 2</vt:lpstr>
      <vt:lpstr>DividendVTI</vt:lpstr>
      <vt:lpstr>Aplicativo Web: “DA Clinic” Entrega #1</vt:lpstr>
      <vt:lpstr>Diagrama de contexto</vt:lpstr>
      <vt:lpstr>Diagrama de casos de uso</vt:lpstr>
      <vt:lpstr>Diagrama DE PAQUETES</vt:lpstr>
      <vt:lpstr>Organización de requisitos</vt:lpstr>
      <vt:lpstr>Prototipado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Aplicativo Web: “DA Clinic” Entrega #1</dc:title>
  <dc:creator>Jhan Carlos Del Rio</dc:creator>
  <cp:lastModifiedBy>JUAN ARIZA CARDONA</cp:lastModifiedBy>
  <cp:revision>3</cp:revision>
  <dcterms:created xsi:type="dcterms:W3CDTF">2020-04-01T11:01:33Z</dcterms:created>
  <dcterms:modified xsi:type="dcterms:W3CDTF">2020-04-01T11:36:13Z</dcterms:modified>
</cp:coreProperties>
</file>