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65" r:id="rId5"/>
    <p:sldId id="273" r:id="rId6"/>
    <p:sldId id="266" r:id="rId7"/>
    <p:sldId id="258" r:id="rId8"/>
    <p:sldId id="260" r:id="rId9"/>
    <p:sldId id="267" r:id="rId10"/>
    <p:sldId id="284" r:id="rId11"/>
    <p:sldId id="288" r:id="rId12"/>
    <p:sldId id="286" r:id="rId13"/>
    <p:sldId id="270" r:id="rId14"/>
    <p:sldId id="276" r:id="rId15"/>
    <p:sldId id="277" r:id="rId16"/>
    <p:sldId id="262" r:id="rId17"/>
    <p:sldId id="279" r:id="rId18"/>
    <p:sldId id="282" r:id="rId19"/>
    <p:sldId id="274" r:id="rId20"/>
    <p:sldId id="278" r:id="rId21"/>
    <p:sldId id="281" r:id="rId22"/>
    <p:sldId id="283" r:id="rId23"/>
    <p:sldId id="272" r:id="rId24"/>
    <p:sldId id="287" r:id="rId25"/>
    <p:sldId id="28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638"/>
  </p:normalViewPr>
  <p:slideViewPr>
    <p:cSldViewPr snapToGrid="0">
      <p:cViewPr>
        <p:scale>
          <a:sx n="138" d="100"/>
          <a:sy n="138" d="100"/>
        </p:scale>
        <p:origin x="-496" y="-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0CEBCA-76A5-4116-81EC-07C71FD56FC9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B76EF9C-AACB-4B3F-99F7-01F1CBC67E26}">
      <dgm:prSet/>
      <dgm:spPr/>
      <dgm:t>
        <a:bodyPr/>
        <a:lstStyle/>
        <a:p>
          <a:r>
            <a:rPr lang="en-US" b="1" dirty="0"/>
            <a:t>ADHD predominantly hyperactive-impulsive presentation</a:t>
          </a:r>
          <a:endParaRPr lang="en-US" dirty="0"/>
        </a:p>
      </dgm:t>
    </dgm:pt>
    <dgm:pt modelId="{5A90BB44-0925-414D-A8A4-2E067C8B3A48}" type="parTrans" cxnId="{B72EFBAC-4E7F-4851-9121-33282ED96869}">
      <dgm:prSet/>
      <dgm:spPr/>
      <dgm:t>
        <a:bodyPr/>
        <a:lstStyle/>
        <a:p>
          <a:endParaRPr lang="en-US"/>
        </a:p>
      </dgm:t>
    </dgm:pt>
    <dgm:pt modelId="{1B05C00A-EBDC-46C4-92FE-64A9D0BCCF36}" type="sibTrans" cxnId="{B72EFBAC-4E7F-4851-9121-33282ED96869}">
      <dgm:prSet/>
      <dgm:spPr/>
      <dgm:t>
        <a:bodyPr/>
        <a:lstStyle/>
        <a:p>
          <a:endParaRPr lang="en-US"/>
        </a:p>
      </dgm:t>
    </dgm:pt>
    <dgm:pt modelId="{521C6F68-DBA5-4F63-868A-483B83BAA7EE}">
      <dgm:prSet/>
      <dgm:spPr/>
      <dgm:t>
        <a:bodyPr/>
        <a:lstStyle/>
        <a:p>
          <a:r>
            <a:rPr lang="en-US" b="1" dirty="0"/>
            <a:t>ADHD combined presentation</a:t>
          </a:r>
          <a:endParaRPr lang="en-US" dirty="0"/>
        </a:p>
      </dgm:t>
    </dgm:pt>
    <dgm:pt modelId="{C5E62CF1-0F02-47B1-94C7-FDF439327393}" type="parTrans" cxnId="{B258CE21-C43F-4BE6-A164-DD2C564AA4EB}">
      <dgm:prSet/>
      <dgm:spPr/>
      <dgm:t>
        <a:bodyPr/>
        <a:lstStyle/>
        <a:p>
          <a:endParaRPr lang="en-US"/>
        </a:p>
      </dgm:t>
    </dgm:pt>
    <dgm:pt modelId="{E3A99312-E5EB-448D-9D01-17F14F5320DE}" type="sibTrans" cxnId="{B258CE21-C43F-4BE6-A164-DD2C564AA4EB}">
      <dgm:prSet/>
      <dgm:spPr/>
      <dgm:t>
        <a:bodyPr/>
        <a:lstStyle/>
        <a:p>
          <a:endParaRPr lang="en-US"/>
        </a:p>
      </dgm:t>
    </dgm:pt>
    <dgm:pt modelId="{F6A6A551-2927-42A2-AB7F-D18CB7252EE3}">
      <dgm:prSet/>
      <dgm:spPr/>
      <dgm:t>
        <a:bodyPr/>
        <a:lstStyle/>
        <a:p>
          <a:r>
            <a:rPr lang="en-US" b="1"/>
            <a:t>ADHD predominantly inattentive presentation</a:t>
          </a:r>
          <a:endParaRPr lang="en-US"/>
        </a:p>
      </dgm:t>
    </dgm:pt>
    <dgm:pt modelId="{C5E4B8C2-E18C-4837-82F6-6D256E145EC1}" type="parTrans" cxnId="{9FE99E1E-2901-4868-972C-8DA0C6C8AA3B}">
      <dgm:prSet/>
      <dgm:spPr/>
      <dgm:t>
        <a:bodyPr/>
        <a:lstStyle/>
        <a:p>
          <a:endParaRPr lang="en-US"/>
        </a:p>
      </dgm:t>
    </dgm:pt>
    <dgm:pt modelId="{86B53A0C-0EC7-48D8-A2CA-84C43B778072}" type="sibTrans" cxnId="{9FE99E1E-2901-4868-972C-8DA0C6C8AA3B}">
      <dgm:prSet/>
      <dgm:spPr/>
      <dgm:t>
        <a:bodyPr/>
        <a:lstStyle/>
        <a:p>
          <a:endParaRPr lang="en-US"/>
        </a:p>
      </dgm:t>
    </dgm:pt>
    <dgm:pt modelId="{CA1F372A-57E1-EB4B-AEA6-8DF9FD15C4D0}" type="pres">
      <dgm:prSet presAssocID="{ED0CEBCA-76A5-4116-81EC-07C71FD56FC9}" presName="linear" presStyleCnt="0">
        <dgm:presLayoutVars>
          <dgm:animLvl val="lvl"/>
          <dgm:resizeHandles val="exact"/>
        </dgm:presLayoutVars>
      </dgm:prSet>
      <dgm:spPr/>
    </dgm:pt>
    <dgm:pt modelId="{4E4F48EB-0891-1248-97B0-7E3CA691EFC3}" type="pres">
      <dgm:prSet presAssocID="{FB76EF9C-AACB-4B3F-99F7-01F1CBC67E2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C664F0B-D6A2-1140-86F2-143FEC47597E}" type="pres">
      <dgm:prSet presAssocID="{1B05C00A-EBDC-46C4-92FE-64A9D0BCCF36}" presName="spacer" presStyleCnt="0"/>
      <dgm:spPr/>
    </dgm:pt>
    <dgm:pt modelId="{E6E17787-68D0-164C-B6CB-B2B3AAB637EC}" type="pres">
      <dgm:prSet presAssocID="{F6A6A551-2927-42A2-AB7F-D18CB7252EE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9FF2F16-7787-D242-BFB9-77E9A06F2D20}" type="pres">
      <dgm:prSet presAssocID="{86B53A0C-0EC7-48D8-A2CA-84C43B778072}" presName="spacer" presStyleCnt="0"/>
      <dgm:spPr/>
    </dgm:pt>
    <dgm:pt modelId="{53126453-C1D8-E24C-968E-45379889C2B3}" type="pres">
      <dgm:prSet presAssocID="{521C6F68-DBA5-4F63-868A-483B83BAA7E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FE99E1E-2901-4868-972C-8DA0C6C8AA3B}" srcId="{ED0CEBCA-76A5-4116-81EC-07C71FD56FC9}" destId="{F6A6A551-2927-42A2-AB7F-D18CB7252EE3}" srcOrd="1" destOrd="0" parTransId="{C5E4B8C2-E18C-4837-82F6-6D256E145EC1}" sibTransId="{86B53A0C-0EC7-48D8-A2CA-84C43B778072}"/>
    <dgm:cxn modelId="{B258CE21-C43F-4BE6-A164-DD2C564AA4EB}" srcId="{ED0CEBCA-76A5-4116-81EC-07C71FD56FC9}" destId="{521C6F68-DBA5-4F63-868A-483B83BAA7EE}" srcOrd="2" destOrd="0" parTransId="{C5E62CF1-0F02-47B1-94C7-FDF439327393}" sibTransId="{E3A99312-E5EB-448D-9D01-17F14F5320DE}"/>
    <dgm:cxn modelId="{2F37D03B-ADE4-5D44-BC7F-D0791F6F4ADA}" type="presOf" srcId="{F6A6A551-2927-42A2-AB7F-D18CB7252EE3}" destId="{E6E17787-68D0-164C-B6CB-B2B3AAB637EC}" srcOrd="0" destOrd="0" presId="urn:microsoft.com/office/officeart/2005/8/layout/vList2"/>
    <dgm:cxn modelId="{BCFFB846-FBE5-F049-B17E-79C652B20993}" type="presOf" srcId="{521C6F68-DBA5-4F63-868A-483B83BAA7EE}" destId="{53126453-C1D8-E24C-968E-45379889C2B3}" srcOrd="0" destOrd="0" presId="urn:microsoft.com/office/officeart/2005/8/layout/vList2"/>
    <dgm:cxn modelId="{69B9B44E-28F2-D24A-BCB4-8C65BA337C55}" type="presOf" srcId="{FB76EF9C-AACB-4B3F-99F7-01F1CBC67E26}" destId="{4E4F48EB-0891-1248-97B0-7E3CA691EFC3}" srcOrd="0" destOrd="0" presId="urn:microsoft.com/office/officeart/2005/8/layout/vList2"/>
    <dgm:cxn modelId="{0716877E-2250-FC46-B4A5-BEBF5A1B72D8}" type="presOf" srcId="{ED0CEBCA-76A5-4116-81EC-07C71FD56FC9}" destId="{CA1F372A-57E1-EB4B-AEA6-8DF9FD15C4D0}" srcOrd="0" destOrd="0" presId="urn:microsoft.com/office/officeart/2005/8/layout/vList2"/>
    <dgm:cxn modelId="{B72EFBAC-4E7F-4851-9121-33282ED96869}" srcId="{ED0CEBCA-76A5-4116-81EC-07C71FD56FC9}" destId="{FB76EF9C-AACB-4B3F-99F7-01F1CBC67E26}" srcOrd="0" destOrd="0" parTransId="{5A90BB44-0925-414D-A8A4-2E067C8B3A48}" sibTransId="{1B05C00A-EBDC-46C4-92FE-64A9D0BCCF36}"/>
    <dgm:cxn modelId="{86BA7D4C-EC7D-2345-86F1-AC9FAE159272}" type="presParOf" srcId="{CA1F372A-57E1-EB4B-AEA6-8DF9FD15C4D0}" destId="{4E4F48EB-0891-1248-97B0-7E3CA691EFC3}" srcOrd="0" destOrd="0" presId="urn:microsoft.com/office/officeart/2005/8/layout/vList2"/>
    <dgm:cxn modelId="{AE434889-6CD1-0D49-8C56-7E320B8F5978}" type="presParOf" srcId="{CA1F372A-57E1-EB4B-AEA6-8DF9FD15C4D0}" destId="{2C664F0B-D6A2-1140-86F2-143FEC47597E}" srcOrd="1" destOrd="0" presId="urn:microsoft.com/office/officeart/2005/8/layout/vList2"/>
    <dgm:cxn modelId="{ED053CB8-BF64-C74B-8CE3-426037C2C601}" type="presParOf" srcId="{CA1F372A-57E1-EB4B-AEA6-8DF9FD15C4D0}" destId="{E6E17787-68D0-164C-B6CB-B2B3AAB637EC}" srcOrd="2" destOrd="0" presId="urn:microsoft.com/office/officeart/2005/8/layout/vList2"/>
    <dgm:cxn modelId="{CBBB5CF0-3D87-064D-9EA7-3F7E31AB83FE}" type="presParOf" srcId="{CA1F372A-57E1-EB4B-AEA6-8DF9FD15C4D0}" destId="{59FF2F16-7787-D242-BFB9-77E9A06F2D20}" srcOrd="3" destOrd="0" presId="urn:microsoft.com/office/officeart/2005/8/layout/vList2"/>
    <dgm:cxn modelId="{D774CC88-8F81-2549-B11D-79EACC5C907A}" type="presParOf" srcId="{CA1F372A-57E1-EB4B-AEA6-8DF9FD15C4D0}" destId="{53126453-C1D8-E24C-968E-45379889C2B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CA475F-453C-46BA-B5F8-5D729F945FFA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21CCD45-5CFC-43C0-9D58-C5D2DEAE49C0}">
      <dgm:prSet/>
      <dgm:spPr/>
      <dgm:t>
        <a:bodyPr/>
        <a:lstStyle/>
        <a:p>
          <a:r>
            <a:rPr lang="en-US"/>
            <a:t>Determine </a:t>
          </a:r>
          <a:r>
            <a:rPr lang="en-US" b="1"/>
            <a:t>metabolites</a:t>
          </a:r>
          <a:r>
            <a:rPr lang="en-US"/>
            <a:t>, </a:t>
          </a:r>
          <a:r>
            <a:rPr lang="en-US" b="1"/>
            <a:t>microbes</a:t>
          </a:r>
          <a:r>
            <a:rPr lang="en-US"/>
            <a:t>, and </a:t>
          </a:r>
          <a:r>
            <a:rPr lang="en-US" b="1"/>
            <a:t>reactions</a:t>
          </a:r>
          <a:r>
            <a:rPr lang="en-US"/>
            <a:t> that are potentially altered in an individual with an ADHD phenotype</a:t>
          </a:r>
        </a:p>
      </dgm:t>
    </dgm:pt>
    <dgm:pt modelId="{4A18D50F-C042-4881-8828-8BA489472416}" type="parTrans" cxnId="{FCEA1F9A-8DA9-419A-98BC-6BA37BCA3EC4}">
      <dgm:prSet/>
      <dgm:spPr/>
      <dgm:t>
        <a:bodyPr/>
        <a:lstStyle/>
        <a:p>
          <a:endParaRPr lang="en-US"/>
        </a:p>
      </dgm:t>
    </dgm:pt>
    <dgm:pt modelId="{E0B51F50-832A-421D-BD21-1964086C37D3}" type="sibTrans" cxnId="{FCEA1F9A-8DA9-419A-98BC-6BA37BCA3EC4}">
      <dgm:prSet/>
      <dgm:spPr/>
      <dgm:t>
        <a:bodyPr/>
        <a:lstStyle/>
        <a:p>
          <a:endParaRPr lang="en-US"/>
        </a:p>
      </dgm:t>
    </dgm:pt>
    <dgm:pt modelId="{AF7FB110-46F6-4D2D-B66F-26C6C11D957F}">
      <dgm:prSet/>
      <dgm:spPr/>
      <dgm:t>
        <a:bodyPr/>
        <a:lstStyle/>
        <a:p>
          <a:r>
            <a:rPr lang="en-US"/>
            <a:t>Via gene-disease associations</a:t>
          </a:r>
        </a:p>
      </dgm:t>
    </dgm:pt>
    <dgm:pt modelId="{F9403636-5F73-4CDD-A244-3D244FDBBE68}" type="parTrans" cxnId="{3151A2E8-AB77-4B89-AC3A-BF05FB400EA6}">
      <dgm:prSet/>
      <dgm:spPr/>
      <dgm:t>
        <a:bodyPr/>
        <a:lstStyle/>
        <a:p>
          <a:endParaRPr lang="en-US"/>
        </a:p>
      </dgm:t>
    </dgm:pt>
    <dgm:pt modelId="{77C27CEB-CBA0-49A3-9AA6-6792BA8F2E16}" type="sibTrans" cxnId="{3151A2E8-AB77-4B89-AC3A-BF05FB400EA6}">
      <dgm:prSet/>
      <dgm:spPr/>
      <dgm:t>
        <a:bodyPr/>
        <a:lstStyle/>
        <a:p>
          <a:endParaRPr lang="en-US"/>
        </a:p>
      </dgm:t>
    </dgm:pt>
    <dgm:pt modelId="{6125CB8E-E117-4350-A43B-00BC55B6335F}">
      <dgm:prSet/>
      <dgm:spPr/>
      <dgm:t>
        <a:bodyPr/>
        <a:lstStyle/>
        <a:p>
          <a:r>
            <a:rPr lang="en-US"/>
            <a:t>Via analysis of microbiome samples</a:t>
          </a:r>
        </a:p>
      </dgm:t>
    </dgm:pt>
    <dgm:pt modelId="{B19051DB-4B4D-45E4-9F27-672947283B40}" type="parTrans" cxnId="{0274060A-9DE2-4DB2-BA01-1E5B725B3FAA}">
      <dgm:prSet/>
      <dgm:spPr/>
      <dgm:t>
        <a:bodyPr/>
        <a:lstStyle/>
        <a:p>
          <a:endParaRPr lang="en-US"/>
        </a:p>
      </dgm:t>
    </dgm:pt>
    <dgm:pt modelId="{575B4F4A-4697-4594-9989-4706137EDD6C}" type="sibTrans" cxnId="{0274060A-9DE2-4DB2-BA01-1E5B725B3FAA}">
      <dgm:prSet/>
      <dgm:spPr/>
      <dgm:t>
        <a:bodyPr/>
        <a:lstStyle/>
        <a:p>
          <a:endParaRPr lang="en-US"/>
        </a:p>
      </dgm:t>
    </dgm:pt>
    <dgm:pt modelId="{06CC5F8D-63EE-4582-A88D-48601FC3C247}">
      <dgm:prSet/>
      <dgm:spPr/>
      <dgm:t>
        <a:bodyPr/>
        <a:lstStyle/>
        <a:p>
          <a:r>
            <a:rPr lang="en-US"/>
            <a:t>Via existing literature</a:t>
          </a:r>
        </a:p>
      </dgm:t>
    </dgm:pt>
    <dgm:pt modelId="{8391A057-F391-4517-ABFD-719781710CAC}" type="parTrans" cxnId="{59FD7B70-D5CB-4428-8F35-5FF88AE2F9CC}">
      <dgm:prSet/>
      <dgm:spPr/>
      <dgm:t>
        <a:bodyPr/>
        <a:lstStyle/>
        <a:p>
          <a:endParaRPr lang="en-US"/>
        </a:p>
      </dgm:t>
    </dgm:pt>
    <dgm:pt modelId="{BD5DD949-7D49-4788-A615-229A8575DDA5}" type="sibTrans" cxnId="{59FD7B70-D5CB-4428-8F35-5FF88AE2F9CC}">
      <dgm:prSet/>
      <dgm:spPr/>
      <dgm:t>
        <a:bodyPr/>
        <a:lstStyle/>
        <a:p>
          <a:endParaRPr lang="en-US"/>
        </a:p>
      </dgm:t>
    </dgm:pt>
    <dgm:pt modelId="{B84E5371-B553-0148-8C65-8C410DD54C19}" type="pres">
      <dgm:prSet presAssocID="{3BCA475F-453C-46BA-B5F8-5D729F945FFA}" presName="Name0" presStyleCnt="0">
        <dgm:presLayoutVars>
          <dgm:dir/>
          <dgm:animLvl val="lvl"/>
          <dgm:resizeHandles val="exact"/>
        </dgm:presLayoutVars>
      </dgm:prSet>
      <dgm:spPr/>
    </dgm:pt>
    <dgm:pt modelId="{B657B38E-308C-9641-9C8C-344168F6352D}" type="pres">
      <dgm:prSet presAssocID="{F21CCD45-5CFC-43C0-9D58-C5D2DEAE49C0}" presName="linNode" presStyleCnt="0"/>
      <dgm:spPr/>
    </dgm:pt>
    <dgm:pt modelId="{04159B89-74F3-3141-8BBA-3E41F78AB45B}" type="pres">
      <dgm:prSet presAssocID="{F21CCD45-5CFC-43C0-9D58-C5D2DEAE49C0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07D7CA5E-0167-644B-83FD-5B76FE0C9C5D}" type="pres">
      <dgm:prSet presAssocID="{F21CCD45-5CFC-43C0-9D58-C5D2DEAE49C0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0274060A-9DE2-4DB2-BA01-1E5B725B3FAA}" srcId="{F21CCD45-5CFC-43C0-9D58-C5D2DEAE49C0}" destId="{6125CB8E-E117-4350-A43B-00BC55B6335F}" srcOrd="1" destOrd="0" parTransId="{B19051DB-4B4D-45E4-9F27-672947283B40}" sibTransId="{575B4F4A-4697-4594-9989-4706137EDD6C}"/>
    <dgm:cxn modelId="{7ABBD232-8B7A-C048-AF3C-BFD62B8C910B}" type="presOf" srcId="{6125CB8E-E117-4350-A43B-00BC55B6335F}" destId="{07D7CA5E-0167-644B-83FD-5B76FE0C9C5D}" srcOrd="0" destOrd="1" presId="urn:microsoft.com/office/officeart/2005/8/layout/vList5"/>
    <dgm:cxn modelId="{590A8344-AE07-C04C-B9EC-282C03BEC6B9}" type="presOf" srcId="{06CC5F8D-63EE-4582-A88D-48601FC3C247}" destId="{07D7CA5E-0167-644B-83FD-5B76FE0C9C5D}" srcOrd="0" destOrd="2" presId="urn:microsoft.com/office/officeart/2005/8/layout/vList5"/>
    <dgm:cxn modelId="{59FD7B70-D5CB-4428-8F35-5FF88AE2F9CC}" srcId="{F21CCD45-5CFC-43C0-9D58-C5D2DEAE49C0}" destId="{06CC5F8D-63EE-4582-A88D-48601FC3C247}" srcOrd="2" destOrd="0" parTransId="{8391A057-F391-4517-ABFD-719781710CAC}" sibTransId="{BD5DD949-7D49-4788-A615-229A8575DDA5}"/>
    <dgm:cxn modelId="{CF046B8E-3D22-8E4B-A572-9AB5D580E3B5}" type="presOf" srcId="{F21CCD45-5CFC-43C0-9D58-C5D2DEAE49C0}" destId="{04159B89-74F3-3141-8BBA-3E41F78AB45B}" srcOrd="0" destOrd="0" presId="urn:microsoft.com/office/officeart/2005/8/layout/vList5"/>
    <dgm:cxn modelId="{FCEA1F9A-8DA9-419A-98BC-6BA37BCA3EC4}" srcId="{3BCA475F-453C-46BA-B5F8-5D729F945FFA}" destId="{F21CCD45-5CFC-43C0-9D58-C5D2DEAE49C0}" srcOrd="0" destOrd="0" parTransId="{4A18D50F-C042-4881-8828-8BA489472416}" sibTransId="{E0B51F50-832A-421D-BD21-1964086C37D3}"/>
    <dgm:cxn modelId="{C10363AC-CB78-3F49-A092-ECCCB8908189}" type="presOf" srcId="{AF7FB110-46F6-4D2D-B66F-26C6C11D957F}" destId="{07D7CA5E-0167-644B-83FD-5B76FE0C9C5D}" srcOrd="0" destOrd="0" presId="urn:microsoft.com/office/officeart/2005/8/layout/vList5"/>
    <dgm:cxn modelId="{69AE76B3-C1B5-6343-B76D-F402C52C46E6}" type="presOf" srcId="{3BCA475F-453C-46BA-B5F8-5D729F945FFA}" destId="{B84E5371-B553-0148-8C65-8C410DD54C19}" srcOrd="0" destOrd="0" presId="urn:microsoft.com/office/officeart/2005/8/layout/vList5"/>
    <dgm:cxn modelId="{3151A2E8-AB77-4B89-AC3A-BF05FB400EA6}" srcId="{F21CCD45-5CFC-43C0-9D58-C5D2DEAE49C0}" destId="{AF7FB110-46F6-4D2D-B66F-26C6C11D957F}" srcOrd="0" destOrd="0" parTransId="{F9403636-5F73-4CDD-A244-3D244FDBBE68}" sibTransId="{77C27CEB-CBA0-49A3-9AA6-6792BA8F2E16}"/>
    <dgm:cxn modelId="{2BE47F87-212D-F94B-9B56-49CBF1A6F82C}" type="presParOf" srcId="{B84E5371-B553-0148-8C65-8C410DD54C19}" destId="{B657B38E-308C-9641-9C8C-344168F6352D}" srcOrd="0" destOrd="0" presId="urn:microsoft.com/office/officeart/2005/8/layout/vList5"/>
    <dgm:cxn modelId="{6876A573-8209-0748-9ED6-738C602E2C58}" type="presParOf" srcId="{B657B38E-308C-9641-9C8C-344168F6352D}" destId="{04159B89-74F3-3141-8BBA-3E41F78AB45B}" srcOrd="0" destOrd="0" presId="urn:microsoft.com/office/officeart/2005/8/layout/vList5"/>
    <dgm:cxn modelId="{D418119C-B319-D04C-858B-BA28CAD6F80F}" type="presParOf" srcId="{B657B38E-308C-9641-9C8C-344168F6352D}" destId="{07D7CA5E-0167-644B-83FD-5B76FE0C9C5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C65DB1F-ABFB-483E-9CA9-07DF57E6DA0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2E1B31A-12F9-4804-A44C-DC235667BC0E}">
      <dgm:prSet custT="1"/>
      <dgm:spPr/>
      <dgm:t>
        <a:bodyPr/>
        <a:lstStyle/>
        <a:p>
          <a:r>
            <a:rPr lang="en-US" sz="2700" dirty="0"/>
            <a:t>Repeat analysis with more robust dataset</a:t>
          </a:r>
        </a:p>
        <a:p>
          <a:r>
            <a:rPr lang="en-US" sz="2700" dirty="0"/>
            <a:t>	</a:t>
          </a:r>
          <a:r>
            <a:rPr lang="en-US" sz="1500" dirty="0"/>
            <a:t>Subtype, Severity, Treatment-type, Genetic markers</a:t>
          </a:r>
        </a:p>
      </dgm:t>
    </dgm:pt>
    <dgm:pt modelId="{B78F5758-0C9A-4065-8C67-E2FDC0C9A8B6}" type="parTrans" cxnId="{DC8FDBE3-DD9F-45C7-8E72-0C660BB1AD23}">
      <dgm:prSet/>
      <dgm:spPr/>
      <dgm:t>
        <a:bodyPr/>
        <a:lstStyle/>
        <a:p>
          <a:endParaRPr lang="en-US"/>
        </a:p>
      </dgm:t>
    </dgm:pt>
    <dgm:pt modelId="{48D0C579-E067-4193-ADC3-45F73EA4E7DB}" type="sibTrans" cxnId="{DC8FDBE3-DD9F-45C7-8E72-0C660BB1AD23}">
      <dgm:prSet/>
      <dgm:spPr/>
      <dgm:t>
        <a:bodyPr/>
        <a:lstStyle/>
        <a:p>
          <a:endParaRPr lang="en-US"/>
        </a:p>
      </dgm:t>
    </dgm:pt>
    <dgm:pt modelId="{F5D50449-773F-4582-B803-1D4A725DD1AA}">
      <dgm:prSet/>
      <dgm:spPr/>
      <dgm:t>
        <a:bodyPr/>
        <a:lstStyle/>
        <a:p>
          <a:r>
            <a:rPr lang="en-US" dirty="0"/>
            <a:t>Explore sex differences</a:t>
          </a:r>
        </a:p>
      </dgm:t>
    </dgm:pt>
    <dgm:pt modelId="{DB9AE1B7-43E4-4455-A5D3-A9F1CC43981E}" type="parTrans" cxnId="{F658B7F0-CAB3-4C98-8F2B-4BADBF8414E4}">
      <dgm:prSet/>
      <dgm:spPr/>
      <dgm:t>
        <a:bodyPr/>
        <a:lstStyle/>
        <a:p>
          <a:endParaRPr lang="en-US"/>
        </a:p>
      </dgm:t>
    </dgm:pt>
    <dgm:pt modelId="{48E5F044-C252-4B5A-9A6B-6368F74978BD}" type="sibTrans" cxnId="{F658B7F0-CAB3-4C98-8F2B-4BADBF8414E4}">
      <dgm:prSet/>
      <dgm:spPr/>
      <dgm:t>
        <a:bodyPr/>
        <a:lstStyle/>
        <a:p>
          <a:endParaRPr lang="en-US"/>
        </a:p>
      </dgm:t>
    </dgm:pt>
    <dgm:pt modelId="{E5EEE512-C1C1-47B7-BF40-39950F1D5291}">
      <dgm:prSet/>
      <dgm:spPr/>
      <dgm:t>
        <a:bodyPr/>
        <a:lstStyle/>
        <a:p>
          <a:r>
            <a:rPr lang="en-US" dirty="0"/>
            <a:t>Treatment-naïve vs stimulant treatment vs non-stimulant treatment</a:t>
          </a:r>
        </a:p>
      </dgm:t>
    </dgm:pt>
    <dgm:pt modelId="{063C279E-7A7E-4AA3-9214-BE7C5615D24F}" type="parTrans" cxnId="{E13720E0-8A06-4B18-8777-018EFBF780BF}">
      <dgm:prSet/>
      <dgm:spPr/>
      <dgm:t>
        <a:bodyPr/>
        <a:lstStyle/>
        <a:p>
          <a:endParaRPr lang="en-US"/>
        </a:p>
      </dgm:t>
    </dgm:pt>
    <dgm:pt modelId="{FD634A99-9432-472F-951C-8EE2FB1CF12C}" type="sibTrans" cxnId="{E13720E0-8A06-4B18-8777-018EFBF780BF}">
      <dgm:prSet/>
      <dgm:spPr/>
      <dgm:t>
        <a:bodyPr/>
        <a:lstStyle/>
        <a:p>
          <a:endParaRPr lang="en-US"/>
        </a:p>
      </dgm:t>
    </dgm:pt>
    <dgm:pt modelId="{9A14CC98-2298-470F-B95A-32A497375CCC}">
      <dgm:prSet/>
      <dgm:spPr/>
      <dgm:t>
        <a:bodyPr/>
        <a:lstStyle/>
        <a:p>
          <a:r>
            <a:rPr lang="en-US" dirty="0"/>
            <a:t>Adults with ADHD diagnosed as children versus as adults</a:t>
          </a:r>
        </a:p>
      </dgm:t>
    </dgm:pt>
    <dgm:pt modelId="{4E65A3E0-B90E-44E4-BFA2-9F246AF5533A}" type="parTrans" cxnId="{5C228057-2E75-4CDB-A375-A7B634C82A4B}">
      <dgm:prSet/>
      <dgm:spPr/>
      <dgm:t>
        <a:bodyPr/>
        <a:lstStyle/>
        <a:p>
          <a:endParaRPr lang="en-US"/>
        </a:p>
      </dgm:t>
    </dgm:pt>
    <dgm:pt modelId="{9CEB43CF-A5B8-486C-809E-31643CD5CBF5}" type="sibTrans" cxnId="{5C228057-2E75-4CDB-A375-A7B634C82A4B}">
      <dgm:prSet/>
      <dgm:spPr/>
      <dgm:t>
        <a:bodyPr/>
        <a:lstStyle/>
        <a:p>
          <a:endParaRPr lang="en-US"/>
        </a:p>
      </dgm:t>
    </dgm:pt>
    <dgm:pt modelId="{19079816-BA68-464A-94B4-41B8A9CF48AF}" type="pres">
      <dgm:prSet presAssocID="{7C65DB1F-ABFB-483E-9CA9-07DF57E6DA0E}" presName="linear" presStyleCnt="0">
        <dgm:presLayoutVars>
          <dgm:animLvl val="lvl"/>
          <dgm:resizeHandles val="exact"/>
        </dgm:presLayoutVars>
      </dgm:prSet>
      <dgm:spPr/>
    </dgm:pt>
    <dgm:pt modelId="{0622A00B-3D16-CF4B-80FB-80503AAC63CB}" type="pres">
      <dgm:prSet presAssocID="{62E1B31A-12F9-4804-A44C-DC235667BC0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53DB877-32A5-3D4D-B1C5-9B403E1448FB}" type="pres">
      <dgm:prSet presAssocID="{48D0C579-E067-4193-ADC3-45F73EA4E7DB}" presName="spacer" presStyleCnt="0"/>
      <dgm:spPr/>
    </dgm:pt>
    <dgm:pt modelId="{C669BE9E-D267-0042-9BBE-FC12D7F98079}" type="pres">
      <dgm:prSet presAssocID="{F5D50449-773F-4582-B803-1D4A725DD1A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DA31FBE-1F8D-9D4C-816E-4E4B7D04E517}" type="pres">
      <dgm:prSet presAssocID="{48E5F044-C252-4B5A-9A6B-6368F74978BD}" presName="spacer" presStyleCnt="0"/>
      <dgm:spPr/>
    </dgm:pt>
    <dgm:pt modelId="{DD59E37D-A237-544C-9EAD-325CA6D77FE0}" type="pres">
      <dgm:prSet presAssocID="{E5EEE512-C1C1-47B7-BF40-39950F1D529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92A1BD2-9AC3-6F45-ADBD-A11049FA2F79}" type="pres">
      <dgm:prSet presAssocID="{FD634A99-9432-472F-951C-8EE2FB1CF12C}" presName="spacer" presStyleCnt="0"/>
      <dgm:spPr/>
    </dgm:pt>
    <dgm:pt modelId="{7E488ED4-DEBF-8D45-B6F3-B912A935BE53}" type="pres">
      <dgm:prSet presAssocID="{9A14CC98-2298-470F-B95A-32A497375CC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7BDD723-7E7D-FB4E-8CFA-1486D28DC1B4}" type="presOf" srcId="{62E1B31A-12F9-4804-A44C-DC235667BC0E}" destId="{0622A00B-3D16-CF4B-80FB-80503AAC63CB}" srcOrd="0" destOrd="0" presId="urn:microsoft.com/office/officeart/2005/8/layout/vList2"/>
    <dgm:cxn modelId="{5C228057-2E75-4CDB-A375-A7B634C82A4B}" srcId="{7C65DB1F-ABFB-483E-9CA9-07DF57E6DA0E}" destId="{9A14CC98-2298-470F-B95A-32A497375CCC}" srcOrd="3" destOrd="0" parTransId="{4E65A3E0-B90E-44E4-BFA2-9F246AF5533A}" sibTransId="{9CEB43CF-A5B8-486C-809E-31643CD5CBF5}"/>
    <dgm:cxn modelId="{4E31B8BC-14BC-C448-9668-5B1F7041E02F}" type="presOf" srcId="{F5D50449-773F-4582-B803-1D4A725DD1AA}" destId="{C669BE9E-D267-0042-9BBE-FC12D7F98079}" srcOrd="0" destOrd="0" presId="urn:microsoft.com/office/officeart/2005/8/layout/vList2"/>
    <dgm:cxn modelId="{A9D2E3C1-BDF7-A441-9972-B06511144838}" type="presOf" srcId="{7C65DB1F-ABFB-483E-9CA9-07DF57E6DA0E}" destId="{19079816-BA68-464A-94B4-41B8A9CF48AF}" srcOrd="0" destOrd="0" presId="urn:microsoft.com/office/officeart/2005/8/layout/vList2"/>
    <dgm:cxn modelId="{B8B45DC4-2D99-CD4B-A299-EDE9AF5791F1}" type="presOf" srcId="{9A14CC98-2298-470F-B95A-32A497375CCC}" destId="{7E488ED4-DEBF-8D45-B6F3-B912A935BE53}" srcOrd="0" destOrd="0" presId="urn:microsoft.com/office/officeart/2005/8/layout/vList2"/>
    <dgm:cxn modelId="{4FDEFFD7-8312-5546-BC10-2866BAE4FF06}" type="presOf" srcId="{E5EEE512-C1C1-47B7-BF40-39950F1D5291}" destId="{DD59E37D-A237-544C-9EAD-325CA6D77FE0}" srcOrd="0" destOrd="0" presId="urn:microsoft.com/office/officeart/2005/8/layout/vList2"/>
    <dgm:cxn modelId="{E13720E0-8A06-4B18-8777-018EFBF780BF}" srcId="{7C65DB1F-ABFB-483E-9CA9-07DF57E6DA0E}" destId="{E5EEE512-C1C1-47B7-BF40-39950F1D5291}" srcOrd="2" destOrd="0" parTransId="{063C279E-7A7E-4AA3-9214-BE7C5615D24F}" sibTransId="{FD634A99-9432-472F-951C-8EE2FB1CF12C}"/>
    <dgm:cxn modelId="{DC8FDBE3-DD9F-45C7-8E72-0C660BB1AD23}" srcId="{7C65DB1F-ABFB-483E-9CA9-07DF57E6DA0E}" destId="{62E1B31A-12F9-4804-A44C-DC235667BC0E}" srcOrd="0" destOrd="0" parTransId="{B78F5758-0C9A-4065-8C67-E2FDC0C9A8B6}" sibTransId="{48D0C579-E067-4193-ADC3-45F73EA4E7DB}"/>
    <dgm:cxn modelId="{F658B7F0-CAB3-4C98-8F2B-4BADBF8414E4}" srcId="{7C65DB1F-ABFB-483E-9CA9-07DF57E6DA0E}" destId="{F5D50449-773F-4582-B803-1D4A725DD1AA}" srcOrd="1" destOrd="0" parTransId="{DB9AE1B7-43E4-4455-A5D3-A9F1CC43981E}" sibTransId="{48E5F044-C252-4B5A-9A6B-6368F74978BD}"/>
    <dgm:cxn modelId="{ECDC4586-E102-9E4C-9FA4-0BD6F09894E7}" type="presParOf" srcId="{19079816-BA68-464A-94B4-41B8A9CF48AF}" destId="{0622A00B-3D16-CF4B-80FB-80503AAC63CB}" srcOrd="0" destOrd="0" presId="urn:microsoft.com/office/officeart/2005/8/layout/vList2"/>
    <dgm:cxn modelId="{0C32095F-C2DF-2946-B123-0E980DAE2583}" type="presParOf" srcId="{19079816-BA68-464A-94B4-41B8A9CF48AF}" destId="{253DB877-32A5-3D4D-B1C5-9B403E1448FB}" srcOrd="1" destOrd="0" presId="urn:microsoft.com/office/officeart/2005/8/layout/vList2"/>
    <dgm:cxn modelId="{08B4FD69-788D-5A4B-8107-2F768CC3D9D5}" type="presParOf" srcId="{19079816-BA68-464A-94B4-41B8A9CF48AF}" destId="{C669BE9E-D267-0042-9BBE-FC12D7F98079}" srcOrd="2" destOrd="0" presId="urn:microsoft.com/office/officeart/2005/8/layout/vList2"/>
    <dgm:cxn modelId="{B72562F8-4AFA-8146-8321-4835527CF251}" type="presParOf" srcId="{19079816-BA68-464A-94B4-41B8A9CF48AF}" destId="{DDA31FBE-1F8D-9D4C-816E-4E4B7D04E517}" srcOrd="3" destOrd="0" presId="urn:microsoft.com/office/officeart/2005/8/layout/vList2"/>
    <dgm:cxn modelId="{EA09472D-A7F9-6B46-BEE5-18427EEB2725}" type="presParOf" srcId="{19079816-BA68-464A-94B4-41B8A9CF48AF}" destId="{DD59E37D-A237-544C-9EAD-325CA6D77FE0}" srcOrd="4" destOrd="0" presId="urn:microsoft.com/office/officeart/2005/8/layout/vList2"/>
    <dgm:cxn modelId="{E88C2614-D003-B744-8B25-271FF3B34701}" type="presParOf" srcId="{19079816-BA68-464A-94B4-41B8A9CF48AF}" destId="{E92A1BD2-9AC3-6F45-ADBD-A11049FA2F79}" srcOrd="5" destOrd="0" presId="urn:microsoft.com/office/officeart/2005/8/layout/vList2"/>
    <dgm:cxn modelId="{469629F5-3EA8-CB40-8D99-071AC23E5744}" type="presParOf" srcId="{19079816-BA68-464A-94B4-41B8A9CF48AF}" destId="{7E488ED4-DEBF-8D45-B6F3-B912A935BE5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4F48EB-0891-1248-97B0-7E3CA691EFC3}">
      <dsp:nvSpPr>
        <dsp:cNvPr id="0" name=""/>
        <dsp:cNvSpPr/>
      </dsp:nvSpPr>
      <dsp:spPr>
        <a:xfrm>
          <a:off x="0" y="600259"/>
          <a:ext cx="6666833" cy="13525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 dirty="0"/>
            <a:t>ADHD predominantly hyperactive-impulsive presentation</a:t>
          </a:r>
          <a:endParaRPr lang="en-US" sz="3400" kern="1200" dirty="0"/>
        </a:p>
      </dsp:txBody>
      <dsp:txXfrm>
        <a:off x="66025" y="666284"/>
        <a:ext cx="6534783" cy="1220470"/>
      </dsp:txXfrm>
    </dsp:sp>
    <dsp:sp modelId="{E6E17787-68D0-164C-B6CB-B2B3AAB637EC}">
      <dsp:nvSpPr>
        <dsp:cNvPr id="0" name=""/>
        <dsp:cNvSpPr/>
      </dsp:nvSpPr>
      <dsp:spPr>
        <a:xfrm>
          <a:off x="0" y="2050699"/>
          <a:ext cx="6666833" cy="1352520"/>
        </a:xfrm>
        <a:prstGeom prst="round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/>
            <a:t>ADHD predominantly inattentive presentation</a:t>
          </a:r>
          <a:endParaRPr lang="en-US" sz="3400" kern="1200"/>
        </a:p>
      </dsp:txBody>
      <dsp:txXfrm>
        <a:off x="66025" y="2116724"/>
        <a:ext cx="6534783" cy="1220470"/>
      </dsp:txXfrm>
    </dsp:sp>
    <dsp:sp modelId="{53126453-C1D8-E24C-968E-45379889C2B3}">
      <dsp:nvSpPr>
        <dsp:cNvPr id="0" name=""/>
        <dsp:cNvSpPr/>
      </dsp:nvSpPr>
      <dsp:spPr>
        <a:xfrm>
          <a:off x="0" y="3501140"/>
          <a:ext cx="6666833" cy="1352520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 dirty="0"/>
            <a:t>ADHD combined presentation</a:t>
          </a:r>
          <a:endParaRPr lang="en-US" sz="3400" kern="1200" dirty="0"/>
        </a:p>
      </dsp:txBody>
      <dsp:txXfrm>
        <a:off x="66025" y="3567165"/>
        <a:ext cx="6534783" cy="12204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D7CA5E-0167-644B-83FD-5B76FE0C9C5D}">
      <dsp:nvSpPr>
        <dsp:cNvPr id="0" name=""/>
        <dsp:cNvSpPr/>
      </dsp:nvSpPr>
      <dsp:spPr>
        <a:xfrm rot="5400000">
          <a:off x="5955161" y="-1652202"/>
          <a:ext cx="2951524" cy="6993810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/>
            <a:t>Via gene-disease associations</a:t>
          </a:r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/>
            <a:t>Via analysis of microbiome samples</a:t>
          </a:r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/>
            <a:t>Via existing literature</a:t>
          </a:r>
        </a:p>
      </dsp:txBody>
      <dsp:txXfrm rot="-5400000">
        <a:off x="3934018" y="513023"/>
        <a:ext cx="6849728" cy="2663360"/>
      </dsp:txXfrm>
    </dsp:sp>
    <dsp:sp modelId="{04159B89-74F3-3141-8BBA-3E41F78AB45B}">
      <dsp:nvSpPr>
        <dsp:cNvPr id="0" name=""/>
        <dsp:cNvSpPr/>
      </dsp:nvSpPr>
      <dsp:spPr>
        <a:xfrm>
          <a:off x="0" y="0"/>
          <a:ext cx="3934018" cy="368940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Determine </a:t>
          </a:r>
          <a:r>
            <a:rPr lang="en-US" sz="3100" b="1" kern="1200"/>
            <a:t>metabolites</a:t>
          </a:r>
          <a:r>
            <a:rPr lang="en-US" sz="3100" kern="1200"/>
            <a:t>, </a:t>
          </a:r>
          <a:r>
            <a:rPr lang="en-US" sz="3100" b="1" kern="1200"/>
            <a:t>microbes</a:t>
          </a:r>
          <a:r>
            <a:rPr lang="en-US" sz="3100" kern="1200"/>
            <a:t>, and </a:t>
          </a:r>
          <a:r>
            <a:rPr lang="en-US" sz="3100" b="1" kern="1200"/>
            <a:t>reactions</a:t>
          </a:r>
          <a:r>
            <a:rPr lang="en-US" sz="3100" kern="1200"/>
            <a:t> that are potentially altered in an individual with an ADHD phenotype</a:t>
          </a:r>
        </a:p>
      </dsp:txBody>
      <dsp:txXfrm>
        <a:off x="180102" y="180102"/>
        <a:ext cx="3573814" cy="33292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22A00B-3D16-CF4B-80FB-80503AAC63CB}">
      <dsp:nvSpPr>
        <dsp:cNvPr id="0" name=""/>
        <dsp:cNvSpPr/>
      </dsp:nvSpPr>
      <dsp:spPr>
        <a:xfrm>
          <a:off x="0" y="208073"/>
          <a:ext cx="6245265" cy="12285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Repeat analysis with more robust dataset</a:t>
          </a:r>
        </a:p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	</a:t>
          </a:r>
          <a:r>
            <a:rPr lang="en-US" sz="1500" kern="1200" dirty="0"/>
            <a:t>Subtype, Severity, Treatment-type, Genetic markers</a:t>
          </a:r>
        </a:p>
      </dsp:txBody>
      <dsp:txXfrm>
        <a:off x="59970" y="268043"/>
        <a:ext cx="6125325" cy="1108560"/>
      </dsp:txXfrm>
    </dsp:sp>
    <dsp:sp modelId="{C669BE9E-D267-0042-9BBE-FC12D7F98079}">
      <dsp:nvSpPr>
        <dsp:cNvPr id="0" name=""/>
        <dsp:cNvSpPr/>
      </dsp:nvSpPr>
      <dsp:spPr>
        <a:xfrm>
          <a:off x="0" y="1522973"/>
          <a:ext cx="6245265" cy="122850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Explore sex differences</a:t>
          </a:r>
        </a:p>
      </dsp:txBody>
      <dsp:txXfrm>
        <a:off x="59970" y="1582943"/>
        <a:ext cx="6125325" cy="1108560"/>
      </dsp:txXfrm>
    </dsp:sp>
    <dsp:sp modelId="{DD59E37D-A237-544C-9EAD-325CA6D77FE0}">
      <dsp:nvSpPr>
        <dsp:cNvPr id="0" name=""/>
        <dsp:cNvSpPr/>
      </dsp:nvSpPr>
      <dsp:spPr>
        <a:xfrm>
          <a:off x="0" y="2837873"/>
          <a:ext cx="6245265" cy="122850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Treatment-naïve vs stimulant treatment vs non-stimulant treatment</a:t>
          </a:r>
        </a:p>
      </dsp:txBody>
      <dsp:txXfrm>
        <a:off x="59970" y="2897843"/>
        <a:ext cx="6125325" cy="1108560"/>
      </dsp:txXfrm>
    </dsp:sp>
    <dsp:sp modelId="{7E488ED4-DEBF-8D45-B6F3-B912A935BE53}">
      <dsp:nvSpPr>
        <dsp:cNvPr id="0" name=""/>
        <dsp:cNvSpPr/>
      </dsp:nvSpPr>
      <dsp:spPr>
        <a:xfrm>
          <a:off x="0" y="4152773"/>
          <a:ext cx="6245265" cy="122850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Adults with ADHD diagnosed as children versus as adults</a:t>
          </a:r>
        </a:p>
      </dsp:txBody>
      <dsp:txXfrm>
        <a:off x="59970" y="4212743"/>
        <a:ext cx="6125325" cy="11085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D39C-75EF-AA71-1DE2-878A02B488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D9FB17-C034-E930-29DB-AC26B3CECD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F1848-F084-A708-3A2A-9BA87080F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92FE6-511F-3D49-ABA1-2D991D4E63D9}" type="datetimeFigureOut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2FF33-56C5-5A36-25F7-43797FE5C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70B47-DE0D-A1AE-504D-B8BF430B9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F276F-FD6A-164A-9484-28F4CF1C1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15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C4FEA-54F2-0381-112B-7783DDBF0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6D3394-16D9-13B9-0C35-D3B7EFC8E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21D6B-DF78-A7F7-AB86-C401DE0F0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92FE6-511F-3D49-ABA1-2D991D4E63D9}" type="datetimeFigureOut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27A60-248F-1D87-421E-8E4068493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D652C-9CEB-9E0B-9C8B-2E94AA3B8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F276F-FD6A-164A-9484-28F4CF1C1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1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187E6D-7096-94C6-6170-74966437A8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947301-E684-E42F-A0E1-DED480A4F6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2EAE3-A2E0-7180-B607-01E1F4EF6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92FE6-511F-3D49-ABA1-2D991D4E63D9}" type="datetimeFigureOut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2A028-3D21-7398-107C-9A8C6465C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9A97E-F5E4-EABB-C84C-933BBF165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F276F-FD6A-164A-9484-28F4CF1C1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00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B9A7B-0010-F5E9-99E1-C05CB6C4C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7430D-A8AD-FF63-0497-A8BA3DF39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B8F8A-2A44-63F1-E918-B8DBE1E71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92FE6-511F-3D49-ABA1-2D991D4E63D9}" type="datetimeFigureOut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3EDD9-69B2-13E4-4539-E3BA13781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436D4-5F15-CB5C-2B52-0D81B2F91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F276F-FD6A-164A-9484-28F4CF1C1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97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2555A-9469-62EC-EC8F-2B6FDE2A6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F4D1F-835B-C293-1FBE-B0FDF7B64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FDA66-AACF-2F21-3713-CADF01B41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92FE6-511F-3D49-ABA1-2D991D4E63D9}" type="datetimeFigureOut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DEE6B-BD23-7EA0-D1BA-F630AEE05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44E0D-27B6-E993-69A7-0A50EA24D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F276F-FD6A-164A-9484-28F4CF1C1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81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55542-CC7A-5990-3E7D-62329419E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30EF0-77B0-4F4D-C874-158F1A0EC8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4CB649-ABB1-2D80-F319-745092AB1F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D03D55-2CC0-1E79-DFA7-049E3CBD2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92FE6-511F-3D49-ABA1-2D991D4E63D9}" type="datetimeFigureOut">
              <a:rPr lang="en-US" smtClean="0"/>
              <a:t>5/11/23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DE8969-6616-090A-D107-CD811A11B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9B2A1E-2936-67AE-08E4-E8EA92777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F276F-FD6A-164A-9484-28F4CF1C1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356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321EE-FE87-1EDE-BC59-35BD558CE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78AFE-58FF-07F9-8272-59B613A22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46CD48-C484-7D34-8AE3-C952AF5FE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A76965-EB50-7E12-06A8-A31837DB93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831CD0-D968-4971-6208-49555B8523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28EB75-0907-4ABA-FA64-0929FA279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92FE6-511F-3D49-ABA1-2D991D4E63D9}" type="datetimeFigureOut">
              <a:rPr lang="en-US" smtClean="0"/>
              <a:t>5/11/23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AA09F-B432-1157-DFBA-1E3439B5E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C4CA6-24CF-F4D6-543C-20304AD71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F276F-FD6A-164A-9484-28F4CF1C1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89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578E9-E1CC-40E6-CFAD-A465BBE0D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C101DD-BE1F-25DD-B408-8F68BE123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92FE6-511F-3D49-ABA1-2D991D4E63D9}" type="datetimeFigureOut">
              <a:rPr lang="en-US" smtClean="0"/>
              <a:t>5/11/23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5BFF0E-12BD-65FD-DFFB-AB47C5FF7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A362DA-639D-A217-ABCB-13D7CA7E4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F276F-FD6A-164A-9484-28F4CF1C1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347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D8C700-5813-E580-112D-62E0ACB20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92FE6-511F-3D49-ABA1-2D991D4E63D9}" type="datetimeFigureOut">
              <a:rPr lang="en-US" smtClean="0"/>
              <a:t>5/11/23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79CDB6-44CA-4F02-7E84-87ADE444E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7A681B-5B20-D4E7-713C-9B8479A12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F276F-FD6A-164A-9484-28F4CF1C1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83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8AE35-F4B4-65D0-8C97-64BDD5869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AFBD2-3965-5763-7C81-07441DB91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88BEB7-A8AC-F8CD-C080-E9343DED4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0BEFB-00DB-97EC-C825-DED332553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92FE6-511F-3D49-ABA1-2D991D4E63D9}" type="datetimeFigureOut">
              <a:rPr lang="en-US" smtClean="0"/>
              <a:t>5/11/23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9FD8D7-BD15-4051-B355-9818688A8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42105-03E4-4E71-4F9A-7F138826F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F276F-FD6A-164A-9484-28F4CF1C1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572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F0E23-4C9F-50D6-1D8D-205767E74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C6D246-174F-3D16-E91E-2D4C053419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0A2CB7-1D6D-F36C-CCE5-BE9BD7D02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BEACF-23E2-5102-3B90-A5AFB378D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92FE6-511F-3D49-ABA1-2D991D4E63D9}" type="datetimeFigureOut">
              <a:rPr lang="en-US" smtClean="0"/>
              <a:t>5/11/23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60035D-AFA2-348E-E750-1C4D42621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24E9D0-A1A0-874F-1601-53DA9A427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F276F-FD6A-164A-9484-28F4CF1C1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30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42547-1097-A49B-F13C-FE2F7295F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3AC08-4021-DB36-0830-05F318094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D9CD5-21ED-026E-FF6D-13E0415EA6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92FE6-511F-3D49-ABA1-2D991D4E63D9}" type="datetimeFigureOut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09395-4E61-EDD5-A8C2-0B49AE03DE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7B6B4-57E8-E11A-CDF1-B4C309087C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F276F-FD6A-164A-9484-28F4CF1C1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330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mdpi.com/toxins/toxins-06-00934/article_deploy/html/images/toxins-06-00934-g001.p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hyperlink" Target="https://gmrepo.humangut.info/hom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hyperlink" Target="https://gmrepo.humangut.info/data/project/PRJEB11419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CD89-A06E-EB34-5CD7-52F3D25735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0325" y="2733675"/>
            <a:ext cx="5291663" cy="1628775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800" dirty="0">
                <a:effectLst/>
              </a:rPr>
              <a:t>An Investigation of the Human Gut Microbiome’s Influence on Tryptophan Metabolism in ADHD</a:t>
            </a:r>
            <a:endParaRPr lang="en-US" sz="4800" dirty="0"/>
          </a:p>
        </p:txBody>
      </p:sp>
      <p:pic>
        <p:nvPicPr>
          <p:cNvPr id="1026" name="Picture 2" descr="The Relationship Between The Gut-Brain Axis in Health and Disease | El ...">
            <a:extLst>
              <a:ext uri="{FF2B5EF4-FFF2-40B4-BE49-F238E27FC236}">
                <a16:creationId xmlns:a16="http://schemas.microsoft.com/office/drawing/2014/main" id="{CD67335C-E2F2-1BCF-1CB4-C1EAE4784D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2" r="5239"/>
          <a:stretch/>
        </p:blipFill>
        <p:spPr bwMode="auto">
          <a:xfrm>
            <a:off x="2" y="1587"/>
            <a:ext cx="6095999" cy="6856413"/>
          </a:xfrm>
          <a:custGeom>
            <a:avLst/>
            <a:gdLst/>
            <a:ahLst/>
            <a:cxnLst/>
            <a:rect l="l" t="t" r="r" b="b"/>
            <a:pathLst>
              <a:path w="6649908" h="6856413">
                <a:moveTo>
                  <a:pt x="0" y="0"/>
                </a:moveTo>
                <a:lnTo>
                  <a:pt x="6559859" y="0"/>
                </a:lnTo>
                <a:lnTo>
                  <a:pt x="6572145" y="79394"/>
                </a:lnTo>
                <a:cubicBezTo>
                  <a:pt x="6857782" y="2230562"/>
                  <a:pt x="6243159" y="4473353"/>
                  <a:pt x="6528796" y="6624522"/>
                </a:cubicBezTo>
                <a:lnTo>
                  <a:pt x="6564680" y="6856413"/>
                </a:lnTo>
                <a:lnTo>
                  <a:pt x="0" y="685641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74822C4C-AD55-AB06-A7D2-43FD39B520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0325" y="4872036"/>
            <a:ext cx="5291663" cy="375284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b="1" dirty="0">
                <a:effectLst/>
              </a:rPr>
              <a:t>Capstone Presentation</a:t>
            </a:r>
          </a:p>
          <a:p>
            <a:r>
              <a:rPr lang="en-US" sz="1800" b="1" dirty="0">
                <a:effectLst/>
              </a:rPr>
              <a:t>BIOI 4970</a:t>
            </a:r>
            <a:r>
              <a:rPr lang="en-US" sz="1800" dirty="0">
                <a:effectLst/>
              </a:rPr>
              <a:t> </a:t>
            </a:r>
            <a:endParaRPr lang="en-US" sz="1800" dirty="0"/>
          </a:p>
          <a:p>
            <a:r>
              <a:rPr lang="en-US" sz="1800" dirty="0"/>
              <a:t>Emma Carlson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61043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diagram, sketch, technical drawing, plan&#10;&#10;Description automatically generated">
            <a:extLst>
              <a:ext uri="{FF2B5EF4-FFF2-40B4-BE49-F238E27FC236}">
                <a16:creationId xmlns:a16="http://schemas.microsoft.com/office/drawing/2014/main" id="{84BFE41F-D8EA-245A-F90A-D6B3FBC1CB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653" b="-1"/>
          <a:stretch/>
        </p:blipFill>
        <p:spPr>
          <a:xfrm>
            <a:off x="1746421" y="543697"/>
            <a:ext cx="8699157" cy="458469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BDC1386-D88A-D5ED-5393-C5459D5D7EB5}"/>
              </a:ext>
            </a:extLst>
          </p:cNvPr>
          <p:cNvSpPr txBox="1">
            <a:spLocks/>
          </p:cNvSpPr>
          <p:nvPr/>
        </p:nvSpPr>
        <p:spPr>
          <a:xfrm>
            <a:off x="1746421" y="4949018"/>
            <a:ext cx="8699157" cy="2142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No differences between samples in terms of Shannon </a:t>
            </a:r>
            <a:r>
              <a:rPr lang="en-US" i="1" dirty="0">
                <a:solidFill>
                  <a:schemeClr val="bg1"/>
                </a:solidFill>
              </a:rPr>
              <a:t>H</a:t>
            </a:r>
            <a:r>
              <a:rPr lang="en-US" dirty="0">
                <a:solidFill>
                  <a:schemeClr val="bg1"/>
                </a:solidFill>
              </a:rPr>
              <a:t> diversity by phenotype </a:t>
            </a:r>
          </a:p>
          <a:p>
            <a:pPr lvl="1"/>
            <a:r>
              <a:rPr lang="en-US" i="1" dirty="0">
                <a:solidFill>
                  <a:schemeClr val="bg1"/>
                </a:solidFill>
              </a:rPr>
              <a:t>All p-values are greater than 0.05</a:t>
            </a:r>
          </a:p>
        </p:txBody>
      </p:sp>
    </p:spTree>
    <p:extLst>
      <p:ext uri="{BB962C8B-B14F-4D97-AF65-F5344CB8AC3E}">
        <p14:creationId xmlns:p14="http://schemas.microsoft.com/office/powerpoint/2010/main" val="3798753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BDC1386-D88A-D5ED-5393-C5459D5D7EB5}"/>
              </a:ext>
            </a:extLst>
          </p:cNvPr>
          <p:cNvSpPr txBox="1">
            <a:spLocks/>
          </p:cNvSpPr>
          <p:nvPr/>
        </p:nvSpPr>
        <p:spPr>
          <a:xfrm>
            <a:off x="1746421" y="4949018"/>
            <a:ext cx="8699157" cy="2142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No differences between samples by phenotype via PERMANOVA test</a:t>
            </a:r>
          </a:p>
          <a:p>
            <a:pPr lvl="1"/>
            <a:r>
              <a:rPr lang="en-US" i="1" dirty="0">
                <a:solidFill>
                  <a:schemeClr val="bg1"/>
                </a:solidFill>
              </a:rPr>
              <a:t>All p-values and q-values are greater than 0.05</a:t>
            </a:r>
          </a:p>
        </p:txBody>
      </p:sp>
      <p:pic>
        <p:nvPicPr>
          <p:cNvPr id="3" name="Picture 2" descr="A picture containing diagram, line, plan&#10;&#10;Description automatically generated">
            <a:extLst>
              <a:ext uri="{FF2B5EF4-FFF2-40B4-BE49-F238E27FC236}">
                <a16:creationId xmlns:a16="http://schemas.microsoft.com/office/drawing/2014/main" id="{A489F0BA-E1DF-F1EA-D5BB-BA24C15B4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215" y="1962794"/>
            <a:ext cx="10581483" cy="237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173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46DB8-AF84-88AA-A732-AA1C38F78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Compositions of Microbiomes (ANCOM)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A3D47-A6E2-3AA3-6BC1-EB16ADF5B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00" dirty="0"/>
              <a:t>ADHD – single phenotype</a:t>
            </a:r>
          </a:p>
          <a:p>
            <a:pPr lvl="1"/>
            <a:r>
              <a:rPr lang="en-US" sz="2500" dirty="0"/>
              <a:t>No significant features found – All Trials</a:t>
            </a:r>
          </a:p>
          <a:p>
            <a:r>
              <a:rPr lang="en-US" sz="2500" dirty="0"/>
              <a:t>ADHD – multiple phenotypes</a:t>
            </a:r>
          </a:p>
          <a:p>
            <a:pPr lvl="1"/>
            <a:r>
              <a:rPr lang="en-US" sz="2500" dirty="0"/>
              <a:t>No significant features found – All Trials</a:t>
            </a:r>
          </a:p>
          <a:p>
            <a:r>
              <a:rPr lang="en-US" sz="2500" dirty="0"/>
              <a:t>Health</a:t>
            </a:r>
          </a:p>
          <a:p>
            <a:pPr lvl="1"/>
            <a:r>
              <a:rPr lang="en-US" sz="2500" dirty="0"/>
              <a:t>No significant features found – All Trials</a:t>
            </a:r>
          </a:p>
          <a:p>
            <a:pPr lvl="1"/>
            <a:endParaRPr lang="en-US" sz="2500" dirty="0"/>
          </a:p>
          <a:p>
            <a:r>
              <a:rPr lang="en-US" sz="2500" dirty="0"/>
              <a:t>Health + ADHD (single phenotype) + ADHD (multiple phenotypes)</a:t>
            </a:r>
          </a:p>
          <a:p>
            <a:pPr lvl="1"/>
            <a:r>
              <a:rPr lang="en-US" sz="2500" dirty="0"/>
              <a:t>3/10 Trials has significant features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259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picture containing diagram, map, plan, line&#10;&#10;Description automatically generated">
            <a:extLst>
              <a:ext uri="{FF2B5EF4-FFF2-40B4-BE49-F238E27FC236}">
                <a16:creationId xmlns:a16="http://schemas.microsoft.com/office/drawing/2014/main" id="{EA813272-73B5-8917-567A-A3FECD58B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13775" y="295475"/>
            <a:ext cx="9898768" cy="591306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A32CC-9FC3-EB9B-A96E-F14612A31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1320" y="1217169"/>
            <a:ext cx="5754896" cy="4196368"/>
          </a:xfrm>
        </p:spPr>
        <p:txBody>
          <a:bodyPr anchor="t">
            <a:normAutofit/>
          </a:bodyPr>
          <a:lstStyle/>
          <a:p>
            <a:r>
              <a:rPr lang="en-US" sz="1900" dirty="0">
                <a:effectLst/>
                <a:latin typeface="Helvetica Neue" panose="02000503000000020004" pitchFamily="2" charset="0"/>
              </a:rPr>
              <a:t>aldehyde dehydrogenase 2 family member (</a:t>
            </a:r>
            <a:r>
              <a:rPr lang="en-US" sz="1900" b="1" dirty="0">
                <a:effectLst/>
                <a:latin typeface="Helvetica Neue" panose="02000503000000020004" pitchFamily="2" charset="0"/>
              </a:rPr>
              <a:t>ALDH2</a:t>
            </a:r>
            <a:r>
              <a:rPr lang="en-US" sz="1900" dirty="0">
                <a:effectLst/>
                <a:latin typeface="Helvetica Neue" panose="02000503000000020004" pitchFamily="2" charset="0"/>
              </a:rPr>
              <a:t>)</a:t>
            </a:r>
          </a:p>
          <a:p>
            <a:r>
              <a:rPr lang="en-US" sz="1900" dirty="0" err="1">
                <a:effectLst/>
                <a:latin typeface="Helvetica Neue" panose="02000503000000020004" pitchFamily="2" charset="0"/>
              </a:rPr>
              <a:t>acetylserotonin</a:t>
            </a:r>
            <a:r>
              <a:rPr lang="en-US" sz="1900" dirty="0">
                <a:effectLst/>
                <a:latin typeface="Helvetica Neue" panose="02000503000000020004" pitchFamily="2" charset="0"/>
              </a:rPr>
              <a:t> O-methyltransferase (</a:t>
            </a:r>
            <a:r>
              <a:rPr lang="en-US" sz="1900" b="1" dirty="0">
                <a:effectLst/>
                <a:latin typeface="Helvetica Neue" panose="02000503000000020004" pitchFamily="2" charset="0"/>
              </a:rPr>
              <a:t>ASMT</a:t>
            </a:r>
            <a:r>
              <a:rPr lang="en-US" sz="1900" dirty="0">
                <a:effectLst/>
                <a:latin typeface="Helvetica Neue" panose="02000503000000020004" pitchFamily="2" charset="0"/>
              </a:rPr>
              <a:t>)</a:t>
            </a:r>
          </a:p>
          <a:p>
            <a:r>
              <a:rPr lang="en-US" sz="1900" dirty="0">
                <a:effectLst/>
                <a:latin typeface="Helvetica Neue" panose="02000503000000020004" pitchFamily="2" charset="0"/>
              </a:rPr>
              <a:t>catalase (</a:t>
            </a:r>
            <a:r>
              <a:rPr lang="en-US" sz="1900" b="1" dirty="0">
                <a:effectLst/>
                <a:latin typeface="Helvetica Neue" panose="02000503000000020004" pitchFamily="2" charset="0"/>
              </a:rPr>
              <a:t>CAT</a:t>
            </a:r>
            <a:r>
              <a:rPr lang="en-US" sz="1900" dirty="0">
                <a:effectLst/>
                <a:latin typeface="Helvetica Neue" panose="02000503000000020004" pitchFamily="2" charset="0"/>
              </a:rPr>
              <a:t>)</a:t>
            </a:r>
          </a:p>
          <a:p>
            <a:r>
              <a:rPr lang="en-US" sz="1900" dirty="0">
                <a:effectLst/>
                <a:latin typeface="Helvetica Neue" panose="02000503000000020004" pitchFamily="2" charset="0"/>
              </a:rPr>
              <a:t>dopa decarboxylase (</a:t>
            </a:r>
            <a:r>
              <a:rPr lang="en-US" sz="1900" b="1" dirty="0">
                <a:effectLst/>
                <a:latin typeface="Helvetica Neue" panose="02000503000000020004" pitchFamily="2" charset="0"/>
              </a:rPr>
              <a:t>DDC</a:t>
            </a:r>
            <a:r>
              <a:rPr lang="en-US" sz="1900" dirty="0">
                <a:effectLst/>
                <a:latin typeface="Helvetica Neue" panose="02000503000000020004" pitchFamily="2" charset="0"/>
              </a:rPr>
              <a:t>)</a:t>
            </a:r>
          </a:p>
          <a:p>
            <a:r>
              <a:rPr lang="en-US" sz="1900" dirty="0" err="1">
                <a:effectLst/>
                <a:latin typeface="Helvetica Neue" panose="02000503000000020004" pitchFamily="2" charset="0"/>
              </a:rPr>
              <a:t>kynureninase</a:t>
            </a:r>
            <a:r>
              <a:rPr lang="en-US" sz="1900" dirty="0">
                <a:effectLst/>
                <a:latin typeface="Helvetica Neue" panose="02000503000000020004" pitchFamily="2" charset="0"/>
              </a:rPr>
              <a:t> (</a:t>
            </a:r>
            <a:r>
              <a:rPr lang="en-US" sz="1900" b="1" dirty="0">
                <a:effectLst/>
                <a:latin typeface="Helvetica Neue" panose="02000503000000020004" pitchFamily="2" charset="0"/>
              </a:rPr>
              <a:t>KYNU</a:t>
            </a:r>
            <a:r>
              <a:rPr lang="en-US" sz="1900" dirty="0">
                <a:effectLst/>
                <a:latin typeface="Helvetica Neue" panose="02000503000000020004" pitchFamily="2" charset="0"/>
              </a:rPr>
              <a:t>)*</a:t>
            </a:r>
          </a:p>
          <a:p>
            <a:r>
              <a:rPr lang="en-US" sz="1900" dirty="0">
                <a:effectLst/>
                <a:latin typeface="Helvetica Neue" panose="02000503000000020004" pitchFamily="2" charset="0"/>
              </a:rPr>
              <a:t>monoamine oxidase A (</a:t>
            </a:r>
            <a:r>
              <a:rPr lang="en-US" sz="1900" b="1" dirty="0">
                <a:effectLst/>
                <a:latin typeface="Helvetica Neue" panose="02000503000000020004" pitchFamily="2" charset="0"/>
              </a:rPr>
              <a:t>MAOA</a:t>
            </a:r>
            <a:r>
              <a:rPr lang="en-US" sz="1900" dirty="0">
                <a:effectLst/>
                <a:latin typeface="Helvetica Neue" panose="02000503000000020004" pitchFamily="2" charset="0"/>
              </a:rPr>
              <a:t>)</a:t>
            </a:r>
          </a:p>
          <a:p>
            <a:r>
              <a:rPr lang="en-US" sz="1900" dirty="0">
                <a:effectLst/>
                <a:latin typeface="Helvetica Neue" panose="02000503000000020004" pitchFamily="2" charset="0"/>
              </a:rPr>
              <a:t>tryptophan hydroxylase 2 (</a:t>
            </a:r>
            <a:r>
              <a:rPr lang="en-US" sz="1900" b="1" dirty="0">
                <a:effectLst/>
                <a:latin typeface="Helvetica Neue" panose="02000503000000020004" pitchFamily="2" charset="0"/>
              </a:rPr>
              <a:t>TPH2</a:t>
            </a:r>
            <a:r>
              <a:rPr lang="en-US" sz="1900" dirty="0">
                <a:effectLst/>
                <a:latin typeface="Helvetica Neue" panose="02000503000000020004" pitchFamily="2" charset="0"/>
              </a:rPr>
              <a:t>)</a:t>
            </a:r>
          </a:p>
          <a:p>
            <a:endParaRPr lang="en-US" sz="19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848839-0491-A211-F0E2-A851D2664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3127" y="103215"/>
            <a:ext cx="5754896" cy="934520"/>
          </a:xfrm>
        </p:spPr>
        <p:txBody>
          <a:bodyPr anchor="b">
            <a:normAutofit/>
          </a:bodyPr>
          <a:lstStyle/>
          <a:p>
            <a:r>
              <a:rPr lang="en-US" sz="4000" b="1" dirty="0"/>
              <a:t>Genes</a:t>
            </a:r>
          </a:p>
        </p:txBody>
      </p:sp>
      <p:sp>
        <p:nvSpPr>
          <p:cNvPr id="14" name="Donut 13">
            <a:extLst>
              <a:ext uri="{FF2B5EF4-FFF2-40B4-BE49-F238E27FC236}">
                <a16:creationId xmlns:a16="http://schemas.microsoft.com/office/drawing/2014/main" id="{8924BE4B-F39F-4DEF-DC8D-BA2DEE300950}"/>
              </a:ext>
            </a:extLst>
          </p:cNvPr>
          <p:cNvSpPr>
            <a:spLocks/>
          </p:cNvSpPr>
          <p:nvPr/>
        </p:nvSpPr>
        <p:spPr>
          <a:xfrm flipH="1" flipV="1">
            <a:off x="3031298" y="2469242"/>
            <a:ext cx="200415" cy="198802"/>
          </a:xfrm>
          <a:prstGeom prst="donut">
            <a:avLst/>
          </a:prstGeom>
          <a:solidFill>
            <a:srgbClr val="FF00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727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DAD7A5-048D-338E-879A-F04CCCF6E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3400" dirty="0">
                <a:solidFill>
                  <a:srgbClr val="FFFFFF"/>
                </a:solidFill>
              </a:rPr>
              <a:t>Tryptophan Metabolism Networks</a:t>
            </a:r>
          </a:p>
        </p:txBody>
      </p:sp>
      <p:pic>
        <p:nvPicPr>
          <p:cNvPr id="6" name="Content Placeholder 4" descr="A screen shot of a game&#10;&#10;Description automatically generated with low confidence">
            <a:extLst>
              <a:ext uri="{FF2B5EF4-FFF2-40B4-BE49-F238E27FC236}">
                <a16:creationId xmlns:a16="http://schemas.microsoft.com/office/drawing/2014/main" id="{3574BC66-DDE2-4E27-565D-A267B71D7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867" y="1875493"/>
            <a:ext cx="4449763" cy="4449763"/>
          </a:xfrm>
          <a:prstGeom prst="rect">
            <a:avLst/>
          </a:prstGeom>
        </p:spPr>
      </p:pic>
      <p:pic>
        <p:nvPicPr>
          <p:cNvPr id="7" name="Picture 6" descr="A screen shot of a game&#10;&#10;Description automatically generated with low confidence">
            <a:extLst>
              <a:ext uri="{FF2B5EF4-FFF2-40B4-BE49-F238E27FC236}">
                <a16:creationId xmlns:a16="http://schemas.microsoft.com/office/drawing/2014/main" id="{ADF356B0-7964-DA67-3F56-490A99C8F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8370" y="1891970"/>
            <a:ext cx="4449763" cy="444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008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DAD7A5-048D-338E-879A-F04CCCF6E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3400" dirty="0">
                <a:solidFill>
                  <a:srgbClr val="FFFFFF"/>
                </a:solidFill>
              </a:rPr>
              <a:t>Tryptophan Metabolism Networks</a:t>
            </a:r>
          </a:p>
        </p:txBody>
      </p:sp>
      <p:pic>
        <p:nvPicPr>
          <p:cNvPr id="6" name="Content Placeholder 4" descr="A screen shot of a game&#10;&#10;Description automatically generated with low confidence">
            <a:extLst>
              <a:ext uri="{FF2B5EF4-FFF2-40B4-BE49-F238E27FC236}">
                <a16:creationId xmlns:a16="http://schemas.microsoft.com/office/drawing/2014/main" id="{3574BC66-DDE2-4E27-565D-A267B71D7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867" y="1875493"/>
            <a:ext cx="4449763" cy="4449763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C6016B6-E7AF-4A62-CC27-99AB47F35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4692" y="1754112"/>
            <a:ext cx="5754896" cy="4809350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sz="2100" b="1" dirty="0">
                <a:effectLst/>
              </a:rPr>
              <a:t>ALDH2</a:t>
            </a:r>
          </a:p>
          <a:p>
            <a:pPr lvl="1"/>
            <a:r>
              <a:rPr lang="en-US" sz="1400" b="1" i="1" dirty="0">
                <a:effectLst/>
              </a:rPr>
              <a:t>Serotonin Pathway</a:t>
            </a:r>
            <a:r>
              <a:rPr lang="en-US" sz="1400" i="1" dirty="0">
                <a:effectLst/>
              </a:rPr>
              <a:t>: </a:t>
            </a:r>
            <a:r>
              <a:rPr lang="en-US" sz="1400" dirty="0">
                <a:effectLst/>
              </a:rPr>
              <a:t>5-Hydroxyindoleacetaldehyde, </a:t>
            </a:r>
            <a:r>
              <a:rPr lang="en-US" sz="1400" dirty="0"/>
              <a:t>5-Hydroxyindoleacetate</a:t>
            </a:r>
            <a:endParaRPr lang="en-US" sz="1400" i="1" dirty="0">
              <a:effectLst/>
            </a:endParaRPr>
          </a:p>
          <a:p>
            <a:pPr lvl="1"/>
            <a:r>
              <a:rPr lang="en-US" sz="1400" b="1" i="1" dirty="0">
                <a:effectLst/>
              </a:rPr>
              <a:t>Indole Pathway</a:t>
            </a:r>
            <a:r>
              <a:rPr lang="en-US" sz="1400" i="1" dirty="0">
                <a:effectLst/>
              </a:rPr>
              <a:t>: </a:t>
            </a:r>
            <a:r>
              <a:rPr lang="en-US" sz="1400" dirty="0"/>
              <a:t>Indole-3-acetaldehyde, Indole-3-acetate</a:t>
            </a:r>
            <a:endParaRPr lang="en-US" sz="1400" b="1" i="1" dirty="0">
              <a:effectLst/>
            </a:endParaRPr>
          </a:p>
          <a:p>
            <a:pPr marL="0" indent="0">
              <a:buNone/>
            </a:pPr>
            <a:r>
              <a:rPr lang="en-US" sz="2100" b="1" dirty="0">
                <a:effectLst/>
              </a:rPr>
              <a:t>ASMT</a:t>
            </a:r>
          </a:p>
          <a:p>
            <a:pPr lvl="1"/>
            <a:r>
              <a:rPr lang="en-US" sz="1400" b="1" i="1" dirty="0">
                <a:effectLst/>
              </a:rPr>
              <a:t>Serotonin Pathway</a:t>
            </a:r>
            <a:r>
              <a:rPr lang="en-US" sz="1400" i="1" dirty="0">
                <a:effectLst/>
              </a:rPr>
              <a:t>: </a:t>
            </a:r>
            <a:r>
              <a:rPr lang="en-US" sz="1400" dirty="0"/>
              <a:t>N-</a:t>
            </a:r>
            <a:r>
              <a:rPr lang="en-US" sz="1400" dirty="0" err="1"/>
              <a:t>Acetylserotonin</a:t>
            </a:r>
            <a:r>
              <a:rPr lang="en-US" sz="1400" dirty="0"/>
              <a:t>, Melatonin</a:t>
            </a:r>
            <a:endParaRPr lang="en-US" sz="1400" i="1" dirty="0">
              <a:effectLst/>
            </a:endParaRPr>
          </a:p>
          <a:p>
            <a:pPr lvl="1"/>
            <a:r>
              <a:rPr lang="en-US" sz="1400" b="1" i="1" dirty="0">
                <a:effectLst/>
              </a:rPr>
              <a:t>Serotonin Pathway</a:t>
            </a:r>
            <a:r>
              <a:rPr lang="en-US" sz="1400" i="1" dirty="0">
                <a:effectLst/>
              </a:rPr>
              <a:t>: </a:t>
            </a:r>
            <a:r>
              <a:rPr lang="en-US" sz="1400" dirty="0"/>
              <a:t>5-Hydroxyindoleacetate, 5-Methoxyindoleacetate</a:t>
            </a:r>
            <a:endParaRPr lang="en-US" sz="1400" i="1" dirty="0">
              <a:effectLst/>
            </a:endParaRPr>
          </a:p>
          <a:p>
            <a:pPr marL="0" indent="0">
              <a:buNone/>
            </a:pPr>
            <a:r>
              <a:rPr lang="en-US" sz="2100" b="1" dirty="0">
                <a:effectLst/>
              </a:rPr>
              <a:t>CAT</a:t>
            </a:r>
          </a:p>
          <a:p>
            <a:pPr lvl="1"/>
            <a:r>
              <a:rPr lang="en-US" sz="1400" b="1" i="1" dirty="0">
                <a:effectLst/>
              </a:rPr>
              <a:t>Kynurenine Pathway</a:t>
            </a:r>
            <a:r>
              <a:rPr lang="en-US" sz="1400" i="1" dirty="0">
                <a:effectLst/>
              </a:rPr>
              <a:t>: </a:t>
            </a:r>
            <a:r>
              <a:rPr lang="en-US" sz="1400" dirty="0"/>
              <a:t>3-Hydroxyanthranilate, </a:t>
            </a:r>
            <a:r>
              <a:rPr lang="en-US" sz="1400" dirty="0" err="1"/>
              <a:t>Cinnavalininate</a:t>
            </a:r>
            <a:endParaRPr lang="en-US" sz="1400" i="1" dirty="0">
              <a:effectLst/>
            </a:endParaRPr>
          </a:p>
          <a:p>
            <a:pPr marL="0" indent="0">
              <a:buNone/>
            </a:pPr>
            <a:r>
              <a:rPr lang="en-US" sz="2100" b="1" dirty="0">
                <a:effectLst/>
              </a:rPr>
              <a:t>DDC</a:t>
            </a:r>
          </a:p>
          <a:p>
            <a:pPr lvl="1"/>
            <a:r>
              <a:rPr lang="en-US" sz="1400" b="1" i="1" dirty="0">
                <a:effectLst/>
              </a:rPr>
              <a:t>Indole Pathway</a:t>
            </a:r>
            <a:r>
              <a:rPr lang="en-US" sz="1400" i="1" dirty="0">
                <a:effectLst/>
              </a:rPr>
              <a:t>: </a:t>
            </a:r>
            <a:r>
              <a:rPr lang="en-US" sz="1400" dirty="0"/>
              <a:t>L-Tryptophan, Tryptamine</a:t>
            </a:r>
            <a:endParaRPr lang="en-US" sz="1400" i="1" dirty="0">
              <a:effectLst/>
            </a:endParaRPr>
          </a:p>
          <a:p>
            <a:pPr lvl="1"/>
            <a:r>
              <a:rPr lang="en-US" sz="1400" b="1" i="1" dirty="0">
                <a:effectLst/>
              </a:rPr>
              <a:t>Serotonin Pathway</a:t>
            </a:r>
            <a:r>
              <a:rPr lang="en-US" sz="1400" i="1" dirty="0">
                <a:effectLst/>
              </a:rPr>
              <a:t>: </a:t>
            </a:r>
            <a:r>
              <a:rPr lang="en-US" sz="1400" dirty="0"/>
              <a:t>5-Hydroxykynurenamine, 5-Hydroxykynurenine</a:t>
            </a:r>
            <a:endParaRPr lang="en-US" sz="1400" i="1" dirty="0">
              <a:effectLst/>
            </a:endParaRPr>
          </a:p>
          <a:p>
            <a:pPr lvl="1"/>
            <a:r>
              <a:rPr lang="en-US" sz="1400" b="1" i="1" dirty="0">
                <a:effectLst/>
              </a:rPr>
              <a:t>Serotonin Pathway</a:t>
            </a:r>
            <a:r>
              <a:rPr lang="en-US" sz="1400" i="1" dirty="0">
                <a:effectLst/>
              </a:rPr>
              <a:t>: </a:t>
            </a:r>
            <a:r>
              <a:rPr lang="en-US" sz="1400" dirty="0"/>
              <a:t>5-Hydroxy-L-tryptophan, Serotonin</a:t>
            </a:r>
            <a:endParaRPr lang="en-US" sz="1400" i="1" dirty="0">
              <a:effectLst/>
            </a:endParaRPr>
          </a:p>
          <a:p>
            <a:pPr marL="0" indent="0">
              <a:buNone/>
            </a:pPr>
            <a:r>
              <a:rPr lang="en-US" sz="2100" b="1" dirty="0">
                <a:effectLst/>
              </a:rPr>
              <a:t>KYNU</a:t>
            </a:r>
          </a:p>
          <a:p>
            <a:pPr lvl="1"/>
            <a:r>
              <a:rPr lang="en-US" sz="1400" b="1" i="1" dirty="0">
                <a:effectLst/>
              </a:rPr>
              <a:t>Kynurenine pathway</a:t>
            </a:r>
            <a:r>
              <a:rPr lang="en-US" sz="1400" i="1" dirty="0">
                <a:effectLst/>
              </a:rPr>
              <a:t>: </a:t>
            </a:r>
            <a:r>
              <a:rPr lang="en-US" sz="1400" dirty="0"/>
              <a:t>L-</a:t>
            </a:r>
            <a:r>
              <a:rPr lang="en-US" sz="1400" dirty="0" err="1"/>
              <a:t>Formylkynurenine</a:t>
            </a:r>
            <a:r>
              <a:rPr lang="en-US" sz="1400" dirty="0"/>
              <a:t>, </a:t>
            </a:r>
            <a:r>
              <a:rPr lang="en-US" sz="1400" dirty="0" err="1"/>
              <a:t>Formylanthranilate</a:t>
            </a:r>
            <a:endParaRPr lang="en-US" sz="1400" i="1" dirty="0">
              <a:effectLst/>
            </a:endParaRPr>
          </a:p>
          <a:p>
            <a:pPr lvl="1"/>
            <a:r>
              <a:rPr lang="en-US" sz="1400" b="1" i="1" dirty="0">
                <a:effectLst/>
              </a:rPr>
              <a:t>Kynurenine pathway</a:t>
            </a:r>
            <a:r>
              <a:rPr lang="en-US" sz="1400" i="1" dirty="0">
                <a:effectLst/>
              </a:rPr>
              <a:t>: </a:t>
            </a:r>
            <a:r>
              <a:rPr lang="en-US" sz="1400" dirty="0"/>
              <a:t>L-Kynurenine, Anthranilate</a:t>
            </a:r>
            <a:endParaRPr lang="en-US" sz="1400" dirty="0">
              <a:effectLst/>
            </a:endParaRPr>
          </a:p>
          <a:p>
            <a:pPr lvl="1"/>
            <a:r>
              <a:rPr lang="en-US" sz="1400" b="1" i="1" dirty="0">
                <a:effectLst/>
              </a:rPr>
              <a:t>Kynurenine pathway</a:t>
            </a:r>
            <a:r>
              <a:rPr lang="en-US" sz="1400" i="1" dirty="0">
                <a:effectLst/>
              </a:rPr>
              <a:t>: </a:t>
            </a:r>
            <a:r>
              <a:rPr lang="en-US" sz="1400" dirty="0"/>
              <a:t>3-Hydroxy-L-kynurenine, 3-Hydroxyanthranilate</a:t>
            </a:r>
            <a:endParaRPr lang="en-US" sz="1400" dirty="0">
              <a:effectLst/>
            </a:endParaRPr>
          </a:p>
          <a:p>
            <a:pPr marL="0" indent="0">
              <a:buNone/>
            </a:pPr>
            <a:r>
              <a:rPr lang="en-US" sz="2100" b="1" dirty="0">
                <a:effectLst/>
              </a:rPr>
              <a:t>MAOA</a:t>
            </a:r>
          </a:p>
          <a:p>
            <a:pPr lvl="1"/>
            <a:r>
              <a:rPr lang="en-US" sz="1400" b="1" i="1" dirty="0">
                <a:effectLst/>
              </a:rPr>
              <a:t>Kynurenine pathway</a:t>
            </a:r>
            <a:r>
              <a:rPr lang="en-US" sz="1400" i="1" dirty="0">
                <a:effectLst/>
              </a:rPr>
              <a:t>: </a:t>
            </a:r>
            <a:r>
              <a:rPr lang="en-US" sz="1400" dirty="0"/>
              <a:t>3-Hydroxykynurenamine,  4,8-Dihydroxyquinoline</a:t>
            </a:r>
            <a:endParaRPr lang="en-US" sz="1400" i="1" dirty="0">
              <a:effectLst/>
            </a:endParaRPr>
          </a:p>
          <a:p>
            <a:pPr lvl="1"/>
            <a:r>
              <a:rPr lang="en-US" sz="1400" b="1" i="1" dirty="0">
                <a:effectLst/>
              </a:rPr>
              <a:t>Indole pathway</a:t>
            </a:r>
            <a:r>
              <a:rPr lang="en-US" sz="1400" i="1" dirty="0">
                <a:effectLst/>
              </a:rPr>
              <a:t>: </a:t>
            </a:r>
            <a:r>
              <a:rPr lang="en-US" sz="1400" dirty="0"/>
              <a:t>Tryptamine, Indole-3-acetaldehyde</a:t>
            </a:r>
            <a:endParaRPr lang="en-US" sz="1400" i="1" dirty="0">
              <a:effectLst/>
            </a:endParaRPr>
          </a:p>
          <a:p>
            <a:pPr lvl="1"/>
            <a:r>
              <a:rPr lang="en-US" sz="1400" b="1" i="1" dirty="0">
                <a:effectLst/>
              </a:rPr>
              <a:t>Serotonin Pathway</a:t>
            </a:r>
            <a:r>
              <a:rPr lang="en-US" sz="1400" i="1" dirty="0">
                <a:effectLst/>
              </a:rPr>
              <a:t>: </a:t>
            </a:r>
            <a:r>
              <a:rPr lang="en-US" sz="1400" dirty="0"/>
              <a:t>5-Hydroxykynurenamine, 4,6-Dihydroxyquinoline</a:t>
            </a:r>
            <a:endParaRPr lang="en-US" sz="1400" i="1" dirty="0">
              <a:effectLst/>
            </a:endParaRPr>
          </a:p>
          <a:p>
            <a:pPr lvl="1"/>
            <a:r>
              <a:rPr lang="en-US" sz="1400" b="1" i="1" dirty="0">
                <a:effectLst/>
              </a:rPr>
              <a:t>Serotonin Pathway</a:t>
            </a:r>
            <a:r>
              <a:rPr lang="en-US" sz="1400" i="1" dirty="0">
                <a:effectLst/>
              </a:rPr>
              <a:t>: </a:t>
            </a:r>
            <a:r>
              <a:rPr lang="en-US" sz="1400" dirty="0"/>
              <a:t>Serotonin, 5-Hydroxyindoleacetaldehyde</a:t>
            </a:r>
            <a:endParaRPr lang="en-US" sz="1400" i="1" dirty="0">
              <a:effectLst/>
            </a:endParaRPr>
          </a:p>
          <a:p>
            <a:endParaRPr lang="en-US" sz="1900" dirty="0">
              <a:effectLst/>
            </a:endParaRPr>
          </a:p>
          <a:p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933152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DAD7A5-048D-338E-879A-F04CCCF6E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3400" dirty="0">
                <a:solidFill>
                  <a:srgbClr val="FFFFFF"/>
                </a:solidFill>
              </a:rPr>
              <a:t>Over-expressed microbes in ADHD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927E5D3-35E1-0A17-074E-4D59B34F7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642432"/>
              </p:ext>
            </p:extLst>
          </p:nvPr>
        </p:nvGraphicFramePr>
        <p:xfrm>
          <a:off x="8115299" y="1754415"/>
          <a:ext cx="3668839" cy="3719630"/>
        </p:xfrm>
        <a:graphic>
          <a:graphicData uri="http://schemas.openxmlformats.org/drawingml/2006/table">
            <a:tbl>
              <a:tblPr/>
              <a:tblGrid>
                <a:gridCol w="3668839">
                  <a:extLst>
                    <a:ext uri="{9D8B030D-6E8A-4147-A177-3AD203B41FA5}">
                      <a16:colId xmlns:a16="http://schemas.microsoft.com/office/drawing/2014/main" val="1942726947"/>
                    </a:ext>
                  </a:extLst>
                </a:gridCol>
              </a:tblGrid>
              <a:tr h="37196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Slackia</a:t>
                      </a:r>
                      <a:r>
                        <a:rPr lang="en-US" sz="16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 (Indole, multi)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9518234"/>
                  </a:ext>
                </a:extLst>
              </a:tr>
              <a:tr h="37196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Holdemania</a:t>
                      </a:r>
                      <a:r>
                        <a:rPr lang="en-US" sz="16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 (Indole, multi)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5195907"/>
                  </a:ext>
                </a:extLst>
              </a:tr>
              <a:tr h="37196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Thermus</a:t>
                      </a:r>
                      <a:r>
                        <a:rPr lang="en-US" sz="16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 (Indole, Kynurenine, multi)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1383208"/>
                  </a:ext>
                </a:extLst>
              </a:tr>
              <a:tr h="37196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Citrobacter</a:t>
                      </a:r>
                      <a:r>
                        <a:rPr lang="en-US" sz="16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 (ALL)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4472277"/>
                  </a:ext>
                </a:extLst>
              </a:tr>
              <a:tr h="37196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Bosea</a:t>
                      </a:r>
                      <a:r>
                        <a:rPr lang="en-US" sz="16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 (Indole, Kynurenine, multi)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157217"/>
                  </a:ext>
                </a:extLst>
              </a:tr>
              <a:tr h="37196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Dorea</a:t>
                      </a:r>
                      <a:r>
                        <a:rPr lang="en-US" sz="16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 (Indole, multi)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6958764"/>
                  </a:ext>
                </a:extLst>
              </a:tr>
              <a:tr h="37196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Peptococcus</a:t>
                      </a:r>
                      <a:r>
                        <a:rPr lang="en-US" sz="16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 (Indole, multi)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5157361"/>
                  </a:ext>
                </a:extLst>
              </a:tr>
              <a:tr h="37196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Erysipelatoclostridium</a:t>
                      </a:r>
                      <a:r>
                        <a:rPr lang="en-US" sz="16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 (Indole, multi)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369036"/>
                  </a:ext>
                </a:extLst>
              </a:tr>
              <a:tr h="37196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Holdemanella</a:t>
                      </a:r>
                      <a:r>
                        <a:rPr lang="en-US" sz="16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 (Indole, multi)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578767"/>
                  </a:ext>
                </a:extLst>
              </a:tr>
              <a:tr h="37196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Parabacteroides (Indole, multi)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9541529"/>
                  </a:ext>
                </a:extLst>
              </a:tr>
            </a:tbl>
          </a:graphicData>
        </a:graphic>
      </p:graphicFrame>
      <p:pic>
        <p:nvPicPr>
          <p:cNvPr id="15" name="Picture 14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798F8A7A-2EF3-9F0A-DD7A-1A9D4E30E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62" y="1754415"/>
            <a:ext cx="5911712" cy="591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705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DAD7A5-048D-338E-879A-F04CCCF6E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3400" dirty="0">
                <a:solidFill>
                  <a:srgbClr val="FFFFFF"/>
                </a:solidFill>
              </a:rPr>
              <a:t>Under-expressed microbes in ADHD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09EF418-EDDC-7BF4-6445-FF118B8F06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898172"/>
              </p:ext>
            </p:extLst>
          </p:nvPr>
        </p:nvGraphicFramePr>
        <p:xfrm>
          <a:off x="8115299" y="1734668"/>
          <a:ext cx="3617354" cy="4972713"/>
        </p:xfrm>
        <a:graphic>
          <a:graphicData uri="http://schemas.openxmlformats.org/drawingml/2006/table">
            <a:tbl>
              <a:tblPr/>
              <a:tblGrid>
                <a:gridCol w="3617354">
                  <a:extLst>
                    <a:ext uri="{9D8B030D-6E8A-4147-A177-3AD203B41FA5}">
                      <a16:colId xmlns:a16="http://schemas.microsoft.com/office/drawing/2014/main" val="273153843"/>
                    </a:ext>
                  </a:extLst>
                </a:gridCol>
              </a:tblGrid>
              <a:tr h="29350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Alistipes</a:t>
                      </a:r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(Indole, multi)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0027564"/>
                  </a:ext>
                </a:extLst>
              </a:tr>
              <a:tr h="29350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Ruminococcus</a:t>
                      </a:r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(Indole, Kynurenine, multi)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246879"/>
                  </a:ext>
                </a:extLst>
              </a:tr>
              <a:tr h="29350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Dialister</a:t>
                      </a:r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(Indole, multi)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929185"/>
                  </a:ext>
                </a:extLst>
              </a:tr>
              <a:tr h="29350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Barnesiella</a:t>
                      </a:r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(Indole)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730565"/>
                  </a:ext>
                </a:extLst>
              </a:tr>
              <a:tr h="29350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Oscillibacter</a:t>
                      </a:r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(Indole, multi)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855106"/>
                  </a:ext>
                </a:extLst>
              </a:tr>
              <a:tr h="29350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Coprococcus</a:t>
                      </a:r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(Indole, multi)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578507"/>
                  </a:ext>
                </a:extLst>
              </a:tr>
              <a:tr h="29350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Acidaminococcus</a:t>
                      </a:r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(Indole, multi)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8030709"/>
                  </a:ext>
                </a:extLst>
              </a:tr>
              <a:tr h="29350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Clostridium</a:t>
                      </a:r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(Indole, Kynurenine, multi)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159411"/>
                  </a:ext>
                </a:extLst>
              </a:tr>
              <a:tr h="29350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Mitsuokella</a:t>
                      </a:r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(Indole, multi)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1016349"/>
                  </a:ext>
                </a:extLst>
              </a:tr>
              <a:tr h="29350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Sporobacter</a:t>
                      </a:r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(Indole, multi)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6668600"/>
                  </a:ext>
                </a:extLst>
              </a:tr>
              <a:tr h="29350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Granulicatella</a:t>
                      </a:r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(Indole, multi)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0600327"/>
                  </a:ext>
                </a:extLst>
              </a:tr>
              <a:tr h="29350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Christensenella</a:t>
                      </a:r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(Indole, multi)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694714"/>
                  </a:ext>
                </a:extLst>
              </a:tr>
              <a:tr h="29350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Saccharibacillus</a:t>
                      </a:r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(Indole, multi)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7100852"/>
                  </a:ext>
                </a:extLst>
              </a:tr>
              <a:tr h="29350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Odoribacter</a:t>
                      </a:r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(Indole, multi)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4551493"/>
                  </a:ext>
                </a:extLst>
              </a:tr>
              <a:tr h="29350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Butyricimonas</a:t>
                      </a:r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(Indole, multi)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706862"/>
                  </a:ext>
                </a:extLst>
              </a:tr>
              <a:tr h="29350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Dickeya</a:t>
                      </a:r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(Indole, Kynurenine, multi)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382178"/>
                  </a:ext>
                </a:extLst>
              </a:tr>
              <a:tr h="27668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Methanomassiliicoccus</a:t>
                      </a:r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(Indole, multi)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4487232"/>
                  </a:ext>
                </a:extLst>
              </a:tr>
            </a:tbl>
          </a:graphicData>
        </a:graphic>
      </p:graphicFrame>
      <p:pic>
        <p:nvPicPr>
          <p:cNvPr id="17" name="Picture 16" descr="A screen shot of a game&#10;&#10;Description automatically generated with low confidence">
            <a:extLst>
              <a:ext uri="{FF2B5EF4-FFF2-40B4-BE49-F238E27FC236}">
                <a16:creationId xmlns:a16="http://schemas.microsoft.com/office/drawing/2014/main" id="{C2F78800-DAC3-4E80-F727-CA96C53B8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206" y="1622745"/>
            <a:ext cx="5936275" cy="593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851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90016-3C73-9979-17F4-5D507DF75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 of Genes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38F8B-6DC5-E4AB-91E2-121519315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2892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b="1" dirty="0"/>
              <a:t>MAOA</a:t>
            </a:r>
            <a:r>
              <a:rPr lang="en-US" sz="2500" dirty="0"/>
              <a:t> promoter polymorphism are significantly greater in ADHD patients when compared to control patients</a:t>
            </a:r>
            <a:r>
              <a:rPr lang="en-US" sz="2500" baseline="30000" dirty="0"/>
              <a:t>[2]</a:t>
            </a:r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r>
              <a:rPr lang="en-US" sz="2500" dirty="0"/>
              <a:t>Decreased </a:t>
            </a:r>
            <a:r>
              <a:rPr lang="en-US" sz="2500" b="1" dirty="0"/>
              <a:t>CAT</a:t>
            </a:r>
            <a:r>
              <a:rPr lang="en-US" sz="2500" dirty="0"/>
              <a:t> activity is potentially associated with ADHD</a:t>
            </a:r>
          </a:p>
          <a:p>
            <a:pPr lvl="1"/>
            <a:r>
              <a:rPr lang="en-US" sz="2500" dirty="0"/>
              <a:t>Evidence is somewhat inconclusive</a:t>
            </a:r>
          </a:p>
          <a:p>
            <a:pPr lvl="1"/>
            <a:r>
              <a:rPr lang="en-US" sz="2500" dirty="0"/>
              <a:t>Lower CAT activity results in reduced resilience to oxidative stress</a:t>
            </a:r>
            <a:r>
              <a:rPr lang="en-US" sz="2500" baseline="30000" dirty="0"/>
              <a:t>[1]</a:t>
            </a:r>
          </a:p>
          <a:p>
            <a:pPr marL="0" indent="0">
              <a:buNone/>
            </a:pPr>
            <a:endParaRPr lang="en-US" sz="2500" b="1" dirty="0"/>
          </a:p>
          <a:p>
            <a:pPr marL="0" indent="0">
              <a:buNone/>
            </a:pPr>
            <a:r>
              <a:rPr lang="en-US" sz="2500" b="1" dirty="0"/>
              <a:t>DDC and ASMT </a:t>
            </a:r>
            <a:r>
              <a:rPr lang="en-US" sz="2500" dirty="0"/>
              <a:t>polymorphic variants increase risk of neuropsychiatric disorders</a:t>
            </a:r>
            <a:r>
              <a:rPr lang="en-US" sz="2500" baseline="30000" dirty="0"/>
              <a:t>[7]</a:t>
            </a:r>
          </a:p>
          <a:p>
            <a:pPr lvl="1"/>
            <a:r>
              <a:rPr lang="en-US" sz="2500" dirty="0"/>
              <a:t>Included</a:t>
            </a:r>
            <a:r>
              <a:rPr lang="en-US" sz="2500" b="1" dirty="0"/>
              <a:t> ADHD</a:t>
            </a:r>
            <a:r>
              <a:rPr lang="en-US" sz="2500" dirty="0"/>
              <a:t>, autism spectrum disorder, Parkinson's disease, anxiety, schizophrenia</a:t>
            </a:r>
            <a:endParaRPr lang="en-US" sz="2500" b="1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b="1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498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90016-3C73-9979-17F4-5D507DF75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 of Genes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38F8B-6DC5-E4AB-91E2-121519315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500" b="1" dirty="0"/>
              <a:t>KYNU </a:t>
            </a:r>
            <a:r>
              <a:rPr lang="en-US" sz="2500" dirty="0"/>
              <a:t>produces metabolites with immunomodulatory properties</a:t>
            </a:r>
            <a:r>
              <a:rPr lang="en-US" sz="2800" baseline="30000" dirty="0"/>
              <a:t>[6]</a:t>
            </a:r>
            <a:endParaRPr lang="en-US" sz="2500" dirty="0"/>
          </a:p>
          <a:p>
            <a:pPr lvl="1"/>
            <a:r>
              <a:rPr lang="en-US" sz="2100" dirty="0"/>
              <a:t>Important regulator in Kynurenine pathway</a:t>
            </a:r>
          </a:p>
          <a:p>
            <a:pPr lvl="1"/>
            <a:r>
              <a:rPr lang="en-US" sz="2100" dirty="0"/>
              <a:t>Elevated expression may contribute to the pathogenesis of psoriasis</a:t>
            </a:r>
          </a:p>
          <a:p>
            <a:pPr marL="457200" lvl="1" indent="0">
              <a:buNone/>
            </a:pPr>
            <a:endParaRPr lang="en-US" sz="2500" b="1" dirty="0"/>
          </a:p>
          <a:p>
            <a:pPr marL="0" indent="0">
              <a:buNone/>
            </a:pPr>
            <a:r>
              <a:rPr lang="en-US" sz="2500" dirty="0"/>
              <a:t>Various </a:t>
            </a:r>
            <a:r>
              <a:rPr lang="en-US" sz="2500" b="1" dirty="0"/>
              <a:t>TPH2</a:t>
            </a:r>
            <a:r>
              <a:rPr lang="en-US" sz="2500" dirty="0"/>
              <a:t> polymorphisms have an influence on the serotonergic function</a:t>
            </a:r>
            <a:r>
              <a:rPr lang="en-US" sz="2500" baseline="30000" dirty="0"/>
              <a:t>[4]</a:t>
            </a:r>
          </a:p>
          <a:p>
            <a:pPr lvl="1"/>
            <a:r>
              <a:rPr lang="en-US" sz="2500" dirty="0"/>
              <a:t>Increased risk of mood disorders </a:t>
            </a:r>
          </a:p>
          <a:p>
            <a:pPr lvl="1"/>
            <a:r>
              <a:rPr lang="en-US" sz="2500" dirty="0"/>
              <a:t>Altered response to antidepressant treatment</a:t>
            </a:r>
          </a:p>
          <a:p>
            <a:pPr lvl="1"/>
            <a:endParaRPr lang="en-US" sz="2500" b="1" dirty="0"/>
          </a:p>
          <a:p>
            <a:pPr marL="0" indent="0">
              <a:buNone/>
            </a:pPr>
            <a:r>
              <a:rPr lang="en-US" sz="2500" b="1" dirty="0"/>
              <a:t>ALDH2 </a:t>
            </a:r>
            <a:r>
              <a:rPr lang="en-US" sz="2500" dirty="0"/>
              <a:t>– Inactive copy decreases risk of Alcohol-Use disorder in males</a:t>
            </a:r>
            <a:r>
              <a:rPr lang="en-US" sz="2500" baseline="30000" dirty="0"/>
              <a:t>[3]</a:t>
            </a:r>
          </a:p>
          <a:p>
            <a:pPr lvl="1"/>
            <a:r>
              <a:rPr lang="en-US" sz="2500" dirty="0"/>
              <a:t>ADHD prevalence was significantly higher in male alcoholics with inactive copy vs male alcoholics with active copy</a:t>
            </a:r>
          </a:p>
          <a:p>
            <a:pPr lvl="1"/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97941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Rectangle 3082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DAD7A5-048D-338E-879A-F04CCCF6E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4" y="501651"/>
            <a:ext cx="4434720" cy="1716255"/>
          </a:xfrm>
        </p:spPr>
        <p:txBody>
          <a:bodyPr anchor="b">
            <a:normAutofit/>
          </a:bodyPr>
          <a:lstStyle/>
          <a:p>
            <a:r>
              <a:rPr lang="en-US" sz="3900"/>
              <a:t> Attention Deficit Disorder with Hyperactivity (ADHD)</a:t>
            </a:r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B5ABDEAA-B248-4182-B67C-A925338E7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008" y="252743"/>
            <a:ext cx="4739619" cy="304261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076" name="Picture 4" descr="ADHD diagnosis throughout the years:  Estimates from published nationally representative survey data, see details below">
            <a:extLst>
              <a:ext uri="{FF2B5EF4-FFF2-40B4-BE49-F238E27FC236}">
                <a16:creationId xmlns:a16="http://schemas.microsoft.com/office/drawing/2014/main" id="{BC7F7AAE-89BE-33BB-550C-F8115F848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51910" y="703595"/>
            <a:ext cx="4281815" cy="2140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7" name="Rectangle 3086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449" y="3548095"/>
            <a:ext cx="4739619" cy="304261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D9D04-11D5-2B08-30D2-764E6D9F2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700" dirty="0"/>
              <a:t>Most prevalent neurodevelopment disorder 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dirty="0"/>
              <a:t>11% in children</a:t>
            </a:r>
            <a:r>
              <a:rPr lang="en-US" sz="1700" baseline="30000" dirty="0"/>
              <a:t>[9]</a:t>
            </a:r>
          </a:p>
          <a:p>
            <a:r>
              <a:rPr lang="en-US" sz="1700" dirty="0"/>
              <a:t>15.1% males,  6.7% females</a:t>
            </a:r>
            <a:r>
              <a:rPr lang="en-US" sz="1700" baseline="30000" dirty="0"/>
              <a:t>[9]</a:t>
            </a:r>
          </a:p>
          <a:p>
            <a:pPr marL="0" indent="0">
              <a:buNone/>
            </a:pPr>
            <a:r>
              <a:rPr lang="en-US" sz="1700" dirty="0"/>
              <a:t>4.4% in adults</a:t>
            </a:r>
            <a:r>
              <a:rPr lang="en-US" sz="1700" baseline="30000" dirty="0"/>
              <a:t>[9]</a:t>
            </a:r>
          </a:p>
          <a:p>
            <a:r>
              <a:rPr lang="en-US" sz="1700" dirty="0"/>
              <a:t>5.4% males, 3.2% females</a:t>
            </a:r>
            <a:r>
              <a:rPr lang="en-US" sz="1700" baseline="30000" dirty="0"/>
              <a:t>[9]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dirty="0"/>
              <a:t>Approximately 1/3</a:t>
            </a:r>
            <a:r>
              <a:rPr lang="en-US" sz="1700" baseline="30000" dirty="0"/>
              <a:t>rd</a:t>
            </a:r>
            <a:r>
              <a:rPr lang="en-US" sz="1700" dirty="0"/>
              <a:t> of children diagnosed with ADHD have significant symptoms as adults</a:t>
            </a:r>
            <a:r>
              <a:rPr lang="en-US" sz="1700" baseline="30000" dirty="0"/>
              <a:t>[8]</a:t>
            </a:r>
          </a:p>
          <a:p>
            <a:pPr marL="0" indent="0">
              <a:buNone/>
            </a:pPr>
            <a:endParaRPr lang="en-US" sz="1700" dirty="0"/>
          </a:p>
        </p:txBody>
      </p:sp>
      <p:pic>
        <p:nvPicPr>
          <p:cNvPr id="3078" name="Picture 6" descr="Percentage of children with ADHD and another disorder">
            <a:extLst>
              <a:ext uri="{FF2B5EF4-FFF2-40B4-BE49-F238E27FC236}">
                <a16:creationId xmlns:a16="http://schemas.microsoft.com/office/drawing/2014/main" id="{63FC1420-E7B3-EE25-8DE6-CC71ECA44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4351" y="4052469"/>
            <a:ext cx="4281815" cy="2033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89" name="Straight Connector 3088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7EBEBF2-7060-16F2-1C0C-1166074306DE}"/>
              </a:ext>
            </a:extLst>
          </p:cNvPr>
          <p:cNvSpPr txBox="1"/>
          <p:nvPr/>
        </p:nvSpPr>
        <p:spPr>
          <a:xfrm>
            <a:off x="605837" y="6067485"/>
            <a:ext cx="4281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CDC, </a:t>
            </a:r>
            <a:r>
              <a:rPr lang="en-US" sz="1000" i="1" dirty="0"/>
              <a:t>Percent of children with ADHD who had at least one other disorder [9] </a:t>
            </a:r>
            <a:endParaRPr lang="en-US" sz="1000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A1287E-5FD1-53B7-B2AD-8EADE95DF8FA}"/>
              </a:ext>
            </a:extLst>
          </p:cNvPr>
          <p:cNvSpPr txBox="1"/>
          <p:nvPr/>
        </p:nvSpPr>
        <p:spPr>
          <a:xfrm>
            <a:off x="1274126" y="2816969"/>
            <a:ext cx="443472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CDC, </a:t>
            </a:r>
            <a:r>
              <a:rPr lang="en-US" sz="1000" i="1" dirty="0"/>
              <a:t>ADHD diagnosis throughout the years: Estimates from published nationally representative survey data [9]</a:t>
            </a:r>
            <a:endParaRPr lang="en-US" sz="1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78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DAD7A5-048D-338E-879A-F04CCCF6E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Summary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B4F9541-EB9F-F78A-0113-67009B0E0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698" y="1608667"/>
            <a:ext cx="3421958" cy="4501127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r>
              <a:rPr lang="en-US" sz="1700" dirty="0">
                <a:effectLst/>
              </a:rPr>
              <a:t>Metabolites </a:t>
            </a:r>
            <a:r>
              <a:rPr lang="en-US" sz="1700" dirty="0"/>
              <a:t>f</a:t>
            </a:r>
            <a:r>
              <a:rPr lang="en-US" sz="1700" dirty="0">
                <a:effectLst/>
              </a:rPr>
              <a:t>ound in </a:t>
            </a:r>
            <a:r>
              <a:rPr lang="en-US" sz="1700" dirty="0"/>
              <a:t>BOTH</a:t>
            </a:r>
            <a:r>
              <a:rPr lang="en-US" sz="1700" dirty="0">
                <a:effectLst/>
              </a:rPr>
              <a:t> KEGG pathway analysis (27) and </a:t>
            </a:r>
            <a:r>
              <a:rPr lang="en-US" sz="1700" dirty="0" err="1">
                <a:effectLst/>
              </a:rPr>
              <a:t>TrpNet</a:t>
            </a:r>
            <a:r>
              <a:rPr lang="en-US" sz="1700" dirty="0">
                <a:effectLst/>
              </a:rPr>
              <a:t> prediction (37)</a:t>
            </a:r>
          </a:p>
          <a:p>
            <a:pPr marL="0"/>
            <a:endParaRPr lang="en-US" sz="1700" dirty="0">
              <a:effectLst/>
            </a:endParaRPr>
          </a:p>
          <a:p>
            <a:pPr marL="0"/>
            <a:r>
              <a:rPr lang="en-US" sz="1700" dirty="0">
                <a:effectLst/>
              </a:rPr>
              <a:t>Melatonin</a:t>
            </a:r>
          </a:p>
          <a:p>
            <a:pPr marL="0"/>
            <a:r>
              <a:rPr lang="en-US" sz="1700" dirty="0">
                <a:effectLst/>
              </a:rPr>
              <a:t>L-</a:t>
            </a:r>
            <a:r>
              <a:rPr lang="en-US" sz="1700" dirty="0" err="1">
                <a:effectLst/>
              </a:rPr>
              <a:t>Formylkynurenine</a:t>
            </a:r>
            <a:r>
              <a:rPr lang="en-US" sz="1700" dirty="0">
                <a:effectLst/>
              </a:rPr>
              <a:t> </a:t>
            </a:r>
          </a:p>
          <a:p>
            <a:pPr marL="0"/>
            <a:r>
              <a:rPr lang="en-US" sz="1700" dirty="0">
                <a:effectLst/>
              </a:rPr>
              <a:t>Anthranilate</a:t>
            </a:r>
          </a:p>
          <a:p>
            <a:pPr marL="0"/>
            <a:r>
              <a:rPr lang="en-US" sz="1700" dirty="0">
                <a:effectLst/>
              </a:rPr>
              <a:t>L-Kynurenine</a:t>
            </a:r>
          </a:p>
          <a:p>
            <a:pPr marL="0"/>
            <a:r>
              <a:rPr lang="en-US" sz="1700" dirty="0">
                <a:effectLst/>
              </a:rPr>
              <a:t>5-Hydroxykynurenamine</a:t>
            </a:r>
          </a:p>
          <a:p>
            <a:pPr marL="0"/>
            <a:r>
              <a:rPr lang="en-US" sz="1700" dirty="0">
                <a:effectLst/>
              </a:rPr>
              <a:t>Indole-3-acetaldehyde</a:t>
            </a:r>
          </a:p>
          <a:p>
            <a:pPr marL="0"/>
            <a:r>
              <a:rPr lang="en-US" sz="1700" dirty="0">
                <a:effectLst/>
              </a:rPr>
              <a:t>Indole-3-acetate</a:t>
            </a:r>
          </a:p>
          <a:p>
            <a:pPr marL="0"/>
            <a:r>
              <a:rPr lang="en-US" sz="1700" dirty="0">
                <a:effectLst/>
              </a:rPr>
              <a:t>Serotonin</a:t>
            </a:r>
          </a:p>
          <a:p>
            <a:pPr marL="0"/>
            <a:r>
              <a:rPr lang="en-US" sz="1700" dirty="0">
                <a:effectLst/>
              </a:rPr>
              <a:t>Tryptamine</a:t>
            </a:r>
          </a:p>
          <a:p>
            <a:pPr marL="0"/>
            <a:r>
              <a:rPr lang="en-US" sz="1700" dirty="0">
                <a:effectLst/>
              </a:rPr>
              <a:t>3-Hydroxyanthranilate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38E86-0F5C-6AD8-C0F0-E3AA6F0753A0}"/>
              </a:ext>
            </a:extLst>
          </p:cNvPr>
          <p:cNvSpPr txBox="1">
            <a:spLocks/>
          </p:cNvSpPr>
          <p:nvPr/>
        </p:nvSpPr>
        <p:spPr>
          <a:xfrm>
            <a:off x="8466055" y="1608666"/>
            <a:ext cx="3421957" cy="450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dirty="0"/>
              <a:t>Genes affiliated with ADHD found in Tryptophan Metabolism</a:t>
            </a:r>
          </a:p>
          <a:p>
            <a:pPr marL="0"/>
            <a:endParaRPr lang="en-US" sz="1700" b="1" dirty="0"/>
          </a:p>
          <a:p>
            <a:pPr marL="0"/>
            <a:r>
              <a:rPr lang="en-US" sz="1700" dirty="0"/>
              <a:t>aldehyde dehydrogenase 2 family member (</a:t>
            </a:r>
            <a:r>
              <a:rPr lang="en-US" sz="1700" b="1" dirty="0"/>
              <a:t>ALDH2</a:t>
            </a:r>
            <a:r>
              <a:rPr lang="en-US" sz="1700" dirty="0"/>
              <a:t>)</a:t>
            </a:r>
          </a:p>
          <a:p>
            <a:pPr marL="0"/>
            <a:r>
              <a:rPr lang="en-US" sz="1700" dirty="0" err="1"/>
              <a:t>acetylserotonin</a:t>
            </a:r>
            <a:r>
              <a:rPr lang="en-US" sz="1700" dirty="0"/>
              <a:t> O-methyltransferase (</a:t>
            </a:r>
            <a:r>
              <a:rPr lang="en-US" sz="1700" b="1" dirty="0"/>
              <a:t>ASMT</a:t>
            </a:r>
            <a:r>
              <a:rPr lang="en-US" sz="1700" dirty="0"/>
              <a:t>)</a:t>
            </a:r>
          </a:p>
          <a:p>
            <a:pPr marL="0"/>
            <a:r>
              <a:rPr lang="en-US" sz="1700" dirty="0"/>
              <a:t>catalase (</a:t>
            </a:r>
            <a:r>
              <a:rPr lang="en-US" sz="1700" b="1" dirty="0"/>
              <a:t>CAT</a:t>
            </a:r>
            <a:r>
              <a:rPr lang="en-US" sz="1700" dirty="0"/>
              <a:t>)</a:t>
            </a:r>
          </a:p>
          <a:p>
            <a:pPr marL="0"/>
            <a:r>
              <a:rPr lang="en-US" sz="1700" dirty="0"/>
              <a:t>dopa decarboxylase (</a:t>
            </a:r>
            <a:r>
              <a:rPr lang="en-US" sz="1700" b="1" dirty="0"/>
              <a:t>DDC</a:t>
            </a:r>
            <a:r>
              <a:rPr lang="en-US" sz="1700" dirty="0"/>
              <a:t>)</a:t>
            </a:r>
          </a:p>
          <a:p>
            <a:pPr marL="0"/>
            <a:r>
              <a:rPr lang="en-US" sz="1700" dirty="0" err="1"/>
              <a:t>kynureninase</a:t>
            </a:r>
            <a:r>
              <a:rPr lang="en-US" sz="1700" dirty="0"/>
              <a:t> (</a:t>
            </a:r>
            <a:r>
              <a:rPr lang="en-US" sz="1700" b="1" dirty="0"/>
              <a:t>KYNU</a:t>
            </a:r>
            <a:r>
              <a:rPr lang="en-US" sz="1700" dirty="0"/>
              <a:t>)</a:t>
            </a:r>
          </a:p>
          <a:p>
            <a:pPr marL="0"/>
            <a:r>
              <a:rPr lang="en-US" sz="1700" dirty="0"/>
              <a:t>monoamine oxidase A (</a:t>
            </a:r>
            <a:r>
              <a:rPr lang="en-US" sz="1700" b="1" dirty="0"/>
              <a:t>MAOA</a:t>
            </a:r>
            <a:r>
              <a:rPr lang="en-US" sz="1700" dirty="0"/>
              <a:t>)</a:t>
            </a:r>
          </a:p>
          <a:p>
            <a:pPr marL="0"/>
            <a:r>
              <a:rPr lang="en-US" sz="1700" dirty="0"/>
              <a:t>tryptophan hydroxylase 2 (</a:t>
            </a:r>
            <a:r>
              <a:rPr lang="en-US" sz="1700" b="1" dirty="0"/>
              <a:t>TPH2</a:t>
            </a:r>
            <a:r>
              <a:rPr lang="en-US" sz="1700" dirty="0"/>
              <a:t>)</a:t>
            </a: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235801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DAD7A5-048D-338E-879A-F04CCCF6E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Summary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B4F9541-EB9F-F78A-0113-67009B0E0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2054" y="474101"/>
            <a:ext cx="3780756" cy="4501127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r>
              <a:rPr lang="en-US" sz="1700" dirty="0">
                <a:effectLst/>
              </a:rPr>
              <a:t>Indole/Multi</a:t>
            </a:r>
          </a:p>
          <a:p>
            <a:pPr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500" i="0" u="none" strike="noStrike" kern="1200" dirty="0" err="1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Slackia</a:t>
            </a:r>
            <a:r>
              <a:rPr lang="en-US" sz="1500" i="0" u="none" strike="noStrike" kern="120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500" i="0" u="none" strike="noStrike" kern="1200" dirty="0" err="1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Holdemania</a:t>
            </a:r>
            <a:r>
              <a:rPr lang="en-US" sz="1500" i="0" u="none" strike="noStrike" kern="120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500" i="0" u="none" strike="noStrike" kern="120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Thermus </a:t>
            </a:r>
          </a:p>
          <a:p>
            <a:pPr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500" i="0" u="none" strike="noStrike" kern="120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Citrobacter </a:t>
            </a:r>
          </a:p>
          <a:p>
            <a:pPr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500" i="0" u="none" strike="noStrike" kern="1200" dirty="0" err="1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Bosea</a:t>
            </a:r>
            <a:r>
              <a:rPr lang="en-US" sz="1500" i="0" u="none" strike="noStrike" kern="120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500" i="0" u="none" strike="noStrike" kern="1200" dirty="0" err="1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Dorea</a:t>
            </a:r>
            <a:endParaRPr lang="en-US" sz="1500" i="0" u="none" strike="noStrike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500" i="0" u="none" strike="noStrike" kern="1200" dirty="0" err="1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Peptococcus</a:t>
            </a:r>
            <a:r>
              <a:rPr lang="en-US" sz="1500" i="0" u="none" strike="noStrike" kern="120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500" i="0" u="none" strike="noStrike" kern="1200" dirty="0" err="1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Erysipelatoclostridium</a:t>
            </a:r>
            <a:endParaRPr lang="en-US" sz="1500" i="0" u="none" strike="noStrike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500" i="0" u="none" strike="noStrike" kern="1200" dirty="0" err="1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Holdemanella</a:t>
            </a:r>
            <a:r>
              <a:rPr lang="en-US" sz="1500" i="0" u="none" strike="noStrike" kern="120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500" i="0" u="none" strike="noStrike" kern="120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Parabacteroides</a:t>
            </a:r>
          </a:p>
          <a:p>
            <a:pPr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500" i="0" u="none" strike="noStrike" kern="12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Alistipes</a:t>
            </a:r>
            <a:r>
              <a:rPr lang="en-US" sz="1500" i="0" u="none" strike="noStrike" kern="120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500" i="0" u="none" strike="noStrike" kern="12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Ruminococcus</a:t>
            </a:r>
            <a:r>
              <a:rPr lang="en-US" sz="1500" i="0" u="none" strike="noStrike" kern="120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500" i="0" u="none" strike="noStrike" kern="12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Dialister</a:t>
            </a:r>
            <a:r>
              <a:rPr lang="en-US" sz="1500" i="0" u="none" strike="noStrike" kern="120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500" i="0" u="none" strike="noStrike" kern="12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Oscillibacter</a:t>
            </a:r>
            <a:endParaRPr lang="en-US" sz="1500" i="0" u="none" strike="noStrike" kern="1200" dirty="0">
              <a:solidFill>
                <a:srgbClr val="FF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500" i="0" u="none" strike="noStrike" kern="12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Coprococcus</a:t>
            </a:r>
            <a:endParaRPr lang="en-US" sz="1500" i="0" u="none" strike="noStrike" kern="1200" dirty="0">
              <a:solidFill>
                <a:srgbClr val="FF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500" i="0" u="none" strike="noStrike" kern="12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Acidaminococcus</a:t>
            </a:r>
            <a:r>
              <a:rPr lang="en-US" sz="1500" i="0" u="none" strike="noStrike" kern="120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500" i="0" u="none" strike="noStrike" kern="120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Clostridium</a:t>
            </a:r>
            <a:endParaRPr lang="en-US" sz="1500" i="0" u="none" strike="noStrike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500" i="0" u="none" strike="noStrike" kern="12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Mitsuokella</a:t>
            </a:r>
            <a:r>
              <a:rPr lang="en-US" sz="1500" i="0" u="none" strike="noStrike" kern="120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500" i="0" u="none" strike="noStrike" kern="12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Sporobacter</a:t>
            </a:r>
            <a:r>
              <a:rPr lang="en-US" sz="1500" i="0" u="none" strike="noStrike" kern="120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500" i="0" u="none" strike="noStrike" kern="12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Granulicatella</a:t>
            </a:r>
            <a:r>
              <a:rPr lang="en-US" sz="1500" i="0" u="none" strike="noStrike" kern="120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500" i="0" u="none" strike="noStrike" kern="12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Christensenella</a:t>
            </a:r>
            <a:r>
              <a:rPr lang="en-US" sz="1500" i="0" u="none" strike="noStrike" kern="120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500" i="0" u="none" strike="noStrike" kern="12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Saccharibacillus</a:t>
            </a:r>
            <a:r>
              <a:rPr lang="en-US" sz="1500" i="0" u="none" strike="noStrike" kern="120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500" i="0" u="none" strike="noStrike" kern="12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Odoribacter</a:t>
            </a:r>
            <a:r>
              <a:rPr lang="en-US" sz="1500" i="0" u="none" strike="noStrike" kern="120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500" i="0" u="none" strike="noStrike" kern="12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Butyricimonas</a:t>
            </a:r>
            <a:r>
              <a:rPr lang="en-US" sz="1500" i="0" u="none" strike="noStrike" kern="120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500" i="0" u="none" strike="noStrike" kern="12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Dickeya</a:t>
            </a:r>
            <a:r>
              <a:rPr lang="en-US" sz="1500" i="0" u="none" strike="noStrike" kern="120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500" i="0" u="none" strike="noStrike" kern="12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Methanomassiliicoccus</a:t>
            </a:r>
            <a:endParaRPr lang="en-US" sz="15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38E86-0F5C-6AD8-C0F0-E3AA6F0753A0}"/>
              </a:ext>
            </a:extLst>
          </p:cNvPr>
          <p:cNvSpPr txBox="1">
            <a:spLocks/>
          </p:cNvSpPr>
          <p:nvPr/>
        </p:nvSpPr>
        <p:spPr>
          <a:xfrm>
            <a:off x="6689191" y="474100"/>
            <a:ext cx="1710978" cy="450112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b="0" i="0" u="none" strike="noStrike" dirty="0">
                <a:effectLst/>
                <a:latin typeface="Calibri" panose="020F0502020204030204" pitchFamily="34" charset="0"/>
              </a:rPr>
              <a:t>Kynurenine</a:t>
            </a:r>
            <a:endParaRPr lang="en-US" sz="1700" dirty="0"/>
          </a:p>
          <a:p>
            <a:r>
              <a:rPr lang="en-US" sz="1500" i="0" u="none" strike="noStrike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Thermus</a:t>
            </a:r>
          </a:p>
          <a:p>
            <a:r>
              <a:rPr lang="en-US" sz="1500" i="0" u="none" strike="noStrike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Citrobacter</a:t>
            </a:r>
          </a:p>
          <a:p>
            <a:r>
              <a:rPr lang="en-US" sz="1500" i="0" u="none" strike="noStrike" dirty="0" err="1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Bosea</a:t>
            </a:r>
            <a:endParaRPr lang="en-US" sz="1500" i="0" u="none" strike="noStrike" dirty="0">
              <a:solidFill>
                <a:srgbClr val="00B050"/>
              </a:solidFill>
              <a:effectLst/>
              <a:latin typeface="Calibri" panose="020F0502020204030204" pitchFamily="34" charset="0"/>
            </a:endParaRPr>
          </a:p>
          <a:p>
            <a:r>
              <a:rPr lang="en-US" sz="1500" i="0" u="none" strike="noStrike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Ruminococcus</a:t>
            </a:r>
            <a:endParaRPr lang="en-US" sz="1500" i="0" u="none" strike="noStrike" dirty="0">
              <a:solidFill>
                <a:srgbClr val="FF0000"/>
              </a:solidFill>
              <a:effectLst/>
              <a:latin typeface="Calibri" panose="020F0502020204030204" pitchFamily="34" charset="0"/>
            </a:endParaRPr>
          </a:p>
          <a:p>
            <a:r>
              <a:rPr lang="en-US" sz="150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Clostridium</a:t>
            </a:r>
          </a:p>
          <a:p>
            <a:r>
              <a:rPr lang="en-US" sz="1500" i="0" u="none" strike="noStrike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Dickeya</a:t>
            </a:r>
            <a:endParaRPr lang="en-US" sz="1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4FFCB-8441-5A3C-6798-4D0AFD60A629}"/>
              </a:ext>
            </a:extLst>
          </p:cNvPr>
          <p:cNvSpPr txBox="1">
            <a:spLocks/>
          </p:cNvSpPr>
          <p:nvPr/>
        </p:nvSpPr>
        <p:spPr>
          <a:xfrm>
            <a:off x="8493026" y="474100"/>
            <a:ext cx="1574692" cy="450112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b="0" i="0" u="none" strike="noStrike" dirty="0">
                <a:effectLst/>
                <a:latin typeface="Calibri" panose="020F0502020204030204" pitchFamily="34" charset="0"/>
              </a:rPr>
              <a:t>Serotonin</a:t>
            </a:r>
          </a:p>
          <a:p>
            <a:r>
              <a:rPr lang="en-US" sz="1500" i="0" u="none" strike="noStrike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Citrobacter</a:t>
            </a:r>
            <a:endParaRPr lang="en-US" sz="1500" dirty="0"/>
          </a:p>
          <a:p>
            <a:pPr marL="0" indent="0">
              <a:buNone/>
            </a:pPr>
            <a:endParaRPr lang="en-US" sz="17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C3603CB-265E-F9EA-E642-AE67C02CCF87}"/>
              </a:ext>
            </a:extLst>
          </p:cNvPr>
          <p:cNvSpPr txBox="1">
            <a:spLocks/>
          </p:cNvSpPr>
          <p:nvPr/>
        </p:nvSpPr>
        <p:spPr>
          <a:xfrm>
            <a:off x="10090208" y="474099"/>
            <a:ext cx="1350866" cy="450112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b="0" i="0" u="none" strike="noStrike" dirty="0">
                <a:effectLst/>
                <a:latin typeface="Calibri" panose="020F0502020204030204" pitchFamily="34" charset="0"/>
              </a:rPr>
              <a:t>Indole ONLY</a:t>
            </a:r>
          </a:p>
          <a:p>
            <a:r>
              <a:rPr lang="en-US" sz="1500" b="0" i="0" u="none" strike="noStrike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Barnesiella</a:t>
            </a:r>
            <a:endParaRPr lang="en-US" sz="1500" dirty="0"/>
          </a:p>
          <a:p>
            <a:pPr marL="0" indent="0">
              <a:buNone/>
            </a:pPr>
            <a:endParaRPr lang="en-US" sz="1700" b="1" dirty="0"/>
          </a:p>
        </p:txBody>
      </p:sp>
    </p:spTree>
    <p:extLst>
      <p:ext uri="{BB962C8B-B14F-4D97-AF65-F5344CB8AC3E}">
        <p14:creationId xmlns:p14="http://schemas.microsoft.com/office/powerpoint/2010/main" val="1342246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DAD7A5-048D-338E-879A-F04CCCF6E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Summary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B4F9541-EB9F-F78A-0113-67009B0E0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2054" y="474101"/>
            <a:ext cx="3780756" cy="4501127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r>
              <a:rPr lang="en-US" sz="1700" dirty="0">
                <a:effectLst/>
              </a:rPr>
              <a:t>Indole/Multi</a:t>
            </a:r>
          </a:p>
          <a:p>
            <a:pPr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500" i="0" u="none" strike="noStrike" kern="1200" dirty="0" err="1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Slackia</a:t>
            </a:r>
            <a:r>
              <a:rPr lang="en-US" sz="1500" i="0" u="none" strike="noStrike" kern="120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500" i="0" u="none" strike="noStrike" kern="1200" dirty="0" err="1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Holdemania</a:t>
            </a:r>
            <a:r>
              <a:rPr lang="en-US" sz="1500" i="0" u="none" strike="noStrike" kern="120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500" i="0" u="none" strike="noStrike" kern="120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Thermus </a:t>
            </a:r>
          </a:p>
          <a:p>
            <a:pPr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500" i="0" u="none" strike="noStrike" kern="120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Citrobacter </a:t>
            </a:r>
          </a:p>
          <a:p>
            <a:pPr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500" i="0" u="none" strike="noStrike" kern="1200" dirty="0" err="1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Bosea</a:t>
            </a:r>
            <a:r>
              <a:rPr lang="en-US" sz="1500" i="0" u="none" strike="noStrike" kern="120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500" i="0" u="none" strike="noStrike" kern="1200" dirty="0" err="1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Dorea</a:t>
            </a:r>
            <a:endParaRPr lang="en-US" sz="1500" i="0" u="none" strike="noStrike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500" i="0" u="none" strike="noStrike" kern="1200" dirty="0" err="1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Peptococcus</a:t>
            </a:r>
            <a:r>
              <a:rPr lang="en-US" sz="1500" i="0" u="none" strike="noStrike" kern="120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500" i="0" u="none" strike="noStrike" kern="1200" dirty="0" err="1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Erysipelatoclostridium</a:t>
            </a:r>
            <a:endParaRPr lang="en-US" sz="1500" i="0" u="none" strike="noStrike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500" i="0" u="none" strike="noStrike" kern="1200" dirty="0" err="1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Holdemanella</a:t>
            </a:r>
            <a:r>
              <a:rPr lang="en-US" sz="1500" i="0" u="none" strike="noStrike" kern="120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500" i="0" u="none" strike="noStrike" kern="120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Parabacteroides</a:t>
            </a:r>
          </a:p>
          <a:p>
            <a:pPr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500" i="0" u="none" strike="noStrike" kern="12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Alistipes</a:t>
            </a:r>
            <a:r>
              <a:rPr lang="en-US" sz="1500" i="0" u="none" strike="noStrike" kern="120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500" i="0" u="none" strike="noStrike" kern="12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Ruminococcus</a:t>
            </a:r>
            <a:r>
              <a:rPr lang="en-US" sz="1500" i="0" u="none" strike="noStrike" kern="120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500" i="0" u="none" strike="noStrike" kern="12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Dialister</a:t>
            </a:r>
            <a:r>
              <a:rPr lang="en-US" sz="1500" i="0" u="none" strike="noStrike" kern="120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500" i="0" u="none" strike="noStrike" kern="12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Oscillibacter</a:t>
            </a:r>
            <a:endParaRPr lang="en-US" sz="1500" i="0" u="none" strike="noStrike" kern="1200" dirty="0">
              <a:solidFill>
                <a:srgbClr val="FF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500" i="0" u="none" strike="noStrike" kern="12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Coprococcus</a:t>
            </a:r>
            <a:endParaRPr lang="en-US" sz="1500" i="0" u="none" strike="noStrike" kern="1200" dirty="0">
              <a:solidFill>
                <a:srgbClr val="FF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500" i="0" u="none" strike="noStrike" kern="12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Acidaminococcus</a:t>
            </a:r>
            <a:r>
              <a:rPr lang="en-US" sz="1500" i="0" u="none" strike="noStrike" kern="120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500" i="0" u="none" strike="noStrike" kern="120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Clostridium</a:t>
            </a:r>
            <a:endParaRPr lang="en-US" sz="1500" i="0" u="none" strike="noStrike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500" i="0" u="none" strike="noStrike" kern="12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Mitsuokella</a:t>
            </a:r>
            <a:r>
              <a:rPr lang="en-US" sz="1500" i="0" u="none" strike="noStrike" kern="120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500" i="0" u="none" strike="noStrike" kern="12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Sporobacter</a:t>
            </a:r>
            <a:r>
              <a:rPr lang="en-US" sz="1500" i="0" u="none" strike="noStrike" kern="120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500" i="0" u="none" strike="noStrike" kern="12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Granulicatella</a:t>
            </a:r>
            <a:r>
              <a:rPr lang="en-US" sz="1500" i="0" u="none" strike="noStrike" kern="120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500" i="0" u="none" strike="noStrike" kern="12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Christensenella</a:t>
            </a:r>
            <a:r>
              <a:rPr lang="en-US" sz="1500" i="0" u="none" strike="noStrike" kern="120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500" i="0" u="none" strike="noStrike" kern="12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Saccharibacillus</a:t>
            </a:r>
            <a:r>
              <a:rPr lang="en-US" sz="1500" i="0" u="none" strike="noStrike" kern="120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500" i="0" u="none" strike="noStrike" kern="12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Odoribacter</a:t>
            </a:r>
            <a:r>
              <a:rPr lang="en-US" sz="1500" i="0" u="none" strike="noStrike" kern="120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500" i="0" u="none" strike="noStrike" kern="12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Butyricimonas</a:t>
            </a:r>
            <a:r>
              <a:rPr lang="en-US" sz="1500" i="0" u="none" strike="noStrike" kern="120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500" i="0" u="none" strike="noStrike" kern="12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Dickeya</a:t>
            </a:r>
            <a:r>
              <a:rPr lang="en-US" sz="1500" i="0" u="none" strike="noStrike" kern="120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500" i="0" u="none" strike="noStrike" kern="12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Methanomassiliicoccus</a:t>
            </a:r>
            <a:endParaRPr lang="en-US" sz="15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38E86-0F5C-6AD8-C0F0-E3AA6F0753A0}"/>
              </a:ext>
            </a:extLst>
          </p:cNvPr>
          <p:cNvSpPr txBox="1">
            <a:spLocks/>
          </p:cNvSpPr>
          <p:nvPr/>
        </p:nvSpPr>
        <p:spPr>
          <a:xfrm>
            <a:off x="6689191" y="474100"/>
            <a:ext cx="1710978" cy="450112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b="0" i="0" u="none" strike="noStrike" dirty="0">
                <a:effectLst/>
                <a:latin typeface="Calibri" panose="020F0502020204030204" pitchFamily="34" charset="0"/>
              </a:rPr>
              <a:t>Kynurenine</a:t>
            </a:r>
            <a:endParaRPr lang="en-US" sz="1700" dirty="0"/>
          </a:p>
          <a:p>
            <a:r>
              <a:rPr lang="en-US" sz="1500" i="0" u="none" strike="noStrike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Thermus</a:t>
            </a:r>
          </a:p>
          <a:p>
            <a:r>
              <a:rPr lang="en-US" sz="1500" i="0" u="none" strike="noStrike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Citrobacter</a:t>
            </a:r>
          </a:p>
          <a:p>
            <a:r>
              <a:rPr lang="en-US" sz="1500" i="0" u="none" strike="noStrike" dirty="0" err="1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Bosea</a:t>
            </a:r>
            <a:endParaRPr lang="en-US" sz="1500" i="0" u="none" strike="noStrike" dirty="0">
              <a:solidFill>
                <a:srgbClr val="00B050"/>
              </a:solidFill>
              <a:effectLst/>
              <a:latin typeface="Calibri" panose="020F0502020204030204" pitchFamily="34" charset="0"/>
            </a:endParaRPr>
          </a:p>
          <a:p>
            <a:r>
              <a:rPr lang="en-US" sz="1500" i="0" u="none" strike="noStrike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Ruminococcus</a:t>
            </a:r>
            <a:endParaRPr lang="en-US" sz="1500" i="0" u="none" strike="noStrike" dirty="0">
              <a:solidFill>
                <a:srgbClr val="FF0000"/>
              </a:solidFill>
              <a:effectLst/>
              <a:latin typeface="Calibri" panose="020F0502020204030204" pitchFamily="34" charset="0"/>
            </a:endParaRPr>
          </a:p>
          <a:p>
            <a:r>
              <a:rPr lang="en-US" sz="150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Clostridium</a:t>
            </a:r>
          </a:p>
          <a:p>
            <a:r>
              <a:rPr lang="en-US" sz="1500" i="0" u="none" strike="noStrike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Dickeya</a:t>
            </a:r>
            <a:endParaRPr lang="en-US" sz="1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4FFCB-8441-5A3C-6798-4D0AFD60A629}"/>
              </a:ext>
            </a:extLst>
          </p:cNvPr>
          <p:cNvSpPr txBox="1">
            <a:spLocks/>
          </p:cNvSpPr>
          <p:nvPr/>
        </p:nvSpPr>
        <p:spPr>
          <a:xfrm>
            <a:off x="8493026" y="474100"/>
            <a:ext cx="1574692" cy="450112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b="0" i="0" u="none" strike="noStrike" dirty="0">
                <a:effectLst/>
                <a:latin typeface="Calibri" panose="020F0502020204030204" pitchFamily="34" charset="0"/>
              </a:rPr>
              <a:t>Serotonin</a:t>
            </a:r>
          </a:p>
          <a:p>
            <a:r>
              <a:rPr lang="en-US" sz="1500" i="0" u="none" strike="noStrike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Citrobacter</a:t>
            </a:r>
            <a:endParaRPr lang="en-US" sz="1500" dirty="0"/>
          </a:p>
          <a:p>
            <a:pPr marL="0" indent="0">
              <a:buNone/>
            </a:pPr>
            <a:endParaRPr lang="en-US" sz="17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C3603CB-265E-F9EA-E642-AE67C02CCF87}"/>
              </a:ext>
            </a:extLst>
          </p:cNvPr>
          <p:cNvSpPr txBox="1">
            <a:spLocks/>
          </p:cNvSpPr>
          <p:nvPr/>
        </p:nvSpPr>
        <p:spPr>
          <a:xfrm>
            <a:off x="10090208" y="474099"/>
            <a:ext cx="1350866" cy="450112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b="0" i="0" u="none" strike="noStrike" dirty="0">
                <a:effectLst/>
                <a:latin typeface="Calibri" panose="020F0502020204030204" pitchFamily="34" charset="0"/>
              </a:rPr>
              <a:t>Indole ONLY</a:t>
            </a:r>
          </a:p>
          <a:p>
            <a:r>
              <a:rPr lang="en-US" sz="1500" b="0" i="0" u="none" strike="noStrike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Barnesiella</a:t>
            </a:r>
            <a:endParaRPr lang="en-US" sz="1500" dirty="0"/>
          </a:p>
          <a:p>
            <a:pPr marL="0" indent="0">
              <a:buNone/>
            </a:pPr>
            <a:endParaRPr lang="en-US" sz="1700" b="1" dirty="0"/>
          </a:p>
        </p:txBody>
      </p:sp>
      <p:pic>
        <p:nvPicPr>
          <p:cNvPr id="10" name="Picture 9" descr="A picture containing person, snack, indoor, food&#10;&#10;Description automatically generated">
            <a:extLst>
              <a:ext uri="{FF2B5EF4-FFF2-40B4-BE49-F238E27FC236}">
                <a16:creationId xmlns:a16="http://schemas.microsoft.com/office/drawing/2014/main" id="{A3671A52-6DE1-0EFA-0AD9-0AC57C641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2829" y="3429000"/>
            <a:ext cx="3594533" cy="201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7918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4E2AE7-AF96-95AE-D849-702914722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8000"/>
              <a:t>Avenues for future study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7EB193B-9732-7820-0921-4DD34D29E6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6238977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88553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BE47FD-80FF-1591-091E-CEAAD24B2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pic>
        <p:nvPicPr>
          <p:cNvPr id="7" name="Graphic 6" descr="Questions">
            <a:extLst>
              <a:ext uri="{FF2B5EF4-FFF2-40B4-BE49-F238E27FC236}">
                <a16:creationId xmlns:a16="http://schemas.microsoft.com/office/drawing/2014/main" id="{D161EFF2-A4B8-69FB-D434-5E48955220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269473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A35E5-6B49-7B53-58C0-2D8765298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6984"/>
          </a:xfrm>
        </p:spPr>
        <p:txBody>
          <a:bodyPr>
            <a:normAutofit/>
          </a:bodyPr>
          <a:lstStyle/>
          <a:p>
            <a:r>
              <a:rPr lang="en-US" sz="2400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06D5D-D499-C413-6A6E-04643E378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28" y="942110"/>
            <a:ext cx="10515600" cy="523485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800" dirty="0">
                <a:effectLst/>
              </a:rPr>
              <a:t>[1] A. </a:t>
            </a:r>
            <a:r>
              <a:rPr lang="en-US" sz="4800" dirty="0" err="1">
                <a:effectLst/>
              </a:rPr>
              <a:t>Naeini</a:t>
            </a:r>
            <a:r>
              <a:rPr lang="en-US" sz="4800" dirty="0">
                <a:effectLst/>
              </a:rPr>
              <a:t>, S. Nasim, M. Najafi, M. </a:t>
            </a:r>
            <a:r>
              <a:rPr lang="en-US" sz="4800" dirty="0" err="1">
                <a:effectLst/>
              </a:rPr>
              <a:t>Ghazvini</a:t>
            </a:r>
            <a:r>
              <a:rPr lang="en-US" sz="4800" dirty="0">
                <a:effectLst/>
              </a:rPr>
              <a:t>, and A. </a:t>
            </a:r>
            <a:r>
              <a:rPr lang="en-US" sz="4800" dirty="0" err="1">
                <a:effectLst/>
              </a:rPr>
              <a:t>Hassanzadeh</a:t>
            </a:r>
            <a:r>
              <a:rPr lang="en-US" sz="4800" dirty="0">
                <a:effectLst/>
              </a:rPr>
              <a:t>, “Relationship between antioxidant status and attention deficit hyperactivity disorder among children,” </a:t>
            </a:r>
            <a:r>
              <a:rPr lang="en-US" sz="4800" i="1" dirty="0">
                <a:effectLst/>
              </a:rPr>
              <a:t>International Journal of Preventive Medicine</a:t>
            </a:r>
            <a:r>
              <a:rPr lang="en-US" sz="4800" dirty="0">
                <a:effectLst/>
              </a:rPr>
              <a:t>, vol. 10, no. 1, p. 41, 2019. doi:10.4103/ijpvm.ijpvm_80_18 </a:t>
            </a:r>
          </a:p>
          <a:p>
            <a:pPr marL="0" indent="0">
              <a:buNone/>
            </a:pPr>
            <a:r>
              <a:rPr lang="en-US" sz="4800" dirty="0">
                <a:effectLst/>
              </a:rPr>
              <a:t>[2] M. Das </a:t>
            </a:r>
            <a:r>
              <a:rPr lang="en-US" sz="4800" i="1" dirty="0">
                <a:effectLst/>
              </a:rPr>
              <a:t>et al.</a:t>
            </a:r>
            <a:r>
              <a:rPr lang="en-US" sz="4800" dirty="0">
                <a:effectLst/>
              </a:rPr>
              <a:t>, “</a:t>
            </a:r>
            <a:r>
              <a:rPr lang="en-US" sz="4800" dirty="0" err="1">
                <a:effectLst/>
              </a:rPr>
              <a:t>Maoa</a:t>
            </a:r>
            <a:r>
              <a:rPr lang="en-US" sz="4800" dirty="0">
                <a:effectLst/>
              </a:rPr>
              <a:t> promoter polymorphism and attention deficit hyperactivity disorder (ADHD) in Indian Children,” </a:t>
            </a:r>
            <a:r>
              <a:rPr lang="en-US" sz="4800" i="1" dirty="0">
                <a:effectLst/>
              </a:rPr>
              <a:t>American Journal of Medical Genetics Part B: Neuropsychiatric Genetics</a:t>
            </a:r>
            <a:r>
              <a:rPr lang="en-US" sz="4800" dirty="0">
                <a:effectLst/>
              </a:rPr>
              <a:t>, vol. 141B, no. 6, pp. 637–642, 2006. doi:10.1002/ajmg.b.30385 </a:t>
            </a:r>
          </a:p>
          <a:p>
            <a:pPr marL="0" indent="0">
              <a:buNone/>
            </a:pPr>
            <a:r>
              <a:rPr lang="en-US" sz="4800" dirty="0">
                <a:effectLst/>
              </a:rPr>
              <a:t>[3] M. Itoh </a:t>
            </a:r>
            <a:r>
              <a:rPr lang="en-US" sz="4800" i="1" dirty="0">
                <a:effectLst/>
              </a:rPr>
              <a:t>et al.</a:t>
            </a:r>
            <a:r>
              <a:rPr lang="en-US" sz="4800" dirty="0">
                <a:effectLst/>
              </a:rPr>
              <a:t>, “Influence of comorbid psychiatric disorders on the risk of development of alcohol dependence by genetic variations of ALDH2 and ADH1B,” </a:t>
            </a:r>
            <a:r>
              <a:rPr lang="en-US" sz="4800" i="1" dirty="0">
                <a:effectLst/>
              </a:rPr>
              <a:t>Alcoholism: Clinical and Experimental Research</a:t>
            </a:r>
            <a:r>
              <a:rPr lang="en-US" sz="4800" dirty="0">
                <a:effectLst/>
              </a:rPr>
              <a:t>, vol. 44, no. 11, pp. 2275–2282, 2020. doi:10.1111/acer.14450 </a:t>
            </a:r>
          </a:p>
          <a:p>
            <a:pPr marL="0" indent="0">
              <a:buNone/>
            </a:pPr>
            <a:r>
              <a:rPr lang="en-US" sz="4800" dirty="0">
                <a:effectLst/>
              </a:rPr>
              <a:t>[4] J. </a:t>
            </a:r>
            <a:r>
              <a:rPr lang="en-US" sz="4800" dirty="0" err="1">
                <a:effectLst/>
              </a:rPr>
              <a:t>Waider</a:t>
            </a:r>
            <a:r>
              <a:rPr lang="en-US" sz="4800" dirty="0">
                <a:effectLst/>
              </a:rPr>
              <a:t>, N. </a:t>
            </a:r>
            <a:r>
              <a:rPr lang="en-US" sz="4800" dirty="0" err="1">
                <a:effectLst/>
              </a:rPr>
              <a:t>Araragi</a:t>
            </a:r>
            <a:r>
              <a:rPr lang="en-US" sz="4800" dirty="0">
                <a:effectLst/>
              </a:rPr>
              <a:t>, L. Gutknecht, and K.-P. </a:t>
            </a:r>
            <a:r>
              <a:rPr lang="en-US" sz="4800" dirty="0" err="1">
                <a:effectLst/>
              </a:rPr>
              <a:t>Lesch</a:t>
            </a:r>
            <a:r>
              <a:rPr lang="en-US" sz="4800" dirty="0">
                <a:effectLst/>
              </a:rPr>
              <a:t>, “Tryptophan hydroxylase-2 (TPH2) in disorders of cognitive control and Emotion Regulation: A perspective,” </a:t>
            </a:r>
            <a:r>
              <a:rPr lang="en-US" sz="4800" i="1" dirty="0" err="1">
                <a:effectLst/>
              </a:rPr>
              <a:t>Psychoneuroendocrinology</a:t>
            </a:r>
            <a:r>
              <a:rPr lang="en-US" sz="4800" dirty="0">
                <a:effectLst/>
              </a:rPr>
              <a:t>, vol. 36, no. 3, pp. 393–405, 2011. doi:10.1016/j.psyneuen.2010.12.012 </a:t>
            </a:r>
          </a:p>
          <a:p>
            <a:pPr marL="0" indent="0">
              <a:buNone/>
            </a:pPr>
            <a:r>
              <a:rPr lang="en-US" sz="4800" dirty="0">
                <a:effectLst/>
              </a:rPr>
              <a:t>[5] M. Wang </a:t>
            </a:r>
            <a:r>
              <a:rPr lang="en-US" sz="4800" i="1" dirty="0">
                <a:effectLst/>
              </a:rPr>
              <a:t>et al.</a:t>
            </a:r>
            <a:r>
              <a:rPr lang="en-US" sz="4800" dirty="0">
                <a:effectLst/>
              </a:rPr>
              <a:t>, “KYNURENINASE contributes to the pathogenesis of psoriasis through pro‐inflammatory effect,” </a:t>
            </a:r>
            <a:r>
              <a:rPr lang="en-US" sz="4800" i="1" dirty="0">
                <a:effectLst/>
              </a:rPr>
              <a:t>Journal of Cellular Physiology</a:t>
            </a:r>
            <a:r>
              <a:rPr lang="en-US" sz="4800" dirty="0">
                <a:effectLst/>
              </a:rPr>
              <a:t>, vol. 237, no. 1, pp. 1044–1056, 2021. doi:10.1002/jcp.30587 </a:t>
            </a:r>
          </a:p>
          <a:p>
            <a:pPr marL="0" indent="0">
              <a:buNone/>
            </a:pPr>
            <a:r>
              <a:rPr lang="en-US" sz="4800" dirty="0">
                <a:effectLst/>
              </a:rPr>
              <a:t>[6] P. Chaste </a:t>
            </a:r>
            <a:r>
              <a:rPr lang="en-US" sz="4800" i="1" dirty="0">
                <a:effectLst/>
              </a:rPr>
              <a:t>et al.</a:t>
            </a:r>
            <a:r>
              <a:rPr lang="en-US" sz="4800" dirty="0">
                <a:effectLst/>
              </a:rPr>
              <a:t>, “Genetic variations of the melatonin pathway in patients with attention-deficit and hyperactivity disorders,” </a:t>
            </a:r>
            <a:r>
              <a:rPr lang="en-US" sz="4800" i="1" dirty="0">
                <a:effectLst/>
              </a:rPr>
              <a:t>Journal of Pineal Research</a:t>
            </a:r>
            <a:r>
              <a:rPr lang="en-US" sz="4800" dirty="0">
                <a:effectLst/>
              </a:rPr>
              <a:t>, vol. 51, no. 4, pp. 394–399, 2011. doi:10.1111/j.1600-079x.2011.00902.x </a:t>
            </a:r>
          </a:p>
          <a:p>
            <a:pPr marL="0" indent="0">
              <a:buNone/>
            </a:pPr>
            <a:r>
              <a:rPr lang="en-US" sz="4800" dirty="0">
                <a:effectLst/>
              </a:rPr>
              <a:t>[7] P. V. </a:t>
            </a:r>
            <a:r>
              <a:rPr lang="en-US" sz="4800" dirty="0" err="1">
                <a:effectLst/>
              </a:rPr>
              <a:t>Moskaleva</a:t>
            </a:r>
            <a:r>
              <a:rPr lang="en-US" sz="4800" dirty="0">
                <a:effectLst/>
              </a:rPr>
              <a:t>, N. A. </a:t>
            </a:r>
            <a:r>
              <a:rPr lang="en-US" sz="4800" dirty="0" err="1">
                <a:effectLst/>
              </a:rPr>
              <a:t>Shnayder</a:t>
            </a:r>
            <a:r>
              <a:rPr lang="en-US" sz="4800" dirty="0">
                <a:effectLst/>
              </a:rPr>
              <a:t>, and R. F. </a:t>
            </a:r>
            <a:r>
              <a:rPr lang="en-US" sz="4800" dirty="0" err="1">
                <a:effectLst/>
              </a:rPr>
              <a:t>Nasyrova</a:t>
            </a:r>
            <a:r>
              <a:rPr lang="en-US" sz="4800" dirty="0">
                <a:effectLst/>
              </a:rPr>
              <a:t>, “Association of polymorphic variants of DDC (AADC), </a:t>
            </a:r>
            <a:r>
              <a:rPr lang="en-US" sz="4800" dirty="0" err="1">
                <a:effectLst/>
              </a:rPr>
              <a:t>Aanat</a:t>
            </a:r>
            <a:r>
              <a:rPr lang="en-US" sz="4800" dirty="0">
                <a:effectLst/>
              </a:rPr>
              <a:t> and ASMT genes encoding enzymes for melatonin synthesis with the higher risk of neuropsychiatric disorders,” </a:t>
            </a:r>
            <a:r>
              <a:rPr lang="en-US" sz="4800" i="1" dirty="0" err="1">
                <a:effectLst/>
              </a:rPr>
              <a:t>Zhurnal</a:t>
            </a:r>
            <a:r>
              <a:rPr lang="en-US" sz="4800" i="1" dirty="0">
                <a:effectLst/>
              </a:rPr>
              <a:t> </a:t>
            </a:r>
            <a:r>
              <a:rPr lang="en-US" sz="4800" i="1" dirty="0" err="1">
                <a:effectLst/>
              </a:rPr>
              <a:t>nevrologii</a:t>
            </a:r>
            <a:r>
              <a:rPr lang="en-US" sz="4800" i="1" dirty="0">
                <a:effectLst/>
              </a:rPr>
              <a:t> </a:t>
            </a:r>
            <a:r>
              <a:rPr lang="en-US" sz="4800" i="1" dirty="0" err="1">
                <a:effectLst/>
              </a:rPr>
              <a:t>i</a:t>
            </a:r>
            <a:r>
              <a:rPr lang="en-US" sz="4800" i="1" dirty="0">
                <a:effectLst/>
              </a:rPr>
              <a:t> </a:t>
            </a:r>
            <a:r>
              <a:rPr lang="en-US" sz="4800" i="1" dirty="0" err="1">
                <a:effectLst/>
              </a:rPr>
              <a:t>psikhiatrii</a:t>
            </a:r>
            <a:r>
              <a:rPr lang="en-US" sz="4800" i="1" dirty="0">
                <a:effectLst/>
              </a:rPr>
              <a:t> </a:t>
            </a:r>
            <a:r>
              <a:rPr lang="en-US" sz="4800" i="1" dirty="0" err="1">
                <a:effectLst/>
              </a:rPr>
              <a:t>im</a:t>
            </a:r>
            <a:r>
              <a:rPr lang="en-US" sz="4800" i="1" dirty="0">
                <a:effectLst/>
              </a:rPr>
              <a:t>. S.S. </a:t>
            </a:r>
            <a:r>
              <a:rPr lang="en-US" sz="4800" i="1" dirty="0" err="1">
                <a:effectLst/>
              </a:rPr>
              <a:t>Korsakova</a:t>
            </a:r>
            <a:r>
              <a:rPr lang="en-US" sz="4800" dirty="0">
                <a:effectLst/>
              </a:rPr>
              <a:t>, vol. 121, no. 5, p. 151, 2021. doi:10.17116/jnevro2021121041151 </a:t>
            </a:r>
          </a:p>
          <a:p>
            <a:pPr marL="0" indent="0">
              <a:buNone/>
            </a:pPr>
            <a:r>
              <a:rPr lang="en-US" sz="4800" dirty="0">
                <a:effectLst/>
              </a:rPr>
              <a:t>[8] “Attention-deficit/hyperactivity disorder (ADHD),” National Institute of Mental Health, https://</a:t>
            </a:r>
            <a:r>
              <a:rPr lang="en-US" sz="4800" dirty="0" err="1">
                <a:effectLst/>
              </a:rPr>
              <a:t>www.nimh.nih.gov</a:t>
            </a:r>
            <a:r>
              <a:rPr lang="en-US" sz="4800" dirty="0">
                <a:effectLst/>
              </a:rPr>
              <a:t>/health/statistics/attention-deficit-hyperactivity-disorder-</a:t>
            </a:r>
            <a:r>
              <a:rPr lang="en-US" sz="4800" dirty="0" err="1">
                <a:effectLst/>
              </a:rPr>
              <a:t>adhd</a:t>
            </a:r>
            <a:r>
              <a:rPr lang="en-US" sz="4800" dirty="0">
                <a:effectLst/>
              </a:rPr>
              <a:t> (accessed May 11, 2023). </a:t>
            </a:r>
          </a:p>
          <a:p>
            <a:pPr marL="0" indent="0">
              <a:buNone/>
            </a:pPr>
            <a:r>
              <a:rPr lang="en-US" sz="4800" dirty="0">
                <a:effectLst/>
              </a:rPr>
              <a:t>[9] “Data and statistics about ADHD,” Centers for Disease Control and Prevention, https://</a:t>
            </a:r>
            <a:r>
              <a:rPr lang="en-US" sz="4800" dirty="0" err="1">
                <a:effectLst/>
              </a:rPr>
              <a:t>www.cdc.gov</a:t>
            </a:r>
            <a:r>
              <a:rPr lang="en-US" sz="4800" dirty="0">
                <a:effectLst/>
              </a:rPr>
              <a:t>/</a:t>
            </a:r>
            <a:r>
              <a:rPr lang="en-US" sz="4800" dirty="0" err="1">
                <a:effectLst/>
              </a:rPr>
              <a:t>ncbddd</a:t>
            </a:r>
            <a:r>
              <a:rPr lang="en-US" sz="4800" dirty="0">
                <a:effectLst/>
              </a:rPr>
              <a:t>/</a:t>
            </a:r>
            <a:r>
              <a:rPr lang="en-US" sz="4800" dirty="0" err="1">
                <a:effectLst/>
              </a:rPr>
              <a:t>adhd</a:t>
            </a:r>
            <a:r>
              <a:rPr lang="en-US" sz="4800" dirty="0">
                <a:effectLst/>
              </a:rPr>
              <a:t>/</a:t>
            </a:r>
            <a:r>
              <a:rPr lang="en-US" sz="4800" dirty="0" err="1">
                <a:effectLst/>
              </a:rPr>
              <a:t>data.html</a:t>
            </a:r>
            <a:r>
              <a:rPr lang="en-US" sz="4800" dirty="0">
                <a:effectLst/>
              </a:rPr>
              <a:t> (accessed May 11, 2023). </a:t>
            </a:r>
          </a:p>
          <a:p>
            <a:pPr marL="0" indent="0">
              <a:buNone/>
            </a:pPr>
            <a:r>
              <a:rPr lang="en-US" sz="4800" dirty="0">
                <a:effectLst/>
              </a:rPr>
              <a:t>[10] A. </a:t>
            </a:r>
            <a:r>
              <a:rPr lang="en-US" sz="4800" dirty="0" err="1">
                <a:effectLst/>
              </a:rPr>
              <a:t>Naeini</a:t>
            </a:r>
            <a:r>
              <a:rPr lang="en-US" sz="4800" dirty="0">
                <a:effectLst/>
              </a:rPr>
              <a:t>, S. Nasim, M. Najafi, M. </a:t>
            </a:r>
            <a:r>
              <a:rPr lang="en-US" sz="4800" dirty="0" err="1">
                <a:effectLst/>
              </a:rPr>
              <a:t>Ghazvini</a:t>
            </a:r>
            <a:r>
              <a:rPr lang="en-US" sz="4800" dirty="0">
                <a:effectLst/>
              </a:rPr>
              <a:t>, and A. </a:t>
            </a:r>
            <a:r>
              <a:rPr lang="en-US" sz="4800" dirty="0" err="1">
                <a:effectLst/>
              </a:rPr>
              <a:t>Hassanzadeh</a:t>
            </a:r>
            <a:r>
              <a:rPr lang="en-US" sz="4800" dirty="0">
                <a:effectLst/>
              </a:rPr>
              <a:t>, “Relationship between antioxidant status and attention deficit hyperactivity disorder among children,” </a:t>
            </a:r>
            <a:r>
              <a:rPr lang="en-US" sz="4800" i="1" dirty="0">
                <a:effectLst/>
              </a:rPr>
              <a:t>International Journal of Preventive Medicine</a:t>
            </a:r>
            <a:r>
              <a:rPr lang="en-US" sz="4800" dirty="0">
                <a:effectLst/>
              </a:rPr>
              <a:t>, vol. 10, no. 1, p. 41, 2019. doi:10.4103/ijpvm.ijpvm_80_18 </a:t>
            </a:r>
          </a:p>
          <a:p>
            <a:pPr marL="0" indent="0">
              <a:buNone/>
            </a:pPr>
            <a:r>
              <a:rPr lang="en-US" sz="4800" dirty="0">
                <a:effectLst/>
              </a:rPr>
              <a:t>[11] T. P. Eicher and M. H. </a:t>
            </a:r>
            <a:r>
              <a:rPr lang="en-US" sz="4800" dirty="0" err="1">
                <a:effectLst/>
              </a:rPr>
              <a:t>Mohajeri</a:t>
            </a:r>
            <a:r>
              <a:rPr lang="en-US" sz="4800" dirty="0">
                <a:effectLst/>
              </a:rPr>
              <a:t>, “Overlapping mechanisms of action of brain-active bacteria and bacterial metabolites in the pathogenesis of common brain diseases,” </a:t>
            </a:r>
            <a:r>
              <a:rPr lang="en-US" sz="4800" i="1" dirty="0">
                <a:effectLst/>
              </a:rPr>
              <a:t>Nutrients</a:t>
            </a:r>
            <a:r>
              <a:rPr lang="en-US" sz="4800" dirty="0">
                <a:effectLst/>
              </a:rPr>
              <a:t>, vol. 14, no. 13, p. 2661, 2022. doi:10.3390/nu14132661 </a:t>
            </a:r>
          </a:p>
          <a:p>
            <a:pPr marL="0" indent="0">
              <a:buNone/>
            </a:pPr>
            <a:r>
              <a:rPr lang="en-US" sz="4800" dirty="0">
                <a:effectLst/>
              </a:rPr>
              <a:t>[12] D. Dai </a:t>
            </a:r>
            <a:r>
              <a:rPr lang="en-US" sz="4800" i="1" dirty="0">
                <a:effectLst/>
              </a:rPr>
              <a:t>et al.</a:t>
            </a:r>
            <a:r>
              <a:rPr lang="en-US" sz="4800" dirty="0">
                <a:effectLst/>
              </a:rPr>
              <a:t>, “GMREPO V2: A curated human gut microbiome database with special focus on disease markers and cross-dataset comparison,” </a:t>
            </a:r>
            <a:r>
              <a:rPr lang="en-US" sz="4800" i="1" dirty="0">
                <a:effectLst/>
              </a:rPr>
              <a:t>Nucleic Acids Research</a:t>
            </a:r>
            <a:r>
              <a:rPr lang="en-US" sz="4800" dirty="0">
                <a:effectLst/>
              </a:rPr>
              <a:t>, vol. 50, no. D1, 2021. doi:10.1093/</a:t>
            </a:r>
            <a:r>
              <a:rPr lang="en-US" sz="4800" dirty="0" err="1">
                <a:effectLst/>
              </a:rPr>
              <a:t>nar</a:t>
            </a:r>
            <a:r>
              <a:rPr lang="en-US" sz="4800" dirty="0">
                <a:effectLst/>
              </a:rPr>
              <a:t>/gkab1019 </a:t>
            </a:r>
          </a:p>
          <a:p>
            <a:pPr marL="0" indent="0">
              <a:buNone/>
            </a:pPr>
            <a:r>
              <a:rPr lang="en-US" sz="4800" dirty="0">
                <a:effectLst/>
              </a:rPr>
              <a:t>[13] D. McDonald </a:t>
            </a:r>
            <a:r>
              <a:rPr lang="en-US" sz="4800" i="1" dirty="0">
                <a:effectLst/>
              </a:rPr>
              <a:t>et al.</a:t>
            </a:r>
            <a:r>
              <a:rPr lang="en-US" sz="4800" dirty="0">
                <a:effectLst/>
              </a:rPr>
              <a:t>, “American Gut: An open platform for citizen science microbiome research,” </a:t>
            </a:r>
            <a:r>
              <a:rPr lang="en-US" sz="4800" i="1" dirty="0" err="1">
                <a:effectLst/>
              </a:rPr>
              <a:t>mSystems</a:t>
            </a:r>
            <a:r>
              <a:rPr lang="en-US" sz="4800" dirty="0">
                <a:effectLst/>
              </a:rPr>
              <a:t>, vol. 3, no. 3, May 2018. doi:10.1128/msystems.00031-18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042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DAD7A5-048D-338E-879A-F04CCCF6E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Attention Deficit Disorder with Hyperactivity (ADHD)</a:t>
            </a:r>
          </a:p>
        </p:txBody>
      </p:sp>
      <p:graphicFrame>
        <p:nvGraphicFramePr>
          <p:cNvPr id="18" name="TextBox 4">
            <a:extLst>
              <a:ext uri="{FF2B5EF4-FFF2-40B4-BE49-F238E27FC236}">
                <a16:creationId xmlns:a16="http://schemas.microsoft.com/office/drawing/2014/main" id="{5CAE63A8-070E-60A4-1FB4-BB6005E743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7065724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8730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295" name="Rectangle 12294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019DBA-B781-A7A6-EC6B-3D04CB23B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US" sz="4000"/>
              <a:t>ADHD and Tryptophan Metabolism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F3E20-C9BD-9C88-1BBE-7D309CC11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260" y="2329086"/>
            <a:ext cx="5315189" cy="3950086"/>
          </a:xfrm>
        </p:spPr>
        <p:txBody>
          <a:bodyPr anchor="t">
            <a:normAutofit fontScale="77500" lnSpcReduction="20000"/>
          </a:bodyPr>
          <a:lstStyle/>
          <a:p>
            <a:pPr marL="0" indent="0">
              <a:buNone/>
            </a:pPr>
            <a:r>
              <a:rPr lang="en-US" sz="2500" dirty="0"/>
              <a:t>Studies have shown that chronically low serotonin levels are implicated in ADHD</a:t>
            </a:r>
          </a:p>
          <a:p>
            <a:r>
              <a:rPr lang="en-US" sz="2500" dirty="0"/>
              <a:t>25% reduction in binding capacity of serotonin transporter in ADHD patients </a:t>
            </a:r>
          </a:p>
          <a:p>
            <a:r>
              <a:rPr lang="en-US" sz="2500" dirty="0"/>
              <a:t>Serotonin deficiency results in impulsive and hyperactive behavior</a:t>
            </a:r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r>
              <a:rPr lang="en-US" sz="2500" dirty="0"/>
              <a:t>SSRIs have been shown to be clinically-effective in treating ADHD</a:t>
            </a:r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r>
              <a:rPr lang="en-US" sz="2500" dirty="0"/>
              <a:t>People with ADHD have more dopamine receptors</a:t>
            </a:r>
          </a:p>
          <a:p>
            <a:pPr lvl="1"/>
            <a:r>
              <a:rPr lang="en-US" sz="2500" dirty="0"/>
              <a:t>Low serotonin levels can result in dopamine overproduction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12297" name="Rectangle 12296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99" name="Rectangle 12298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01" name="Rectangle 12300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03" name="Rectangle 12302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B189DDDF-E010-FBCE-DA34-CC02EF682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449" y="2159139"/>
            <a:ext cx="6000405" cy="4470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934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71" name="Rectangle 1127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73" name="Rectangle 1127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75" name="Rectangle 1127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77" name="Rectangle 1127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79" name="Freeform: Shape 1127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281" name="Rectangle 1128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019DBA-B781-A7A6-EC6B-3D04CB23B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Tryptophan Metabolism and Gut Microbiome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F3E20-C9BD-9C88-1BBE-7D309CC11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0"/>
            <a:ext cx="3025303" cy="5546047"/>
          </a:xfrm>
        </p:spPr>
        <p:txBody>
          <a:bodyPr anchor="ctr">
            <a:normAutofit/>
          </a:bodyPr>
          <a:lstStyle/>
          <a:p>
            <a:endParaRPr lang="en-US" sz="2000">
              <a:effectLst/>
              <a:hlinkClick r:id="rId2"/>
            </a:endParaRPr>
          </a:p>
          <a:p>
            <a:endParaRPr lang="en-US" sz="200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FEBC0C52-CEF5-3F33-6C1F-1FB5EC643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07030" y="815546"/>
            <a:ext cx="4227057" cy="459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0844E6-FDC4-560C-9C11-6566FC8631D6}"/>
              </a:ext>
            </a:extLst>
          </p:cNvPr>
          <p:cNvSpPr txBox="1"/>
          <p:nvPr/>
        </p:nvSpPr>
        <p:spPr>
          <a:xfrm>
            <a:off x="4769708" y="815546"/>
            <a:ext cx="3200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Indole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Metabolites can directly influence tryptophan metabolism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Serotonin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ea typeface="Times New Roman" panose="02020603050405020304" pitchFamily="18" charset="0"/>
              </a:rPr>
              <a:t>Some commensal bacteria can promote serotonin synthesis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Kynurenine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ea typeface="Times New Roman" panose="02020603050405020304" pitchFamily="18" charset="0"/>
              </a:rPr>
              <a:t>controlled by immune responsive enzymes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ea typeface="Times New Roman" panose="02020603050405020304" pitchFamily="18" charset="0"/>
              </a:rPr>
              <a:t>microbes can initiate tryptophan metabolism by activating Toll-like receptors</a:t>
            </a:r>
            <a:endParaRPr lang="en-US" dirty="0">
              <a:effectLst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963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756D82-189B-67DC-A649-F8F15CCFC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Motivation/Hypothesis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428DA6A4-94DA-196D-21F9-61EB267326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842115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2593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A5834D4-2142-CFF1-E8E8-F139A8A6C3D2}"/>
              </a:ext>
            </a:extLst>
          </p:cNvPr>
          <p:cNvGrpSpPr/>
          <p:nvPr/>
        </p:nvGrpSpPr>
        <p:grpSpPr>
          <a:xfrm>
            <a:off x="697655" y="234414"/>
            <a:ext cx="10796690" cy="6791977"/>
            <a:chOff x="550863" y="612775"/>
            <a:chExt cx="10796690" cy="6791977"/>
          </a:xfrm>
        </p:grpSpPr>
        <p:pic>
          <p:nvPicPr>
            <p:cNvPr id="23" name="Picture 2">
              <a:hlinkClick r:id="rId2"/>
              <a:extLst>
                <a:ext uri="{FF2B5EF4-FFF2-40B4-BE49-F238E27FC236}">
                  <a16:creationId xmlns:a16="http://schemas.microsoft.com/office/drawing/2014/main" id="{7024B40C-AAB2-1C5A-1570-4E68E06EA3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863" y="612775"/>
              <a:ext cx="3746500" cy="889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FA17960-C4F1-8F0B-8DAA-8A81D213D289}"/>
                </a:ext>
              </a:extLst>
            </p:cNvPr>
            <p:cNvSpPr txBox="1"/>
            <p:nvPr/>
          </p:nvSpPr>
          <p:spPr>
            <a:xfrm>
              <a:off x="550863" y="1501775"/>
              <a:ext cx="2821924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Project ID: </a:t>
              </a:r>
              <a:r>
                <a:rPr lang="en-US" sz="1500" dirty="0">
                  <a:hlinkClick r:id="rId4"/>
                </a:rPr>
                <a:t>PRJEB11419</a:t>
              </a:r>
              <a:endParaRPr lang="en-US" sz="15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500" b="1" dirty="0"/>
                <a:t>188</a:t>
              </a:r>
              <a:r>
                <a:rPr lang="en-US" sz="1500" dirty="0"/>
                <a:t> Valid Runs for ADHD</a:t>
              </a:r>
              <a:endParaRPr lang="en-US" sz="1500" b="1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500" b="1" dirty="0"/>
                <a:t>1,390</a:t>
              </a:r>
              <a:r>
                <a:rPr lang="en-US" sz="1500" dirty="0"/>
                <a:t> Valid Runs for Health</a:t>
              </a:r>
              <a:endParaRPr lang="en-US" sz="1500" b="1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0C8F115-6FF2-E424-EA10-BFF170A539F3}"/>
                </a:ext>
              </a:extLst>
            </p:cNvPr>
            <p:cNvCxnSpPr>
              <a:cxnSpLocks/>
            </p:cNvCxnSpPr>
            <p:nvPr/>
          </p:nvCxnSpPr>
          <p:spPr>
            <a:xfrm>
              <a:off x="3147934" y="1980552"/>
              <a:ext cx="6071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8B9178A-9FBC-D0C5-F576-3C0C4B3A894E}"/>
                </a:ext>
              </a:extLst>
            </p:cNvPr>
            <p:cNvSpPr txBox="1"/>
            <p:nvPr/>
          </p:nvSpPr>
          <p:spPr>
            <a:xfrm>
              <a:off x="3755036" y="1732608"/>
              <a:ext cx="282192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500" b="1" dirty="0"/>
                <a:t>128</a:t>
              </a:r>
              <a:r>
                <a:rPr lang="en-US" sz="1500" dirty="0"/>
                <a:t> Filtered Runs for ADHD</a:t>
              </a:r>
              <a:endParaRPr lang="en-US" sz="1500" b="1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500" b="1" dirty="0"/>
                <a:t>990</a:t>
              </a:r>
              <a:r>
                <a:rPr lang="en-US" sz="1500" dirty="0"/>
                <a:t> Filtered Runs for Health</a:t>
              </a:r>
              <a:endParaRPr lang="en-US" sz="1500" b="1" dirty="0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CC62912-488E-E444-90E4-9C3E287EC672}"/>
                </a:ext>
              </a:extLst>
            </p:cNvPr>
            <p:cNvCxnSpPr>
              <a:cxnSpLocks/>
            </p:cNvCxnSpPr>
            <p:nvPr/>
          </p:nvCxnSpPr>
          <p:spPr>
            <a:xfrm>
              <a:off x="6352107" y="2000972"/>
              <a:ext cx="6071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4DA8E00-C8EF-132E-5B5D-E40EC5523CB8}"/>
                </a:ext>
              </a:extLst>
            </p:cNvPr>
            <p:cNvSpPr txBox="1"/>
            <p:nvPr/>
          </p:nvSpPr>
          <p:spPr>
            <a:xfrm>
              <a:off x="6959208" y="1753028"/>
              <a:ext cx="4388345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500" b="1" dirty="0"/>
                <a:t>29</a:t>
              </a:r>
              <a:r>
                <a:rPr lang="en-US" sz="1500" dirty="0"/>
                <a:t> Filtered Runs for ADHD (single phenotype)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500" b="1" dirty="0"/>
                <a:t>99 </a:t>
              </a:r>
              <a:r>
                <a:rPr lang="en-US" sz="1500" dirty="0"/>
                <a:t>Filtered Runs for ADHD (multiple phenotypes)</a:t>
              </a:r>
              <a:endParaRPr lang="en-US" sz="1500" b="1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500" b="1" dirty="0"/>
                <a:t>990</a:t>
              </a:r>
              <a:r>
                <a:rPr lang="en-US" sz="1500" dirty="0"/>
                <a:t> Filtered Runs for Health</a:t>
              </a:r>
              <a:endParaRPr lang="en-US" sz="1500" b="1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355C2EC-2FBF-39FC-FBFE-B6AD46CCBD24}"/>
                </a:ext>
              </a:extLst>
            </p:cNvPr>
            <p:cNvCxnSpPr>
              <a:cxnSpLocks/>
            </p:cNvCxnSpPr>
            <p:nvPr/>
          </p:nvCxnSpPr>
          <p:spPr>
            <a:xfrm>
              <a:off x="1801316" y="2306885"/>
              <a:ext cx="0" cy="5607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6289558-F552-8760-4721-49B613C4F5C9}"/>
                </a:ext>
              </a:extLst>
            </p:cNvPr>
            <p:cNvSpPr txBox="1"/>
            <p:nvPr/>
          </p:nvSpPr>
          <p:spPr>
            <a:xfrm>
              <a:off x="1037122" y="2887922"/>
              <a:ext cx="1528387" cy="1415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ADHD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/>
                <a:t>343</a:t>
              </a:r>
              <a:r>
                <a:rPr lang="en-US" sz="1400" dirty="0"/>
                <a:t> species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/>
                <a:t>113 </a:t>
              </a:r>
              <a:r>
                <a:rPr lang="en-US" sz="1400" dirty="0"/>
                <a:t>genus </a:t>
              </a:r>
            </a:p>
            <a:p>
              <a:r>
                <a:rPr lang="en-US" sz="1500" b="1" dirty="0"/>
                <a:t>Health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/>
                <a:t>354 </a:t>
              </a:r>
              <a:r>
                <a:rPr lang="en-US" sz="1400" dirty="0"/>
                <a:t>species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/>
                <a:t>99 </a:t>
              </a:r>
              <a:r>
                <a:rPr lang="en-US" sz="1400" dirty="0"/>
                <a:t>genus</a:t>
              </a:r>
              <a:endParaRPr lang="en-US" sz="1400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EE4D8E0-E734-9CE5-5094-FD9F4D8F6DC1}"/>
                </a:ext>
              </a:extLst>
            </p:cNvPr>
            <p:cNvCxnSpPr>
              <a:cxnSpLocks/>
            </p:cNvCxnSpPr>
            <p:nvPr/>
          </p:nvCxnSpPr>
          <p:spPr>
            <a:xfrm>
              <a:off x="8579369" y="2587263"/>
              <a:ext cx="0" cy="5607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BB4BDF4-631E-4893-BD06-2D5E695C9CA5}"/>
                </a:ext>
              </a:extLst>
            </p:cNvPr>
            <p:cNvSpPr txBox="1"/>
            <p:nvPr/>
          </p:nvSpPr>
          <p:spPr>
            <a:xfrm>
              <a:off x="6352107" y="3267417"/>
              <a:ext cx="438834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/>
                <a:t>Random Sampling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F518A3F-EE6F-8A0C-E4B3-09082A650636}"/>
                </a:ext>
              </a:extLst>
            </p:cNvPr>
            <p:cNvCxnSpPr>
              <a:cxnSpLocks/>
            </p:cNvCxnSpPr>
            <p:nvPr/>
          </p:nvCxnSpPr>
          <p:spPr>
            <a:xfrm>
              <a:off x="8546279" y="3804493"/>
              <a:ext cx="0" cy="5607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Graphic 33">
              <a:extLst>
                <a:ext uri="{FF2B5EF4-FFF2-40B4-BE49-F238E27FC236}">
                  <a16:creationId xmlns:a16="http://schemas.microsoft.com/office/drawing/2014/main" id="{83617E5F-9086-9A37-B00A-7F211B695B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544280" y="4320227"/>
              <a:ext cx="2003997" cy="903763"/>
            </a:xfrm>
            <a:prstGeom prst="rect">
              <a:avLst/>
            </a:prstGeom>
          </p:spPr>
        </p:pic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BFCC030-4407-0BF1-CDA0-BD50D6DB482C}"/>
                </a:ext>
              </a:extLst>
            </p:cNvPr>
            <p:cNvCxnSpPr>
              <a:cxnSpLocks/>
            </p:cNvCxnSpPr>
            <p:nvPr/>
          </p:nvCxnSpPr>
          <p:spPr>
            <a:xfrm>
              <a:off x="1694701" y="4365250"/>
              <a:ext cx="0" cy="5157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35A369A-AE1F-62D5-6AE5-B872B837AB20}"/>
                </a:ext>
              </a:extLst>
            </p:cNvPr>
            <p:cNvSpPr txBox="1"/>
            <p:nvPr/>
          </p:nvSpPr>
          <p:spPr>
            <a:xfrm>
              <a:off x="633050" y="4880984"/>
              <a:ext cx="2123302" cy="2523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Differentially abundant</a:t>
              </a:r>
            </a:p>
            <a:p>
              <a:r>
                <a:rPr lang="en-US" sz="1400" i="1" dirty="0"/>
                <a:t>&lt; 0.05 p-value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/>
                <a:t>76 </a:t>
              </a:r>
              <a:r>
                <a:rPr lang="en-US" sz="1400" dirty="0"/>
                <a:t>species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/>
                <a:t>29 </a:t>
              </a:r>
              <a:r>
                <a:rPr lang="en-US" sz="1400" dirty="0"/>
                <a:t>genus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 dirty="0"/>
            </a:p>
            <a:p>
              <a:r>
                <a:rPr lang="en-US" sz="1400" i="1" dirty="0"/>
                <a:t>&lt; 0.01 p-value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/>
                <a:t>54 </a:t>
              </a:r>
              <a:r>
                <a:rPr lang="en-US" sz="1400" dirty="0"/>
                <a:t>species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/>
                <a:t>22 </a:t>
              </a:r>
              <a:r>
                <a:rPr lang="en-US" sz="1400" dirty="0"/>
                <a:t>genus</a:t>
              </a:r>
            </a:p>
            <a:p>
              <a:endParaRPr lang="en-US" sz="15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500" b="1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500" b="1" dirty="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47E2790-2108-58F5-27B0-1344808B0EB0}"/>
                </a:ext>
              </a:extLst>
            </p:cNvPr>
            <p:cNvCxnSpPr>
              <a:cxnSpLocks/>
            </p:cNvCxnSpPr>
            <p:nvPr/>
          </p:nvCxnSpPr>
          <p:spPr>
            <a:xfrm>
              <a:off x="2424113" y="5623709"/>
              <a:ext cx="8019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8" name="Picture 37" descr="A picture containing graphics, font, graphic design, logo&#10;&#10;Description automatically generated">
              <a:extLst>
                <a:ext uri="{FF2B5EF4-FFF2-40B4-BE49-F238E27FC236}">
                  <a16:creationId xmlns:a16="http://schemas.microsoft.com/office/drawing/2014/main" id="{A302C2EE-9037-2B0E-2BC0-1817E3AF9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51485" y="5193058"/>
              <a:ext cx="2218544" cy="861302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DF2E4C4-EE85-2306-56BC-46E6E167204A}"/>
                </a:ext>
              </a:extLst>
            </p:cNvPr>
            <p:cNvSpPr txBox="1"/>
            <p:nvPr/>
          </p:nvSpPr>
          <p:spPr>
            <a:xfrm>
              <a:off x="6805534" y="638581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F3F3F6B-2766-9370-2B6D-16603C9221F2}"/>
              </a:ext>
            </a:extLst>
          </p:cNvPr>
          <p:cNvSpPr txBox="1"/>
          <p:nvPr/>
        </p:nvSpPr>
        <p:spPr>
          <a:xfrm>
            <a:off x="4188190" y="2043303"/>
            <a:ext cx="2310709" cy="11849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500" b="1" dirty="0"/>
              <a:t>Selection Criteria</a:t>
            </a:r>
          </a:p>
          <a:p>
            <a:r>
              <a:rPr lang="en-US" sz="1400" dirty="0"/>
              <a:t>BMI: 18.5-30</a:t>
            </a:r>
          </a:p>
          <a:p>
            <a:r>
              <a:rPr lang="en-US" sz="1400" dirty="0"/>
              <a:t>Age: 20-69</a:t>
            </a:r>
          </a:p>
          <a:p>
            <a:r>
              <a:rPr lang="en-US" sz="1400" dirty="0"/>
              <a:t>1,250+ sequenced reads</a:t>
            </a:r>
          </a:p>
          <a:p>
            <a:r>
              <a:rPr lang="en-US" sz="1400" dirty="0"/>
              <a:t>QC status: good run</a:t>
            </a:r>
          </a:p>
        </p:txBody>
      </p:sp>
    </p:spTree>
    <p:extLst>
      <p:ext uri="{BB962C8B-B14F-4D97-AF65-F5344CB8AC3E}">
        <p14:creationId xmlns:p14="http://schemas.microsoft.com/office/powerpoint/2010/main" val="1698482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C295108-41CE-589C-F2B2-1827CE5FBB62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9353645" y="2845531"/>
            <a:ext cx="607102" cy="354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6E0ABF7-B973-E808-B313-AC963B9AA07B}"/>
              </a:ext>
            </a:extLst>
          </p:cNvPr>
          <p:cNvSpPr txBox="1"/>
          <p:nvPr/>
        </p:nvSpPr>
        <p:spPr>
          <a:xfrm>
            <a:off x="6996659" y="2832811"/>
            <a:ext cx="2673241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000000"/>
                </a:solidFill>
              </a:rPr>
              <a:t>9 </a:t>
            </a:r>
            <a:r>
              <a:rPr lang="en-US" sz="1500" dirty="0">
                <a:solidFill>
                  <a:srgbClr val="000000"/>
                </a:solidFill>
              </a:rPr>
              <a:t>genes in Tryptophan Metabolism Pathway</a:t>
            </a:r>
            <a:endParaRPr lang="en-US" sz="1500" b="1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00"/>
                </a:solidFill>
                <a:effectLst/>
              </a:rPr>
              <a:t>KYNU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00"/>
                </a:solidFill>
                <a:effectLst/>
              </a:rPr>
              <a:t>TDO2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00"/>
                </a:solidFill>
                <a:effectLst/>
              </a:rPr>
              <a:t>ACAT1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00"/>
                </a:solidFill>
                <a:effectLst/>
              </a:rPr>
              <a:t>CAT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00"/>
                </a:solidFill>
                <a:effectLst/>
              </a:rPr>
              <a:t>MAOA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00"/>
                </a:solidFill>
                <a:effectLst/>
              </a:rPr>
              <a:t>DDC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00"/>
                </a:solidFill>
                <a:effectLst/>
              </a:rPr>
              <a:t>ALDH2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00"/>
                </a:solidFill>
                <a:effectLst/>
              </a:rPr>
              <a:t>ASMT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00"/>
                </a:solidFill>
                <a:effectLst/>
              </a:rPr>
              <a:t>TPH2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C236BE4-3A2E-5A8E-D156-73CD89112C84}"/>
              </a:ext>
            </a:extLst>
          </p:cNvPr>
          <p:cNvCxnSpPr>
            <a:cxnSpLocks/>
          </p:cNvCxnSpPr>
          <p:nvPr/>
        </p:nvCxnSpPr>
        <p:spPr>
          <a:xfrm>
            <a:off x="4826833" y="1752544"/>
            <a:ext cx="17638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AE33A88-BA44-4FFC-5748-56555DAC2D2C}"/>
              </a:ext>
            </a:extLst>
          </p:cNvPr>
          <p:cNvCxnSpPr>
            <a:cxnSpLocks/>
          </p:cNvCxnSpPr>
          <p:nvPr/>
        </p:nvCxnSpPr>
        <p:spPr>
          <a:xfrm>
            <a:off x="8233345" y="2103142"/>
            <a:ext cx="0" cy="560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9DE6088-7341-2FCD-17C4-77BB9BA91964}"/>
              </a:ext>
            </a:extLst>
          </p:cNvPr>
          <p:cNvSpPr txBox="1"/>
          <p:nvPr/>
        </p:nvSpPr>
        <p:spPr>
          <a:xfrm>
            <a:off x="504669" y="1334604"/>
            <a:ext cx="572313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effectLst/>
                <a:cs typeface="Calibri" panose="020F0502020204030204" pitchFamily="34" charset="0"/>
              </a:rPr>
              <a:t>Child attention deficit disorder, </a:t>
            </a:r>
            <a:r>
              <a:rPr lang="en-US" sz="1500" i="1" dirty="0">
                <a:effectLst/>
                <a:cs typeface="Calibri" panose="020F0502020204030204" pitchFamily="34" charset="0"/>
              </a:rPr>
              <a:t>C0004269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effectLst/>
                <a:cs typeface="Calibri" panose="020F0502020204030204" pitchFamily="34" charset="0"/>
              </a:rPr>
              <a:t>Cognition Disorders, </a:t>
            </a:r>
            <a:r>
              <a:rPr lang="en-US" sz="1500" i="1" dirty="0">
                <a:effectLst/>
                <a:cs typeface="Calibri" panose="020F0502020204030204" pitchFamily="34" charset="0"/>
              </a:rPr>
              <a:t>C0009241</a:t>
            </a:r>
            <a:r>
              <a:rPr lang="en-US" sz="1500" dirty="0">
                <a:effectLst/>
                <a:cs typeface="Calibri" panose="020F0502020204030204" pitchFamily="34" charset="0"/>
              </a:rPr>
              <a:t> 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effectLst/>
                <a:cs typeface="Calibri" panose="020F0502020204030204" pitchFamily="34" charset="0"/>
              </a:rPr>
              <a:t>Attention Deficit Disorder, </a:t>
            </a:r>
            <a:r>
              <a:rPr lang="en-US" sz="1500" i="1" dirty="0">
                <a:effectLst/>
                <a:cs typeface="Calibri" panose="020F0502020204030204" pitchFamily="34" charset="0"/>
              </a:rPr>
              <a:t>C0041671</a:t>
            </a:r>
            <a:r>
              <a:rPr lang="en-US" sz="1500" dirty="0">
                <a:effectLst/>
                <a:cs typeface="Calibri" panose="020F0502020204030204" pitchFamily="34" charset="0"/>
              </a:rPr>
              <a:t> 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effectLst/>
                <a:cs typeface="Calibri" panose="020F0502020204030204" pitchFamily="34" charset="0"/>
              </a:rPr>
              <a:t>Attention Deficit and Disruptive Behavior Disorders, </a:t>
            </a:r>
            <a:r>
              <a:rPr lang="en-US" sz="1500" i="1" dirty="0">
                <a:effectLst/>
                <a:cs typeface="Calibri" panose="020F0502020204030204" pitchFamily="34" charset="0"/>
              </a:rPr>
              <a:t>C0236964</a:t>
            </a:r>
            <a:r>
              <a:rPr lang="en-US" sz="1500" dirty="0">
                <a:effectLst/>
                <a:cs typeface="Calibri" panose="020F0502020204030204" pitchFamily="34" charset="0"/>
              </a:rPr>
              <a:t> 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effectLst/>
                <a:cs typeface="Calibri" panose="020F0502020204030204" pitchFamily="34" charset="0"/>
              </a:rPr>
              <a:t>Attention-Deficit/Hyperactivity Disorder Predominantly Inattentive Type, </a:t>
            </a:r>
            <a:r>
              <a:rPr lang="en-US" sz="1500" i="1" dirty="0">
                <a:effectLst/>
                <a:cs typeface="Calibri" panose="020F0502020204030204" pitchFamily="34" charset="0"/>
              </a:rPr>
              <a:t>C0339002</a:t>
            </a:r>
            <a:r>
              <a:rPr lang="en-US" sz="1500" dirty="0">
                <a:effectLst/>
                <a:cs typeface="Calibri" panose="020F0502020204030204" pitchFamily="34" charset="0"/>
              </a:rPr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effectLst/>
                <a:cs typeface="Calibri" panose="020F0502020204030204" pitchFamily="34" charset="0"/>
              </a:rPr>
              <a:t>Adult attention deficit hyperactivity disorder, </a:t>
            </a:r>
            <a:r>
              <a:rPr lang="en-US" sz="1500" i="1" dirty="0">
                <a:effectLst/>
                <a:cs typeface="Calibri" panose="020F0502020204030204" pitchFamily="34" charset="0"/>
              </a:rPr>
              <a:t>C0865424</a:t>
            </a:r>
            <a:r>
              <a:rPr lang="en-US" sz="1500" dirty="0">
                <a:effectLst/>
                <a:cs typeface="Calibri" panose="020F0502020204030204" pitchFamily="34" charset="0"/>
              </a:rPr>
              <a:t> 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effectLst/>
                <a:cs typeface="Calibri" panose="020F0502020204030204" pitchFamily="34" charset="0"/>
              </a:rPr>
              <a:t>Attention deficit hyperactivity disorder, </a:t>
            </a:r>
            <a:r>
              <a:rPr lang="en-US" sz="1500" i="1" dirty="0">
                <a:effectLst/>
                <a:cs typeface="Calibri" panose="020F0502020204030204" pitchFamily="34" charset="0"/>
              </a:rPr>
              <a:t>C1263846</a:t>
            </a:r>
            <a:r>
              <a:rPr lang="en-US" sz="1500" dirty="0">
                <a:effectLst/>
                <a:cs typeface="Calibri" panose="020F0502020204030204" pitchFamily="34" charset="0"/>
              </a:rPr>
              <a:t> 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effectLst/>
                <a:cs typeface="Calibri" panose="020F0502020204030204" pitchFamily="34" charset="0"/>
              </a:rPr>
              <a:t>ATTENTION DEFICIT-HYPERACTIVITY DISORDERSUSCEPTIBILITY TO7, </a:t>
            </a:r>
            <a:r>
              <a:rPr lang="en-US" sz="1500" i="1" dirty="0">
                <a:effectLst/>
                <a:cs typeface="Calibri" panose="020F0502020204030204" pitchFamily="34" charset="0"/>
              </a:rPr>
              <a:t>C2751802</a:t>
            </a:r>
            <a:r>
              <a:rPr lang="en-US" sz="1500" dirty="0">
                <a:effectLst/>
                <a:cs typeface="Calibri" panose="020F0502020204030204" pitchFamily="34" charset="0"/>
              </a:rPr>
              <a:t> 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effectLst/>
                <a:cs typeface="Calibri" panose="020F0502020204030204" pitchFamily="34" charset="0"/>
              </a:rPr>
              <a:t>Attention deficit hyperactivity disorder: combined type, </a:t>
            </a:r>
            <a:r>
              <a:rPr lang="en-US" sz="1500" i="1" dirty="0">
                <a:effectLst/>
                <a:cs typeface="Calibri" panose="020F0502020204030204" pitchFamily="34" charset="0"/>
              </a:rPr>
              <a:t>C2945552</a:t>
            </a:r>
            <a:r>
              <a:rPr lang="en-US" sz="1500" dirty="0">
                <a:effectLst/>
                <a:cs typeface="Calibri" panose="020F0502020204030204" pitchFamily="34" charset="0"/>
              </a:rPr>
              <a:t> 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effectLst/>
                <a:cs typeface="Calibri" panose="020F0502020204030204" pitchFamily="34" charset="0"/>
              </a:rPr>
              <a:t>Undifferentiated attention deficit disorder, </a:t>
            </a:r>
            <a:r>
              <a:rPr lang="en-US" sz="1500" i="1" dirty="0">
                <a:effectLst/>
                <a:cs typeface="Calibri" panose="020F0502020204030204" pitchFamily="34" charset="0"/>
              </a:rPr>
              <a:t>C3665679</a:t>
            </a:r>
            <a:r>
              <a:rPr lang="en-US" sz="1500" dirty="0">
                <a:effectLst/>
                <a:cs typeface="Calibri" panose="020F0502020204030204" pitchFamily="34" charset="0"/>
              </a:rPr>
              <a:t> 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effectLst/>
                <a:cs typeface="Calibri" panose="020F0502020204030204" pitchFamily="34" charset="0"/>
              </a:rPr>
              <a:t>Attention Deficit Hyperactivity, </a:t>
            </a:r>
            <a:r>
              <a:rPr lang="en-US" sz="1500" i="1" dirty="0">
                <a:effectLst/>
                <a:cs typeface="Calibri" panose="020F0502020204030204" pitchFamily="34" charset="0"/>
              </a:rPr>
              <a:t>C3844818</a:t>
            </a:r>
            <a:r>
              <a:rPr lang="en-US" sz="1500" dirty="0">
                <a:effectLst/>
                <a:cs typeface="Calibri" panose="020F0502020204030204" pitchFamily="34" charset="0"/>
              </a:rPr>
              <a:t> </a:t>
            </a:r>
          </a:p>
          <a:p>
            <a:endParaRPr lang="en-US" sz="1500" dirty="0">
              <a:cs typeface="Calibri" panose="020F0502020204030204" pitchFamily="34" charset="0"/>
            </a:endParaRPr>
          </a:p>
          <a:p>
            <a:endParaRPr lang="en-US" sz="1500" dirty="0">
              <a:effectLst/>
              <a:cs typeface="Calibri" panose="020F0502020204030204" pitchFamily="34" charset="0"/>
            </a:endParaRPr>
          </a:p>
          <a:p>
            <a:endParaRPr lang="en-US" sz="1500" dirty="0"/>
          </a:p>
        </p:txBody>
      </p:sp>
      <p:pic>
        <p:nvPicPr>
          <p:cNvPr id="6" name="Picture 5" descr="A picture containing screenshot, graphics, font, electric blue&#10;&#10;Description automatically generated">
            <a:extLst>
              <a:ext uri="{FF2B5EF4-FFF2-40B4-BE49-F238E27FC236}">
                <a16:creationId xmlns:a16="http://schemas.microsoft.com/office/drawing/2014/main" id="{2F820867-4652-6DB1-D64F-EABD2D9A6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63" y="521484"/>
            <a:ext cx="4924462" cy="8131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058410-315C-C3EE-707E-C3DF74DC3036}"/>
              </a:ext>
            </a:extLst>
          </p:cNvPr>
          <p:cNvSpPr txBox="1"/>
          <p:nvPr/>
        </p:nvSpPr>
        <p:spPr>
          <a:xfrm>
            <a:off x="6894225" y="1590961"/>
            <a:ext cx="267324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000000"/>
                </a:solidFill>
                <a:effectLst/>
              </a:rPr>
              <a:t>1,640</a:t>
            </a:r>
            <a:r>
              <a:rPr lang="en-US" sz="1500" dirty="0">
                <a:solidFill>
                  <a:srgbClr val="000000"/>
                </a:solidFill>
                <a:effectLst/>
              </a:rPr>
              <a:t> gene-disease associations</a:t>
            </a:r>
          </a:p>
        </p:txBody>
      </p:sp>
      <p:pic>
        <p:nvPicPr>
          <p:cNvPr id="10" name="Picture 9" descr="A picture containing graphics, font, graphic design, logo&#10;&#10;Description automatically generated">
            <a:extLst>
              <a:ext uri="{FF2B5EF4-FFF2-40B4-BE49-F238E27FC236}">
                <a16:creationId xmlns:a16="http://schemas.microsoft.com/office/drawing/2014/main" id="{661F9F7E-238C-9467-BFB4-86BA3A28E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7829" y="3429000"/>
            <a:ext cx="812800" cy="584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6BAEA3-5181-23ED-D166-9AA6C1CDFE3D}"/>
              </a:ext>
            </a:extLst>
          </p:cNvPr>
          <p:cNvSpPr txBox="1"/>
          <p:nvPr/>
        </p:nvSpPr>
        <p:spPr>
          <a:xfrm>
            <a:off x="9960747" y="2683948"/>
            <a:ext cx="267324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000000"/>
                </a:solidFill>
                <a:effectLst/>
              </a:rPr>
              <a:t>Literature Review</a:t>
            </a:r>
            <a:endParaRPr lang="en-US" sz="1500" dirty="0">
              <a:solidFill>
                <a:srgbClr val="000000"/>
              </a:solidFill>
              <a:effectLst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F742B27-A5C6-A0AB-1066-3F5ABB99B633}"/>
              </a:ext>
            </a:extLst>
          </p:cNvPr>
          <p:cNvCxnSpPr>
            <a:cxnSpLocks/>
          </p:cNvCxnSpPr>
          <p:nvPr/>
        </p:nvCxnSpPr>
        <p:spPr>
          <a:xfrm>
            <a:off x="9266827" y="4090991"/>
            <a:ext cx="693920" cy="374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A picture containing graphics, font, graphic design, logo&#10;&#10;Description automatically generated">
            <a:extLst>
              <a:ext uri="{FF2B5EF4-FFF2-40B4-BE49-F238E27FC236}">
                <a16:creationId xmlns:a16="http://schemas.microsoft.com/office/drawing/2014/main" id="{8058ACB2-652A-34C9-C8CF-8AFEA3F924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5885" y="4428081"/>
            <a:ext cx="1527250" cy="59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122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848839-0491-A211-F0E2-A851D2664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3400" b="1">
                <a:solidFill>
                  <a:srgbClr val="FFFFFF"/>
                </a:solidFill>
              </a:rPr>
              <a:t>Qiime2</a:t>
            </a:r>
            <a:r>
              <a:rPr lang="en-US" sz="3400">
                <a:solidFill>
                  <a:srgbClr val="FFFFFF"/>
                </a:solidFill>
              </a:rPr>
              <a:t>: Alpha-diversity, Beta-diversity, Differential Abundance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A32CC-9FC3-EB9B-A96E-F14612A31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Autofit/>
          </a:bodyPr>
          <a:lstStyle/>
          <a:p>
            <a:r>
              <a:rPr lang="en-US" dirty="0"/>
              <a:t>ADHD – single phenotype</a:t>
            </a:r>
          </a:p>
          <a:p>
            <a:pPr lvl="1"/>
            <a:r>
              <a:rPr lang="en-US" sz="2800" i="1" dirty="0"/>
              <a:t>4 Trials</a:t>
            </a:r>
          </a:p>
          <a:p>
            <a:r>
              <a:rPr lang="en-US" dirty="0"/>
              <a:t>ADHD – multiple phenotypes</a:t>
            </a:r>
          </a:p>
          <a:p>
            <a:pPr lvl="1"/>
            <a:r>
              <a:rPr lang="en-US" sz="2800" i="1" dirty="0"/>
              <a:t>4 Trials</a:t>
            </a:r>
          </a:p>
          <a:p>
            <a:r>
              <a:rPr lang="en-US" dirty="0"/>
              <a:t>Health</a:t>
            </a:r>
          </a:p>
          <a:p>
            <a:pPr lvl="1"/>
            <a:r>
              <a:rPr lang="en-US" sz="2800" i="1" dirty="0"/>
              <a:t>4 Trials</a:t>
            </a:r>
          </a:p>
          <a:p>
            <a:endParaRPr lang="en-US" dirty="0"/>
          </a:p>
          <a:p>
            <a:r>
              <a:rPr lang="en-US" dirty="0"/>
              <a:t>Health + ADHD (single phenotype) + ADHD (multiple phenotypes)</a:t>
            </a:r>
          </a:p>
          <a:p>
            <a:pPr lvl="1"/>
            <a:r>
              <a:rPr lang="en-US" sz="2800" i="1" dirty="0"/>
              <a:t>10 Trials</a:t>
            </a:r>
          </a:p>
        </p:txBody>
      </p:sp>
    </p:spTree>
    <p:extLst>
      <p:ext uri="{BB962C8B-B14F-4D97-AF65-F5344CB8AC3E}">
        <p14:creationId xmlns:p14="http://schemas.microsoft.com/office/powerpoint/2010/main" val="1177028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1637</TotalTime>
  <Words>1968</Words>
  <Application>Microsoft Macintosh PowerPoint</Application>
  <PresentationFormat>Widescreen</PresentationFormat>
  <Paragraphs>327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Helvetica Neue</vt:lpstr>
      <vt:lpstr>Office Theme</vt:lpstr>
      <vt:lpstr>An Investigation of the Human Gut Microbiome’s Influence on Tryptophan Metabolism in ADHD</vt:lpstr>
      <vt:lpstr> Attention Deficit Disorder with Hyperactivity (ADHD)</vt:lpstr>
      <vt:lpstr> Attention Deficit Disorder with Hyperactivity (ADHD)</vt:lpstr>
      <vt:lpstr>ADHD and Tryptophan Metabolism</vt:lpstr>
      <vt:lpstr>Tryptophan Metabolism and Gut Microbiome</vt:lpstr>
      <vt:lpstr>Motivation/Hypothesis</vt:lpstr>
      <vt:lpstr>PowerPoint Presentation</vt:lpstr>
      <vt:lpstr>PowerPoint Presentation</vt:lpstr>
      <vt:lpstr>Qiime2: Alpha-diversity, Beta-diversity, Differential Abundance Testing</vt:lpstr>
      <vt:lpstr>PowerPoint Presentation</vt:lpstr>
      <vt:lpstr>PowerPoint Presentation</vt:lpstr>
      <vt:lpstr>Analysis of Compositions of Microbiomes (ANCOM)</vt:lpstr>
      <vt:lpstr>Genes</vt:lpstr>
      <vt:lpstr>Tryptophan Metabolism Networks</vt:lpstr>
      <vt:lpstr>Tryptophan Metabolism Networks</vt:lpstr>
      <vt:lpstr>Over-expressed microbes in ADHD</vt:lpstr>
      <vt:lpstr>Under-expressed microbes in ADHD</vt:lpstr>
      <vt:lpstr>Literature Review of Genes</vt:lpstr>
      <vt:lpstr>Literature Review of Genes</vt:lpstr>
      <vt:lpstr>Summary</vt:lpstr>
      <vt:lpstr>Summary</vt:lpstr>
      <vt:lpstr>Summary</vt:lpstr>
      <vt:lpstr>Avenues for future study</vt:lpstr>
      <vt:lpstr>Questions?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Investigation of the Human Gut Microbiome’s Influence on Tryptophan Metabolism in ADHD</dc:title>
  <dc:creator>Emma Carlson</dc:creator>
  <cp:lastModifiedBy>Emma Carlson</cp:lastModifiedBy>
  <cp:revision>3</cp:revision>
  <dcterms:created xsi:type="dcterms:W3CDTF">2023-05-05T00:15:27Z</dcterms:created>
  <dcterms:modified xsi:type="dcterms:W3CDTF">2023-05-12T04:31:31Z</dcterms:modified>
</cp:coreProperties>
</file>