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-35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ano A. Carlevaro" userId="9bf72e6496f26e8d" providerId="LiveId" clId="{465C914A-32CD-4F0D-8D15-D07C14387C88}"/>
    <pc:docChg chg="custSel addSld modSld">
      <pc:chgData name="Emiliano A. Carlevaro" userId="9bf72e6496f26e8d" providerId="LiveId" clId="{465C914A-32CD-4F0D-8D15-D07C14387C88}" dt="2021-02-18T02:22:36.217" v="749" actId="20577"/>
      <pc:docMkLst>
        <pc:docMk/>
      </pc:docMkLst>
      <pc:sldChg chg="modSp new mod modNotesTx">
        <pc:chgData name="Emiliano A. Carlevaro" userId="9bf72e6496f26e8d" providerId="LiveId" clId="{465C914A-32CD-4F0D-8D15-D07C14387C88}" dt="2021-02-18T02:22:36.217" v="749" actId="20577"/>
        <pc:sldMkLst>
          <pc:docMk/>
          <pc:sldMk cId="775199275" sldId="257"/>
        </pc:sldMkLst>
        <pc:spChg chg="mod">
          <ac:chgData name="Emiliano A. Carlevaro" userId="9bf72e6496f26e8d" providerId="LiveId" clId="{465C914A-32CD-4F0D-8D15-D07C14387C88}" dt="2021-02-18T02:19:58.880" v="13" actId="20577"/>
          <ac:spMkLst>
            <pc:docMk/>
            <pc:sldMk cId="775199275" sldId="257"/>
            <ac:spMk id="2" creationId="{4CD90883-3FC0-4E16-853E-8D3F23731D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152B1-21F1-42F8-972D-9EBAEF22E44D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ED4DB-7A5E-473F-ABC9-F639C78DCD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34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questions that you can ask. What features of the bank make them relate? DO foreign banks relate more with foreign ones? What design </a:t>
            </a:r>
            <a:r>
              <a:rPr lang="en-US" dirty="0" err="1"/>
              <a:t>onf</a:t>
            </a:r>
            <a:r>
              <a:rPr lang="en-US" dirty="0"/>
              <a:t> the network is more </a:t>
            </a:r>
            <a:r>
              <a:rPr lang="en-US" dirty="0" err="1"/>
              <a:t>roubst</a:t>
            </a:r>
            <a:r>
              <a:rPr lang="en-US" dirty="0"/>
              <a:t> to the failure of one of its nodes? Can we run a simulation randomly destroying a node? Remember this is the interbank market, one the critical channel of transmission of monetary policy, are features of the interbank market that enhance or jeopardize the transmission of monetary shocks? I know you are all excited to answer some of those questions but None of them will be addressing today. I will happily address them if you give me an </a:t>
            </a:r>
            <a:r>
              <a:rPr lang="en-US"/>
              <a:t>scholarship extension 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ED4DB-7A5E-473F-ABC9-F639C78DCD7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39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9DCF-2A5B-453F-B124-73D139073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73B8A-6D59-4A62-9967-243DAEEAE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C5909-C9B5-4CF1-91DB-22FBB90D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AB93-1C91-4A90-AD27-01C01C0A79E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05926-4670-485E-8417-1A607744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02A9E-FD5E-4335-B640-4AE0623C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7DBA-E862-4797-ADCB-40ADE78CA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469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F84F-B80E-43DC-BAB6-8B1B7A6A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097D4-67B0-44DB-9FBE-BBE237331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FBC5-11C2-48AF-BDC5-9A3BB244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AB93-1C91-4A90-AD27-01C01C0A79E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19B08-FB69-4963-880C-A6283D3C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1DC51-CC59-48CC-B57A-1D8C5F93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7DBA-E862-4797-ADCB-40ADE78CA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78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F42287-3BFE-42C5-9E67-4109D49FA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3807C-6A1D-40E9-BB7E-8243EA50C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5935-2E1B-4101-BA3C-3B24966F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AB93-1C91-4A90-AD27-01C01C0A79E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0BFCB-0260-46AF-AA59-AB049022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64F87-FA91-459A-BC04-8A49D0EE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7DBA-E862-4797-ADCB-40ADE78CA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48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AE5F-8554-42DF-8108-A153D2E9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4A6D1-247B-4A41-BB56-F44966F48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94935-84F6-4198-AA53-ACBC8CF5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AB93-1C91-4A90-AD27-01C01C0A79E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ACAE-CFAB-448A-B86A-4C284283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B52B-5B1A-4ECB-A4DB-E2C32F6C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7DBA-E862-4797-ADCB-40ADE78CA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2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18DC-7BFC-47B5-8A64-E30A4E65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ACCFE-6F5C-4645-B30C-CE4AB7606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241C-10DA-4569-8586-E18CD748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AB93-1C91-4A90-AD27-01C01C0A79E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92FC2-C33C-4CD8-A706-EBBBE4D14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742B-A606-4FE5-B53A-DB548B84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7DBA-E862-4797-ADCB-40ADE78CA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449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1831-39B2-4032-B03B-8784D7DB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E861-3590-4512-850D-1598D5975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6BC4B-4531-4EAE-ABF0-3FAE110EC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6F03F-E13A-44B6-ADB6-E329F9B5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AB93-1C91-4A90-AD27-01C01C0A79E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65A3F-256A-4785-A11D-0BA0231F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6BB61-4FE2-465B-A112-C77614C3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7DBA-E862-4797-ADCB-40ADE78CA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074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CF404-66B3-49C3-AD48-A7904E420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54093-6C43-4243-A177-727702295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DE1BF-CBAF-4509-98A2-5A0D5BE0F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19AFF-2353-48A5-ADB3-C5BD6E23D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81E366-59DE-47FA-BCE5-1A770357F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2B755-E89D-42E3-9E18-0FC63FF9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AB93-1C91-4A90-AD27-01C01C0A79E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D8ED33-78EB-4E64-8EBE-223D63AC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62D48-898E-4255-A70E-0D32C33B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7DBA-E862-4797-ADCB-40ADE78CA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249C-771D-4B8A-BF5C-8F25E28C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FE563-4B03-432E-A5E2-C88AB6A4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AB93-1C91-4A90-AD27-01C01C0A79E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24F6C-2D47-4600-B404-CE14DD3B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A3073-6227-40FE-A80F-92C84045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7DBA-E862-4797-ADCB-40ADE78CA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11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D83FA-9F12-4D83-BAB5-4A92BD3B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AB93-1C91-4A90-AD27-01C01C0A79E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C81B4-2FCA-4893-86AB-0ED5079E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C0C1B-5269-4D03-9EEF-230A4E2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7DBA-E862-4797-ADCB-40ADE78CA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49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FEAC-6265-4B18-91CE-A3D1D84F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3F479-6618-4231-AFA9-FAA4BC7C2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84069-6A73-45CF-B7E6-FB709D97F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9D847-3469-4C12-BA09-B9B472AF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AB93-1C91-4A90-AD27-01C01C0A79E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516BE-604C-4BB7-9999-5ACEC51C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130D-6ABE-4F48-9D9C-68BCBB4A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7DBA-E862-4797-ADCB-40ADE78CA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62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F7DA-0E52-4E15-AAC7-86C532EF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B4A10-ECD6-49BE-A963-1FD880687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65CB9-BE0D-4720-A6AB-CE2B77A48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B64FF-D966-4827-861A-0B96983E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AB93-1C91-4A90-AD27-01C01C0A79E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8552B-8AEA-4EBA-92D7-AF93D773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A64D6-B42B-44FE-BABA-71ADB1A8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7DBA-E862-4797-ADCB-40ADE78CA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11896-1937-4D6E-8715-16BDD8C2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88A47-8E4C-499D-B130-F8B8891DF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6222-75D6-47DE-9D31-1BF3C770F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6AB93-1C91-4A90-AD27-01C01C0A79E9}" type="datetimeFigureOut">
              <a:rPr lang="en-AU" smtClean="0"/>
              <a:t>18/02/2021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EF81-F3AC-4C3A-81B3-4B7101329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A768-489E-4E10-8C16-8F6EA6761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7DBA-E862-4797-ADCB-40ADE78CAF7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59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A3E18-5496-470A-B4A9-8998CDA2F3EA}"/>
              </a:ext>
            </a:extLst>
          </p:cNvPr>
          <p:cNvSpPr txBox="1"/>
          <p:nvPr/>
        </p:nvSpPr>
        <p:spPr>
          <a:xfrm>
            <a:off x="884583" y="894522"/>
            <a:ext cx="67387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the banking system in the USA on August the 1</a:t>
            </a:r>
            <a:r>
              <a:rPr lang="en-US" baseline="30000" dirty="0"/>
              <a:t>st</a:t>
            </a:r>
            <a:r>
              <a:rPr lang="en-US" dirty="0"/>
              <a:t> 2007: $ 10,192 x 10^9 = </a:t>
            </a:r>
          </a:p>
          <a:p>
            <a:r>
              <a:rPr lang="en-US" dirty="0"/>
              <a:t>$ 10 x 10^12</a:t>
            </a:r>
          </a:p>
          <a:p>
            <a:r>
              <a:rPr lang="en-US" dirty="0"/>
              <a:t>FRED, https://fred.stlouisfed.org/series/TLAACBW027SBOG</a:t>
            </a:r>
          </a:p>
          <a:p>
            <a:r>
              <a:rPr lang="en-US" dirty="0"/>
              <a:t>Size of the losses from the Asset Backup Commercial Paper (ABCP):</a:t>
            </a:r>
          </a:p>
          <a:p>
            <a:r>
              <a:rPr lang="en-US" dirty="0"/>
              <a:t>$ 0.48 x 10^12</a:t>
            </a:r>
          </a:p>
          <a:p>
            <a:r>
              <a:rPr lang="en-US" dirty="0"/>
              <a:t>Gorton, </a:t>
            </a:r>
            <a:r>
              <a:rPr lang="en-US" dirty="0" err="1"/>
              <a:t>Metrick</a:t>
            </a:r>
            <a:r>
              <a:rPr lang="en-US" dirty="0"/>
              <a:t> 2012 Getting up to </a:t>
            </a:r>
            <a:r>
              <a:rPr lang="en-US"/>
              <a:t>the speed, p16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197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0883-3FC0-4E16-853E-8D3F2373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D2D5-C948-4A84-BE11-B8A8021A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519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188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The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Emiliano A. Carlevaro</dc:creator>
  <cp:lastModifiedBy>Emiliano A. Carlevaro</cp:lastModifiedBy>
  <cp:revision>1</cp:revision>
  <dcterms:created xsi:type="dcterms:W3CDTF">2021-02-06T07:29:28Z</dcterms:created>
  <dcterms:modified xsi:type="dcterms:W3CDTF">2021-02-18T02:22:58Z</dcterms:modified>
</cp:coreProperties>
</file>