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F203B-E5A1-4B8D-8091-9A74A41B8A0C}" v="260" dt="2021-02-20T06:53:34.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100" d="100"/>
          <a:sy n="100" d="100"/>
        </p:scale>
        <p:origin x="-30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ano A. Carlevaro" userId="9bf72e6496f26e8d" providerId="LiveId" clId="{BCAF203B-E5A1-4B8D-8091-9A74A41B8A0C}"/>
    <pc:docChg chg="custSel addSld modSld">
      <pc:chgData name="Emiliano A. Carlevaro" userId="9bf72e6496f26e8d" providerId="LiveId" clId="{BCAF203B-E5A1-4B8D-8091-9A74A41B8A0C}" dt="2021-02-20T06:53:34.968" v="1961" actId="20577"/>
      <pc:docMkLst>
        <pc:docMk/>
      </pc:docMkLst>
      <pc:sldChg chg="addSp modSp new mod">
        <pc:chgData name="Emiliano A. Carlevaro" userId="9bf72e6496f26e8d" providerId="LiveId" clId="{BCAF203B-E5A1-4B8D-8091-9A74A41B8A0C}" dt="2021-02-20T03:02:35.475" v="1633" actId="20577"/>
        <pc:sldMkLst>
          <pc:docMk/>
          <pc:sldMk cId="1001606731" sldId="258"/>
        </pc:sldMkLst>
        <pc:spChg chg="add mod">
          <ac:chgData name="Emiliano A. Carlevaro" userId="9bf72e6496f26e8d" providerId="LiveId" clId="{BCAF203B-E5A1-4B8D-8091-9A74A41B8A0C}" dt="2021-02-20T01:19:25.008" v="23" actId="20577"/>
          <ac:spMkLst>
            <pc:docMk/>
            <pc:sldMk cId="1001606731" sldId="258"/>
            <ac:spMk id="2" creationId="{A7145127-12B7-4824-8279-921216B575FC}"/>
          </ac:spMkLst>
        </pc:spChg>
        <pc:spChg chg="add mod">
          <ac:chgData name="Emiliano A. Carlevaro" userId="9bf72e6496f26e8d" providerId="LiveId" clId="{BCAF203B-E5A1-4B8D-8091-9A74A41B8A0C}" dt="2021-02-20T03:02:35.475" v="1633" actId="20577"/>
          <ac:spMkLst>
            <pc:docMk/>
            <pc:sldMk cId="1001606731" sldId="258"/>
            <ac:spMk id="3" creationId="{EC3D7D4C-CA58-4D1F-BF91-C78317F4CC9D}"/>
          </ac:spMkLst>
        </pc:spChg>
      </pc:sldChg>
      <pc:sldChg chg="addSp delSp modSp new mod">
        <pc:chgData name="Emiliano A. Carlevaro" userId="9bf72e6496f26e8d" providerId="LiveId" clId="{BCAF203B-E5A1-4B8D-8091-9A74A41B8A0C}" dt="2021-02-20T03:03:40.920" v="1648" actId="1076"/>
        <pc:sldMkLst>
          <pc:docMk/>
          <pc:sldMk cId="3914747409" sldId="259"/>
        </pc:sldMkLst>
        <pc:spChg chg="add del">
          <ac:chgData name="Emiliano A. Carlevaro" userId="9bf72e6496f26e8d" providerId="LiveId" clId="{BCAF203B-E5A1-4B8D-8091-9A74A41B8A0C}" dt="2021-02-20T01:47:25.926" v="1275" actId="478"/>
          <ac:spMkLst>
            <pc:docMk/>
            <pc:sldMk cId="3914747409" sldId="259"/>
            <ac:spMk id="6" creationId="{3E5DB9AC-3F02-4980-BA38-3E7A9F7C31AE}"/>
          </ac:spMkLst>
        </pc:spChg>
        <pc:spChg chg="add del">
          <ac:chgData name="Emiliano A. Carlevaro" userId="9bf72e6496f26e8d" providerId="LiveId" clId="{BCAF203B-E5A1-4B8D-8091-9A74A41B8A0C}" dt="2021-02-20T01:47:24.700" v="1274" actId="478"/>
          <ac:spMkLst>
            <pc:docMk/>
            <pc:sldMk cId="3914747409" sldId="259"/>
            <ac:spMk id="7" creationId="{4BAEE92B-32F3-4ADA-822A-1C9F4843C0AA}"/>
          </ac:spMkLst>
        </pc:spChg>
        <pc:spChg chg="add mod">
          <ac:chgData name="Emiliano A. Carlevaro" userId="9bf72e6496f26e8d" providerId="LiveId" clId="{BCAF203B-E5A1-4B8D-8091-9A74A41B8A0C}" dt="2021-02-20T01:58:42.873" v="1385" actId="1076"/>
          <ac:spMkLst>
            <pc:docMk/>
            <pc:sldMk cId="3914747409" sldId="259"/>
            <ac:spMk id="8" creationId="{9BFB1BB4-73B7-4BF8-81E4-607F3B5F2CA2}"/>
          </ac:spMkLst>
        </pc:spChg>
        <pc:spChg chg="add mod">
          <ac:chgData name="Emiliano A. Carlevaro" userId="9bf72e6496f26e8d" providerId="LiveId" clId="{BCAF203B-E5A1-4B8D-8091-9A74A41B8A0C}" dt="2021-02-20T01:58:42.873" v="1385" actId="1076"/>
          <ac:spMkLst>
            <pc:docMk/>
            <pc:sldMk cId="3914747409" sldId="259"/>
            <ac:spMk id="9" creationId="{7A414C87-A9FF-4432-8D0F-232904E6A7E3}"/>
          </ac:spMkLst>
        </pc:spChg>
        <pc:spChg chg="add del mod">
          <ac:chgData name="Emiliano A. Carlevaro" userId="9bf72e6496f26e8d" providerId="LiveId" clId="{BCAF203B-E5A1-4B8D-8091-9A74A41B8A0C}" dt="2021-02-20T01:29:46.807" v="1078"/>
          <ac:spMkLst>
            <pc:docMk/>
            <pc:sldMk cId="3914747409" sldId="259"/>
            <ac:spMk id="10" creationId="{19A1E548-68E4-45D3-897F-58F19D3E52B8}"/>
          </ac:spMkLst>
        </pc:spChg>
        <pc:spChg chg="add mod">
          <ac:chgData name="Emiliano A. Carlevaro" userId="9bf72e6496f26e8d" providerId="LiveId" clId="{BCAF203B-E5A1-4B8D-8091-9A74A41B8A0C}" dt="2021-02-20T01:45:49.425" v="1273" actId="6549"/>
          <ac:spMkLst>
            <pc:docMk/>
            <pc:sldMk cId="3914747409" sldId="259"/>
            <ac:spMk id="11" creationId="{E153614B-9643-4533-8796-60048ADBC5E2}"/>
          </ac:spMkLst>
        </pc:spChg>
        <pc:spChg chg="add mod">
          <ac:chgData name="Emiliano A. Carlevaro" userId="9bf72e6496f26e8d" providerId="LiveId" clId="{BCAF203B-E5A1-4B8D-8091-9A74A41B8A0C}" dt="2021-02-20T01:58:42.873" v="1385" actId="1076"/>
          <ac:spMkLst>
            <pc:docMk/>
            <pc:sldMk cId="3914747409" sldId="259"/>
            <ac:spMk id="12" creationId="{07A4E6FC-6A06-489E-B140-DB334B08D95D}"/>
          </ac:spMkLst>
        </pc:spChg>
        <pc:spChg chg="add mod">
          <ac:chgData name="Emiliano A. Carlevaro" userId="9bf72e6496f26e8d" providerId="LiveId" clId="{BCAF203B-E5A1-4B8D-8091-9A74A41B8A0C}" dt="2021-02-20T01:58:42.873" v="1385" actId="1076"/>
          <ac:spMkLst>
            <pc:docMk/>
            <pc:sldMk cId="3914747409" sldId="259"/>
            <ac:spMk id="13" creationId="{DBDF0E72-831A-44A7-AB44-FC2D5334C9F1}"/>
          </ac:spMkLst>
        </pc:spChg>
        <pc:spChg chg="add mod">
          <ac:chgData name="Emiliano A. Carlevaro" userId="9bf72e6496f26e8d" providerId="LiveId" clId="{BCAF203B-E5A1-4B8D-8091-9A74A41B8A0C}" dt="2021-02-20T01:58:42.873" v="1385" actId="1076"/>
          <ac:spMkLst>
            <pc:docMk/>
            <pc:sldMk cId="3914747409" sldId="259"/>
            <ac:spMk id="18" creationId="{8FC38B4A-4392-41B9-A261-FAECE690B08E}"/>
          </ac:spMkLst>
        </pc:spChg>
        <pc:spChg chg="add mod">
          <ac:chgData name="Emiliano A. Carlevaro" userId="9bf72e6496f26e8d" providerId="LiveId" clId="{BCAF203B-E5A1-4B8D-8091-9A74A41B8A0C}" dt="2021-02-20T01:58:42.873" v="1385" actId="1076"/>
          <ac:spMkLst>
            <pc:docMk/>
            <pc:sldMk cId="3914747409" sldId="259"/>
            <ac:spMk id="20" creationId="{532A3FD3-28CF-4C77-9AE9-E1218555263D}"/>
          </ac:spMkLst>
        </pc:spChg>
        <pc:spChg chg="add mod">
          <ac:chgData name="Emiliano A. Carlevaro" userId="9bf72e6496f26e8d" providerId="LiveId" clId="{BCAF203B-E5A1-4B8D-8091-9A74A41B8A0C}" dt="2021-02-20T01:58:42.873" v="1385" actId="1076"/>
          <ac:spMkLst>
            <pc:docMk/>
            <pc:sldMk cId="3914747409" sldId="259"/>
            <ac:spMk id="21" creationId="{9DD26C33-F875-4460-AC07-125C68368BF1}"/>
          </ac:spMkLst>
        </pc:spChg>
        <pc:spChg chg="add del mod">
          <ac:chgData name="Emiliano A. Carlevaro" userId="9bf72e6496f26e8d" providerId="LiveId" clId="{BCAF203B-E5A1-4B8D-8091-9A74A41B8A0C}" dt="2021-02-20T01:51:12.782" v="1363" actId="478"/>
          <ac:spMkLst>
            <pc:docMk/>
            <pc:sldMk cId="3914747409" sldId="259"/>
            <ac:spMk id="23" creationId="{24FF2F7B-A3D0-48BE-8202-4020AEDE0310}"/>
          </ac:spMkLst>
        </pc:spChg>
        <pc:spChg chg="add del mod">
          <ac:chgData name="Emiliano A. Carlevaro" userId="9bf72e6496f26e8d" providerId="LiveId" clId="{BCAF203B-E5A1-4B8D-8091-9A74A41B8A0C}" dt="2021-02-20T01:51:19.405" v="1365" actId="478"/>
          <ac:spMkLst>
            <pc:docMk/>
            <pc:sldMk cId="3914747409" sldId="259"/>
            <ac:spMk id="24" creationId="{15F40412-F8D5-4206-815C-32BA97246C18}"/>
          </ac:spMkLst>
        </pc:spChg>
        <pc:spChg chg="add mod">
          <ac:chgData name="Emiliano A. Carlevaro" userId="9bf72e6496f26e8d" providerId="LiveId" clId="{BCAF203B-E5A1-4B8D-8091-9A74A41B8A0C}" dt="2021-02-20T01:51:15.997" v="1364" actId="1076"/>
          <ac:spMkLst>
            <pc:docMk/>
            <pc:sldMk cId="3914747409" sldId="259"/>
            <ac:spMk id="25" creationId="{1D0B77B9-19CF-452D-A84F-0F833B029FE9}"/>
          </ac:spMkLst>
        </pc:spChg>
        <pc:spChg chg="add mod">
          <ac:chgData name="Emiliano A. Carlevaro" userId="9bf72e6496f26e8d" providerId="LiveId" clId="{BCAF203B-E5A1-4B8D-8091-9A74A41B8A0C}" dt="2021-02-20T01:51:10.469" v="1362" actId="1076"/>
          <ac:spMkLst>
            <pc:docMk/>
            <pc:sldMk cId="3914747409" sldId="259"/>
            <ac:spMk id="26" creationId="{CD1985E2-968C-4DC5-8B73-46F426A551EB}"/>
          </ac:spMkLst>
        </pc:spChg>
        <pc:spChg chg="add mod">
          <ac:chgData name="Emiliano A. Carlevaro" userId="9bf72e6496f26e8d" providerId="LiveId" clId="{BCAF203B-E5A1-4B8D-8091-9A74A41B8A0C}" dt="2021-02-20T01:51:05.755" v="1360" actId="1076"/>
          <ac:spMkLst>
            <pc:docMk/>
            <pc:sldMk cId="3914747409" sldId="259"/>
            <ac:spMk id="27" creationId="{B37822A8-D036-4855-949D-D879F075F64C}"/>
          </ac:spMkLst>
        </pc:spChg>
        <pc:spChg chg="add mod">
          <ac:chgData name="Emiliano A. Carlevaro" userId="9bf72e6496f26e8d" providerId="LiveId" clId="{BCAF203B-E5A1-4B8D-8091-9A74A41B8A0C}" dt="2021-02-20T01:51:02.853" v="1359" actId="1076"/>
          <ac:spMkLst>
            <pc:docMk/>
            <pc:sldMk cId="3914747409" sldId="259"/>
            <ac:spMk id="28" creationId="{98C5F518-18ED-4997-B2C0-8F8D072DBF7A}"/>
          </ac:spMkLst>
        </pc:spChg>
        <pc:spChg chg="add mod">
          <ac:chgData name="Emiliano A. Carlevaro" userId="9bf72e6496f26e8d" providerId="LiveId" clId="{BCAF203B-E5A1-4B8D-8091-9A74A41B8A0C}" dt="2021-02-20T01:51:26.606" v="1377" actId="20577"/>
          <ac:spMkLst>
            <pc:docMk/>
            <pc:sldMk cId="3914747409" sldId="259"/>
            <ac:spMk id="29" creationId="{835C7FEF-F50C-4C78-BF8A-C1F8603AB27B}"/>
          </ac:spMkLst>
        </pc:spChg>
        <pc:spChg chg="add mod">
          <ac:chgData name="Emiliano A. Carlevaro" userId="9bf72e6496f26e8d" providerId="LiveId" clId="{BCAF203B-E5A1-4B8D-8091-9A74A41B8A0C}" dt="2021-02-20T02:02:57.104" v="1464" actId="20577"/>
          <ac:spMkLst>
            <pc:docMk/>
            <pc:sldMk cId="3914747409" sldId="259"/>
            <ac:spMk id="33" creationId="{B339BECB-F105-4010-9888-8FF1C5CB3629}"/>
          </ac:spMkLst>
        </pc:spChg>
        <pc:spChg chg="add mod">
          <ac:chgData name="Emiliano A. Carlevaro" userId="9bf72e6496f26e8d" providerId="LiveId" clId="{BCAF203B-E5A1-4B8D-8091-9A74A41B8A0C}" dt="2021-02-20T03:03:40.920" v="1648" actId="1076"/>
          <ac:spMkLst>
            <pc:docMk/>
            <pc:sldMk cId="3914747409" sldId="259"/>
            <ac:spMk id="34" creationId="{B2BE60F6-E6FC-4A27-8148-0212FC59F3B5}"/>
          </ac:spMkLst>
        </pc:spChg>
        <pc:picChg chg="add mod">
          <ac:chgData name="Emiliano A. Carlevaro" userId="9bf72e6496f26e8d" providerId="LiveId" clId="{BCAF203B-E5A1-4B8D-8091-9A74A41B8A0C}" dt="2021-02-20T01:58:34.813" v="1384" actId="1076"/>
          <ac:picMkLst>
            <pc:docMk/>
            <pc:sldMk cId="3914747409" sldId="259"/>
            <ac:picMk id="3" creationId="{64287258-FAD2-420A-A9D1-24BBAA25B1D9}"/>
          </ac:picMkLst>
        </pc:picChg>
        <pc:picChg chg="add mod">
          <ac:chgData name="Emiliano A. Carlevaro" userId="9bf72e6496f26e8d" providerId="LiveId" clId="{BCAF203B-E5A1-4B8D-8091-9A74A41B8A0C}" dt="2021-02-20T01:51:45.979" v="1378" actId="1076"/>
          <ac:picMkLst>
            <pc:docMk/>
            <pc:sldMk cId="3914747409" sldId="259"/>
            <ac:picMk id="5" creationId="{0C36090E-6EBD-4705-AA98-11BE7D6AB006}"/>
          </ac:picMkLst>
        </pc:picChg>
        <pc:picChg chg="add mod">
          <ac:chgData name="Emiliano A. Carlevaro" userId="9bf72e6496f26e8d" providerId="LiveId" clId="{BCAF203B-E5A1-4B8D-8091-9A74A41B8A0C}" dt="2021-02-20T01:51:45.979" v="1378" actId="1076"/>
          <ac:picMkLst>
            <pc:docMk/>
            <pc:sldMk cId="3914747409" sldId="259"/>
            <ac:picMk id="22" creationId="{A636E484-1C85-469B-A903-D177E8495578}"/>
          </ac:picMkLst>
        </pc:picChg>
        <pc:picChg chg="add mod">
          <ac:chgData name="Emiliano A. Carlevaro" userId="9bf72e6496f26e8d" providerId="LiveId" clId="{BCAF203B-E5A1-4B8D-8091-9A74A41B8A0C}" dt="2021-02-20T01:54:36.286" v="1383" actId="1076"/>
          <ac:picMkLst>
            <pc:docMk/>
            <pc:sldMk cId="3914747409" sldId="259"/>
            <ac:picMk id="31" creationId="{64ADCF7C-7883-43FB-8E73-8A67B8BB4A92}"/>
          </ac:picMkLst>
        </pc:picChg>
        <pc:cxnChg chg="add mod">
          <ac:chgData name="Emiliano A. Carlevaro" userId="9bf72e6496f26e8d" providerId="LiveId" clId="{BCAF203B-E5A1-4B8D-8091-9A74A41B8A0C}" dt="2021-02-20T01:58:53.255" v="1387" actId="14100"/>
          <ac:cxnSpMkLst>
            <pc:docMk/>
            <pc:sldMk cId="3914747409" sldId="259"/>
            <ac:cxnSpMk id="15" creationId="{3A2F95B6-F151-49D6-9FC6-79BC23EDF5D3}"/>
          </ac:cxnSpMkLst>
        </pc:cxnChg>
        <pc:cxnChg chg="add mod">
          <ac:chgData name="Emiliano A. Carlevaro" userId="9bf72e6496f26e8d" providerId="LiveId" clId="{BCAF203B-E5A1-4B8D-8091-9A74A41B8A0C}" dt="2021-02-20T01:58:49.593" v="1386" actId="1076"/>
          <ac:cxnSpMkLst>
            <pc:docMk/>
            <pc:sldMk cId="3914747409" sldId="259"/>
            <ac:cxnSpMk id="16" creationId="{C0A68066-FB2F-4C96-BBEA-EB41D9D75F91}"/>
          </ac:cxnSpMkLst>
        </pc:cxnChg>
        <pc:cxnChg chg="add del mod">
          <ac:chgData name="Emiliano A. Carlevaro" userId="9bf72e6496f26e8d" providerId="LiveId" clId="{BCAF203B-E5A1-4B8D-8091-9A74A41B8A0C}" dt="2021-02-20T01:48:41.949" v="1298"/>
          <ac:cxnSpMkLst>
            <pc:docMk/>
            <pc:sldMk cId="3914747409" sldId="259"/>
            <ac:cxnSpMk id="19" creationId="{B54C7461-75F8-454D-823F-3F1E00D120A8}"/>
          </ac:cxnSpMkLst>
        </pc:cxnChg>
      </pc:sldChg>
      <pc:sldChg chg="addSp modSp new mod">
        <pc:chgData name="Emiliano A. Carlevaro" userId="9bf72e6496f26e8d" providerId="LiveId" clId="{BCAF203B-E5A1-4B8D-8091-9A74A41B8A0C}" dt="2021-02-20T06:53:34.968" v="1961" actId="20577"/>
        <pc:sldMkLst>
          <pc:docMk/>
          <pc:sldMk cId="1134201923" sldId="260"/>
        </pc:sldMkLst>
        <pc:spChg chg="add mod">
          <ac:chgData name="Emiliano A. Carlevaro" userId="9bf72e6496f26e8d" providerId="LiveId" clId="{BCAF203B-E5A1-4B8D-8091-9A74A41B8A0C}" dt="2021-02-20T06:53:34.968" v="1961" actId="20577"/>
          <ac:spMkLst>
            <pc:docMk/>
            <pc:sldMk cId="1134201923" sldId="260"/>
            <ac:spMk id="3" creationId="{C25B0189-9F1E-424D-B7DD-D5E71F2FA01B}"/>
          </ac:spMkLst>
        </pc:spChg>
        <pc:spChg chg="add mod">
          <ac:chgData name="Emiliano A. Carlevaro" userId="9bf72e6496f26e8d" providerId="LiveId" clId="{BCAF203B-E5A1-4B8D-8091-9A74A41B8A0C}" dt="2021-02-20T06:53:22.294" v="1959" actId="20577"/>
          <ac:spMkLst>
            <pc:docMk/>
            <pc:sldMk cId="1134201923" sldId="260"/>
            <ac:spMk id="4" creationId="{BB298900-730B-418F-A6A7-91827DE5AC8E}"/>
          </ac:spMkLst>
        </pc:spChg>
        <pc:graphicFrameChg chg="add mod modGraphic">
          <ac:chgData name="Emiliano A. Carlevaro" userId="9bf72e6496f26e8d" providerId="LiveId" clId="{BCAF203B-E5A1-4B8D-8091-9A74A41B8A0C}" dt="2021-02-20T06:52:54.312" v="1930" actId="20577"/>
          <ac:graphicFrameMkLst>
            <pc:docMk/>
            <pc:sldMk cId="1134201923" sldId="260"/>
            <ac:graphicFrameMk id="2" creationId="{FA313E03-2447-459D-B84C-41D2824B519E}"/>
          </ac:graphicFrameMkLst>
        </pc:graphicFrameChg>
      </pc:sldChg>
    </pc:docChg>
  </pc:docChgLst>
  <pc:docChgLst>
    <pc:chgData name="Emiliano A. Carlevaro" userId="9bf72e6496f26e8d" providerId="LiveId" clId="{465C914A-32CD-4F0D-8D15-D07C14387C88}"/>
    <pc:docChg chg="custSel addSld modSld">
      <pc:chgData name="Emiliano A. Carlevaro" userId="9bf72e6496f26e8d" providerId="LiveId" clId="{465C914A-32CD-4F0D-8D15-D07C14387C88}" dt="2021-02-18T02:22:36.217" v="749" actId="20577"/>
      <pc:docMkLst>
        <pc:docMk/>
      </pc:docMkLst>
      <pc:sldChg chg="modSp new mod modNotesTx">
        <pc:chgData name="Emiliano A. Carlevaro" userId="9bf72e6496f26e8d" providerId="LiveId" clId="{465C914A-32CD-4F0D-8D15-D07C14387C88}" dt="2021-02-18T02:22:36.217" v="749" actId="20577"/>
        <pc:sldMkLst>
          <pc:docMk/>
          <pc:sldMk cId="775199275" sldId="257"/>
        </pc:sldMkLst>
        <pc:spChg chg="mod">
          <ac:chgData name="Emiliano A. Carlevaro" userId="9bf72e6496f26e8d" providerId="LiveId" clId="{465C914A-32CD-4F0D-8D15-D07C14387C88}" dt="2021-02-18T02:19:58.880" v="13" actId="20577"/>
          <ac:spMkLst>
            <pc:docMk/>
            <pc:sldMk cId="775199275" sldId="257"/>
            <ac:spMk id="2" creationId="{4CD90883-3FC0-4E16-853E-8D3F23731D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152B1-21F1-42F8-972D-9EBAEF22E44D}" type="datetimeFigureOut">
              <a:rPr lang="en-AU" smtClean="0"/>
              <a:t>20/02/2021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D4DB-7A5E-473F-ABC9-F639C78DCD79}" type="slidenum">
              <a:rPr lang="en-AU" smtClean="0"/>
              <a:t>‹#›</a:t>
            </a:fld>
            <a:endParaRPr lang="en-AU"/>
          </a:p>
        </p:txBody>
      </p:sp>
    </p:spTree>
    <p:extLst>
      <p:ext uri="{BB962C8B-B14F-4D97-AF65-F5344CB8AC3E}">
        <p14:creationId xmlns:p14="http://schemas.microsoft.com/office/powerpoint/2010/main" val="3105342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questions that you can ask. What features of the bank make them relate? DO foreign banks relate more with foreign ones? What design </a:t>
            </a:r>
            <a:r>
              <a:rPr lang="en-US" dirty="0" err="1"/>
              <a:t>onf</a:t>
            </a:r>
            <a:r>
              <a:rPr lang="en-US" dirty="0"/>
              <a:t> the network is more </a:t>
            </a:r>
            <a:r>
              <a:rPr lang="en-US" dirty="0" err="1"/>
              <a:t>roubst</a:t>
            </a:r>
            <a:r>
              <a:rPr lang="en-US" dirty="0"/>
              <a:t> to the failure of one of its nodes? Can we run a simulation randomly destroying a node? Remember this is the interbank market, one the critical channel of transmission of monetary policy, are features of the interbank market that enhance or jeopardize the transmission of monetary shocks? I know you are all excited to answer some of those questions but None of them will be addressing today. I will happily address them if you give me an </a:t>
            </a:r>
            <a:r>
              <a:rPr lang="en-US"/>
              <a:t>scholarship extension .</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2</a:t>
            </a:fld>
            <a:endParaRPr lang="en-AU"/>
          </a:p>
        </p:txBody>
      </p:sp>
    </p:spTree>
    <p:extLst>
      <p:ext uri="{BB962C8B-B14F-4D97-AF65-F5344CB8AC3E}">
        <p14:creationId xmlns:p14="http://schemas.microsoft.com/office/powerpoint/2010/main" val="15643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9DCF-2A5B-453F-B124-73D139073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A73B8A-6D59-4A62-9967-243DAEEAE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8C5909-C9B5-4CF1-91DB-22FBB90DEAAF}"/>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AAF05926-4670-485E-8417-1A607744A8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302A9E-FD5E-4335-B640-4AE0623CBBC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91469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F84F-B80E-43DC-BAB6-8B1B7A6AF5C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E097D4-67B0-44DB-9FBE-BBE237331F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DCFBC5-11C2-48AF-BDC5-9A3BB2448859}"/>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EFD19B08-FB69-4963-880C-A6283D3C85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21DC51-CC59-48CC-B57A-1D8C5F93046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48878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42287-3BFE-42C5-9E67-4109D49FAA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83807C-6A1D-40E9-BB7E-8243EA50C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3D5935-2E1B-4101-BA3C-3B24966FFC6F}"/>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70A0BFCB-0260-46AF-AA59-AB049022E5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864F87-FA91-459A-BC04-8A49D0EE91A7}"/>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40784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AE5F-8554-42DF-8108-A153D2E9EF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84A6D1-247B-4A41-BB56-F44966F48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594935-84F6-4198-AA53-ACBC8CF590AF}"/>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5767ACAE-CFAB-448A-B86A-4C284283582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87B52B-5B1A-4ECB-A4DB-E2C32F6CB4C9}"/>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14628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18DC-7BFC-47B5-8A64-E30A4E65F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DACCFE-6F5C-4645-B30C-CE4AB7606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A241C-10DA-4569-8586-E18CD74881C5}"/>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60192FC2-C33C-4CD8-A706-EBBBE4D142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81742B-A606-4FE5-B53A-DB548B849F56}"/>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61449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831-39B2-4032-B03B-8784D7DB558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21CE861-3590-4512-850D-1598D59759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F6BC4B-4531-4EAE-ABF0-3FAE110EC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66F03F-E13A-44B6-ADB6-E329F9B51BD0}"/>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6" name="Footer Placeholder 5">
            <a:extLst>
              <a:ext uri="{FF2B5EF4-FFF2-40B4-BE49-F238E27FC236}">
                <a16:creationId xmlns:a16="http://schemas.microsoft.com/office/drawing/2014/main" id="{12F65A3F-256A-4785-A11D-0BA0231F4B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136BB61-4FE2-465B-A112-C77614C3DA2E}"/>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19074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F404-66B3-49C3-AD48-A7904E42081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7554093-6C43-4243-A177-727702295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DE1BF-CBAF-4509-98A2-5A0D5BE0F8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519AFF-2353-48A5-ADB3-C5BD6E23D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1E366-59DE-47FA-BCE5-1A770357F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5E2B755-E89D-42E3-9E18-0FC63FF90F77}"/>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8" name="Footer Placeholder 7">
            <a:extLst>
              <a:ext uri="{FF2B5EF4-FFF2-40B4-BE49-F238E27FC236}">
                <a16:creationId xmlns:a16="http://schemas.microsoft.com/office/drawing/2014/main" id="{B4D8ED33-78EB-4E64-8EBE-223D63AC9A6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5862D48-898E-4255-A70E-0D32C33B4D84}"/>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26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249C-771D-4B8A-BF5C-8F25E28CBDB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E2FE563-4B03-432E-A5E2-C88AB6A4CED9}"/>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4" name="Footer Placeholder 3">
            <a:extLst>
              <a:ext uri="{FF2B5EF4-FFF2-40B4-BE49-F238E27FC236}">
                <a16:creationId xmlns:a16="http://schemas.microsoft.com/office/drawing/2014/main" id="{D6F24F6C-2D47-4600-B404-CE14DD3BB0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FFA3073-6227-40FE-A80F-92C840455578}"/>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2951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D83FA-9F12-4D83-BAB5-4A92BD3BE4EC}"/>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3" name="Footer Placeholder 2">
            <a:extLst>
              <a:ext uri="{FF2B5EF4-FFF2-40B4-BE49-F238E27FC236}">
                <a16:creationId xmlns:a16="http://schemas.microsoft.com/office/drawing/2014/main" id="{AC9C81B4-2FCA-4893-86AB-0ED5079EFD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6C0C1B-5269-4D03-9EEF-230A4E2B032D}"/>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769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FEAC-6265-4B18-91CE-A3D1D84F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983F479-6618-4231-AFA9-FAA4BC7C2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6984069-6A73-45CF-B7E6-FB709D97F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9D847-3469-4C12-BA09-B9B472AFF5DA}"/>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6" name="Footer Placeholder 5">
            <a:extLst>
              <a:ext uri="{FF2B5EF4-FFF2-40B4-BE49-F238E27FC236}">
                <a16:creationId xmlns:a16="http://schemas.microsoft.com/office/drawing/2014/main" id="{87D516BE-604C-4BB7-9999-5ACEC51C2D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25130D-6ABE-4F48-9D9C-68BCBB4AD622}"/>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3256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F7DA-0E52-4E15-AAC7-86C532EF9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56B4A10-ECD6-49BE-A963-1FD880687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E65CB9-BE0D-4720-A6AB-CE2B77A48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B64FF-D966-4827-861A-0B96983E74F9}"/>
              </a:ext>
            </a:extLst>
          </p:cNvPr>
          <p:cNvSpPr>
            <a:spLocks noGrp="1"/>
          </p:cNvSpPr>
          <p:nvPr>
            <p:ph type="dt" sz="half" idx="10"/>
          </p:nvPr>
        </p:nvSpPr>
        <p:spPr/>
        <p:txBody>
          <a:bodyPr/>
          <a:lstStyle/>
          <a:p>
            <a:fld id="{3386AB93-1C91-4A90-AD27-01C01C0A79E9}" type="datetimeFigureOut">
              <a:rPr lang="en-AU" smtClean="0"/>
              <a:t>20/02/2021</a:t>
            </a:fld>
            <a:endParaRPr lang="en-AU"/>
          </a:p>
        </p:txBody>
      </p:sp>
      <p:sp>
        <p:nvSpPr>
          <p:cNvPr id="6" name="Footer Placeholder 5">
            <a:extLst>
              <a:ext uri="{FF2B5EF4-FFF2-40B4-BE49-F238E27FC236}">
                <a16:creationId xmlns:a16="http://schemas.microsoft.com/office/drawing/2014/main" id="{5168552B-8AEA-4EBA-92D7-AF93D773E60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0A64D6-B42B-44FE-BABA-71ADB1A8BE31}"/>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85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11896-1937-4D6E-8715-16BDD8C2C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1888A47-8E4C-499D-B130-F8B8891D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216222-75D6-47DE-9D31-1BF3C770F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AB93-1C91-4A90-AD27-01C01C0A79E9}" type="datetimeFigureOut">
              <a:rPr lang="en-AU" smtClean="0"/>
              <a:t>20/02/2021</a:t>
            </a:fld>
            <a:endParaRPr lang="en-AU"/>
          </a:p>
        </p:txBody>
      </p:sp>
      <p:sp>
        <p:nvSpPr>
          <p:cNvPr id="5" name="Footer Placeholder 4">
            <a:extLst>
              <a:ext uri="{FF2B5EF4-FFF2-40B4-BE49-F238E27FC236}">
                <a16:creationId xmlns:a16="http://schemas.microsoft.com/office/drawing/2014/main" id="{B3A0EF81-F3AC-4C3A-81B3-4B7101329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92A768-489E-4E10-8C16-8F6EA6761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57DBA-E862-4797-ADCB-40ADE78CAF79}" type="slidenum">
              <a:rPr lang="en-AU" smtClean="0"/>
              <a:t>‹#›</a:t>
            </a:fld>
            <a:endParaRPr lang="en-AU"/>
          </a:p>
        </p:txBody>
      </p:sp>
    </p:spTree>
    <p:extLst>
      <p:ext uri="{BB962C8B-B14F-4D97-AF65-F5344CB8AC3E}">
        <p14:creationId xmlns:p14="http://schemas.microsoft.com/office/powerpoint/2010/main" val="356059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A3E18-5496-470A-B4A9-8998CDA2F3EA}"/>
              </a:ext>
            </a:extLst>
          </p:cNvPr>
          <p:cNvSpPr txBox="1"/>
          <p:nvPr/>
        </p:nvSpPr>
        <p:spPr>
          <a:xfrm>
            <a:off x="884583" y="894522"/>
            <a:ext cx="6738730" cy="2031325"/>
          </a:xfrm>
          <a:prstGeom prst="rect">
            <a:avLst/>
          </a:prstGeom>
          <a:noFill/>
        </p:spPr>
        <p:txBody>
          <a:bodyPr wrap="square" rtlCol="0">
            <a:spAutoFit/>
          </a:bodyPr>
          <a:lstStyle/>
          <a:p>
            <a:r>
              <a:rPr lang="en-US" dirty="0"/>
              <a:t>Size of the banking system in the USA on August the 1</a:t>
            </a:r>
            <a:r>
              <a:rPr lang="en-US" baseline="30000" dirty="0"/>
              <a:t>st</a:t>
            </a:r>
            <a:r>
              <a:rPr lang="en-US" dirty="0"/>
              <a:t> 2007: $ 10,192 x 10^9 = </a:t>
            </a:r>
          </a:p>
          <a:p>
            <a:r>
              <a:rPr lang="en-US" dirty="0"/>
              <a:t>$ 10 x 10^12</a:t>
            </a:r>
          </a:p>
          <a:p>
            <a:r>
              <a:rPr lang="en-US" dirty="0"/>
              <a:t>FRED, https://fred.stlouisfed.org/series/TLAACBW027SBOG</a:t>
            </a:r>
          </a:p>
          <a:p>
            <a:r>
              <a:rPr lang="en-US" dirty="0"/>
              <a:t>Size of the losses from the Asset Backup Commercial Paper (ABCP):</a:t>
            </a:r>
          </a:p>
          <a:p>
            <a:r>
              <a:rPr lang="en-US" dirty="0"/>
              <a:t>$ 0.48 x 10^12</a:t>
            </a:r>
          </a:p>
          <a:p>
            <a:r>
              <a:rPr lang="en-US" dirty="0"/>
              <a:t>Gorton, </a:t>
            </a:r>
            <a:r>
              <a:rPr lang="en-US" dirty="0" err="1"/>
              <a:t>Metrick</a:t>
            </a:r>
            <a:r>
              <a:rPr lang="en-US" dirty="0"/>
              <a:t> 2012 Getting up to </a:t>
            </a:r>
            <a:r>
              <a:rPr lang="en-US"/>
              <a:t>the speed, p16</a:t>
            </a:r>
            <a:endParaRPr lang="en-AU" dirty="0"/>
          </a:p>
        </p:txBody>
      </p:sp>
    </p:spTree>
    <p:extLst>
      <p:ext uri="{BB962C8B-B14F-4D97-AF65-F5344CB8AC3E}">
        <p14:creationId xmlns:p14="http://schemas.microsoft.com/office/powerpoint/2010/main" val="271197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0883-3FC0-4E16-853E-8D3F23731DA4}"/>
              </a:ext>
            </a:extLst>
          </p:cNvPr>
          <p:cNvSpPr>
            <a:spLocks noGrp="1"/>
          </p:cNvSpPr>
          <p:nvPr>
            <p:ph type="title"/>
          </p:nvPr>
        </p:nvSpPr>
        <p:spPr/>
        <p:txBody>
          <a:bodyPr/>
          <a:lstStyle/>
          <a:p>
            <a:r>
              <a:rPr lang="en-US" dirty="0"/>
              <a:t>The network</a:t>
            </a:r>
            <a:endParaRPr lang="en-AU" dirty="0"/>
          </a:p>
        </p:txBody>
      </p:sp>
      <p:sp>
        <p:nvSpPr>
          <p:cNvPr id="3" name="Content Placeholder 2">
            <a:extLst>
              <a:ext uri="{FF2B5EF4-FFF2-40B4-BE49-F238E27FC236}">
                <a16:creationId xmlns:a16="http://schemas.microsoft.com/office/drawing/2014/main" id="{EE75D2D5-C948-4A84-BE11-B8A8021A2E7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77519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45127-12B7-4824-8279-921216B575FC}"/>
              </a:ext>
            </a:extLst>
          </p:cNvPr>
          <p:cNvSpPr txBox="1"/>
          <p:nvPr/>
        </p:nvSpPr>
        <p:spPr>
          <a:xfrm>
            <a:off x="594804" y="381740"/>
            <a:ext cx="5601810" cy="369332"/>
          </a:xfrm>
          <a:prstGeom prst="rect">
            <a:avLst/>
          </a:prstGeom>
          <a:noFill/>
        </p:spPr>
        <p:txBody>
          <a:bodyPr wrap="square" rtlCol="0">
            <a:spAutoFit/>
          </a:bodyPr>
          <a:lstStyle/>
          <a:p>
            <a:r>
              <a:rPr lang="en-US" dirty="0"/>
              <a:t>Diamond &amp; Rajan (2003)</a:t>
            </a:r>
            <a:endParaRPr lang="en-AU" dirty="0"/>
          </a:p>
        </p:txBody>
      </p:sp>
      <p:sp>
        <p:nvSpPr>
          <p:cNvPr id="3" name="TextBox 2">
            <a:extLst>
              <a:ext uri="{FF2B5EF4-FFF2-40B4-BE49-F238E27FC236}">
                <a16:creationId xmlns:a16="http://schemas.microsoft.com/office/drawing/2014/main" id="{EC3D7D4C-CA58-4D1F-BF91-C78317F4CC9D}"/>
              </a:ext>
            </a:extLst>
          </p:cNvPr>
          <p:cNvSpPr txBox="1"/>
          <p:nvPr/>
        </p:nvSpPr>
        <p:spPr>
          <a:xfrm>
            <a:off x="772356" y="1216241"/>
            <a:ext cx="10422385" cy="5909310"/>
          </a:xfrm>
          <a:prstGeom prst="rect">
            <a:avLst/>
          </a:prstGeom>
          <a:noFill/>
        </p:spPr>
        <p:txBody>
          <a:bodyPr wrap="square" rtlCol="0">
            <a:spAutoFit/>
          </a:bodyPr>
          <a:lstStyle/>
          <a:p>
            <a:r>
              <a:rPr lang="en-US" dirty="0"/>
              <a:t>Real model. What you want for </a:t>
            </a:r>
            <a:r>
              <a:rPr lang="en-US" dirty="0" err="1"/>
              <a:t>Arg</a:t>
            </a:r>
            <a:r>
              <a:rPr lang="en-US" dirty="0"/>
              <a:t> in the 90s</a:t>
            </a:r>
          </a:p>
          <a:p>
            <a:r>
              <a:rPr lang="en-US" dirty="0"/>
              <a:t>Banks have unique </a:t>
            </a:r>
            <a:r>
              <a:rPr lang="en-US" dirty="0" err="1"/>
              <a:t>skilles</a:t>
            </a:r>
            <a:r>
              <a:rPr lang="en-US" dirty="0"/>
              <a:t>: relationship loans. When a bank fails some the wealth associated with this unique skill is lost. </a:t>
            </a:r>
          </a:p>
          <a:p>
            <a:endParaRPr lang="en-US" dirty="0"/>
          </a:p>
          <a:p>
            <a:r>
              <a:rPr lang="en-US" dirty="0"/>
              <a:t>Macro shock is the proportion of ‘late’ projects that each bank has</a:t>
            </a:r>
          </a:p>
          <a:p>
            <a:endParaRPr lang="en-US" dirty="0"/>
          </a:p>
          <a:p>
            <a:r>
              <a:rPr lang="en-US" dirty="0"/>
              <a:t>A bank run is a consequence of aggregate liquidity shortfall</a:t>
            </a:r>
          </a:p>
          <a:p>
            <a:endParaRPr lang="en-US" dirty="0"/>
          </a:p>
          <a:p>
            <a:r>
              <a:rPr lang="en-US" dirty="0"/>
              <a:t>A banker wish not to reduce loans to firms, </a:t>
            </a:r>
            <a:r>
              <a:rPr lang="en-US" dirty="0" err="1"/>
              <a:t>ie</a:t>
            </a:r>
            <a:r>
              <a:rPr lang="en-US" dirty="0"/>
              <a:t> liquidate late projects. </a:t>
            </a:r>
          </a:p>
          <a:p>
            <a:endParaRPr lang="en-US" dirty="0"/>
          </a:p>
          <a:p>
            <a:r>
              <a:rPr lang="en-US" dirty="0" err="1"/>
              <a:t>Contagio</a:t>
            </a:r>
            <a:r>
              <a:rPr lang="en-US" dirty="0"/>
              <a:t> </a:t>
            </a:r>
            <a:r>
              <a:rPr lang="en-US" dirty="0" err="1"/>
              <a:t>ocurrs</a:t>
            </a:r>
            <a:r>
              <a:rPr lang="en-US" dirty="0"/>
              <a:t> as a general equilibrium. No network, only one liquidity market. The interest rate rises as bank fails prompting more banks into failure. Bank failures may destroy early projects, thus creating less wealth (less liquidity). </a:t>
            </a:r>
          </a:p>
          <a:p>
            <a:endParaRPr lang="en-US" dirty="0"/>
          </a:p>
          <a:p>
            <a:endParaRPr lang="en-US" dirty="0"/>
          </a:p>
          <a:p>
            <a:r>
              <a:rPr lang="en-US" dirty="0"/>
              <a:t>A bank failure can generate more liquidity than the wealth it destroys.</a:t>
            </a:r>
          </a:p>
          <a:p>
            <a:endParaRPr lang="en-US" dirty="0"/>
          </a:p>
          <a:p>
            <a:r>
              <a:rPr lang="en-US" dirty="0"/>
              <a:t>From above, means that Macro shock size is unrelated to </a:t>
            </a:r>
            <a:r>
              <a:rPr lang="en-US" dirty="0" err="1"/>
              <a:t>contagio</a:t>
            </a:r>
            <a:r>
              <a:rPr lang="en-US" dirty="0"/>
              <a:t>. </a:t>
            </a:r>
            <a:r>
              <a:rPr lang="en-US" dirty="0" err="1"/>
              <a:t>Arbitrarly</a:t>
            </a:r>
            <a:r>
              <a:rPr lang="en-US" dirty="0"/>
              <a:t> large macro shocks do not generate </a:t>
            </a:r>
            <a:r>
              <a:rPr lang="en-US" dirty="0" err="1"/>
              <a:t>contagio</a:t>
            </a:r>
            <a:r>
              <a:rPr lang="en-US" dirty="0"/>
              <a:t>. A very large macro shock force ‘instantly’ enough bank failure generate enough liquidity to avoid a rise in r in the liquidity market. No matter how big the macro shock is</a:t>
            </a:r>
          </a:p>
          <a:p>
            <a:endParaRPr lang="en-AU" dirty="0"/>
          </a:p>
        </p:txBody>
      </p:sp>
    </p:spTree>
    <p:extLst>
      <p:ext uri="{BB962C8B-B14F-4D97-AF65-F5344CB8AC3E}">
        <p14:creationId xmlns:p14="http://schemas.microsoft.com/office/powerpoint/2010/main" val="100160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nk with solid fill">
            <a:extLst>
              <a:ext uri="{FF2B5EF4-FFF2-40B4-BE49-F238E27FC236}">
                <a16:creationId xmlns:a16="http://schemas.microsoft.com/office/drawing/2014/main" id="{64287258-FAD2-420A-A9D1-24BBAA25B1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6096" y="5008754"/>
            <a:ext cx="914400" cy="914400"/>
          </a:xfrm>
          <a:prstGeom prst="rect">
            <a:avLst/>
          </a:prstGeom>
        </p:spPr>
      </p:pic>
      <p:pic>
        <p:nvPicPr>
          <p:cNvPr id="5" name="Graphic 4" descr="Bank outline">
            <a:extLst>
              <a:ext uri="{FF2B5EF4-FFF2-40B4-BE49-F238E27FC236}">
                <a16:creationId xmlns:a16="http://schemas.microsoft.com/office/drawing/2014/main" id="{0C36090E-6EBD-4705-AA98-11BE7D6AB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9228" y="2936463"/>
            <a:ext cx="914400" cy="914400"/>
          </a:xfrm>
          <a:prstGeom prst="rect">
            <a:avLst/>
          </a:prstGeom>
        </p:spPr>
      </p:pic>
      <p:sp>
        <p:nvSpPr>
          <p:cNvPr id="8" name="TextBox 7">
            <a:extLst>
              <a:ext uri="{FF2B5EF4-FFF2-40B4-BE49-F238E27FC236}">
                <a16:creationId xmlns:a16="http://schemas.microsoft.com/office/drawing/2014/main" id="{9BFB1BB4-73B7-4BF8-81E4-607F3B5F2CA2}"/>
              </a:ext>
            </a:extLst>
          </p:cNvPr>
          <p:cNvSpPr txBox="1"/>
          <p:nvPr/>
        </p:nvSpPr>
        <p:spPr>
          <a:xfrm>
            <a:off x="6362487" y="5156549"/>
            <a:ext cx="1678345" cy="369332"/>
          </a:xfrm>
          <a:prstGeom prst="rect">
            <a:avLst/>
          </a:prstGeom>
          <a:noFill/>
        </p:spPr>
        <p:txBody>
          <a:bodyPr wrap="none" rtlCol="0">
            <a:spAutoFit/>
          </a:bodyPr>
          <a:lstStyle/>
          <a:p>
            <a:r>
              <a:rPr lang="en-US" dirty="0"/>
              <a:t>10% late projects</a:t>
            </a:r>
            <a:endParaRPr lang="en-AU" dirty="0"/>
          </a:p>
        </p:txBody>
      </p:sp>
      <p:sp>
        <p:nvSpPr>
          <p:cNvPr id="9" name="TextBox 8">
            <a:extLst>
              <a:ext uri="{FF2B5EF4-FFF2-40B4-BE49-F238E27FC236}">
                <a16:creationId xmlns:a16="http://schemas.microsoft.com/office/drawing/2014/main" id="{7A414C87-A9FF-4432-8D0F-232904E6A7E3}"/>
              </a:ext>
            </a:extLst>
          </p:cNvPr>
          <p:cNvSpPr txBox="1"/>
          <p:nvPr/>
        </p:nvSpPr>
        <p:spPr>
          <a:xfrm>
            <a:off x="6657831" y="4958126"/>
            <a:ext cx="2370338" cy="369332"/>
          </a:xfrm>
          <a:prstGeom prst="rect">
            <a:avLst/>
          </a:prstGeom>
          <a:noFill/>
        </p:spPr>
        <p:txBody>
          <a:bodyPr wrap="square" rtlCol="0">
            <a:spAutoFit/>
          </a:bodyPr>
          <a:lstStyle/>
          <a:p>
            <a:r>
              <a:rPr lang="en-US" dirty="0"/>
              <a:t>40% late projects</a:t>
            </a:r>
            <a:endParaRPr lang="en-AU" dirty="0"/>
          </a:p>
        </p:txBody>
      </p:sp>
      <p:sp>
        <p:nvSpPr>
          <p:cNvPr id="11" name="TextBox 10">
            <a:extLst>
              <a:ext uri="{FF2B5EF4-FFF2-40B4-BE49-F238E27FC236}">
                <a16:creationId xmlns:a16="http://schemas.microsoft.com/office/drawing/2014/main" id="{E153614B-9643-4533-8796-60048ADBC5E2}"/>
              </a:ext>
            </a:extLst>
          </p:cNvPr>
          <p:cNvSpPr txBox="1"/>
          <p:nvPr/>
        </p:nvSpPr>
        <p:spPr>
          <a:xfrm>
            <a:off x="807868" y="363984"/>
            <a:ext cx="8310417" cy="646331"/>
          </a:xfrm>
          <a:prstGeom prst="rect">
            <a:avLst/>
          </a:prstGeom>
          <a:noFill/>
        </p:spPr>
        <p:txBody>
          <a:bodyPr wrap="none" rtlCol="0">
            <a:spAutoFit/>
          </a:bodyPr>
          <a:lstStyle/>
          <a:p>
            <a:r>
              <a:rPr lang="en-US" dirty="0"/>
              <a:t>T0: state of nature is realized. White blank is solvent, it doesn’t </a:t>
            </a:r>
            <a:r>
              <a:rPr lang="en-US" dirty="0" err="1"/>
              <a:t>liquidiate</a:t>
            </a:r>
            <a:r>
              <a:rPr lang="en-US" dirty="0"/>
              <a:t> late projects. </a:t>
            </a:r>
          </a:p>
          <a:p>
            <a:r>
              <a:rPr lang="en-US" dirty="0"/>
              <a:t>Black white is not solvent,   depositors run on it. </a:t>
            </a:r>
            <a:endParaRPr lang="en-AU" dirty="0"/>
          </a:p>
        </p:txBody>
      </p:sp>
      <p:sp>
        <p:nvSpPr>
          <p:cNvPr id="12" name="Rectangle 11">
            <a:extLst>
              <a:ext uri="{FF2B5EF4-FFF2-40B4-BE49-F238E27FC236}">
                <a16:creationId xmlns:a16="http://schemas.microsoft.com/office/drawing/2014/main" id="{07A4E6FC-6A06-489E-B140-DB334B08D95D}"/>
              </a:ext>
            </a:extLst>
          </p:cNvPr>
          <p:cNvSpPr/>
          <p:nvPr/>
        </p:nvSpPr>
        <p:spPr>
          <a:xfrm>
            <a:off x="6222279" y="3155422"/>
            <a:ext cx="338328"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DBDF0E72-831A-44A7-AB44-FC2D5334C9F1}"/>
              </a:ext>
            </a:extLst>
          </p:cNvPr>
          <p:cNvSpPr/>
          <p:nvPr/>
        </p:nvSpPr>
        <p:spPr>
          <a:xfrm>
            <a:off x="6865407" y="2670790"/>
            <a:ext cx="338328"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3A2F95B6-F151-49D6-9FC6-79BC23EDF5D3}"/>
              </a:ext>
            </a:extLst>
          </p:cNvPr>
          <p:cNvCxnSpPr>
            <a:cxnSpLocks/>
          </p:cNvCxnSpPr>
          <p:nvPr/>
        </p:nvCxnSpPr>
        <p:spPr>
          <a:xfrm>
            <a:off x="5358384" y="3694918"/>
            <a:ext cx="238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A68066-FB2F-4C96-BBEA-EB41D9D75F91}"/>
              </a:ext>
            </a:extLst>
          </p:cNvPr>
          <p:cNvCxnSpPr>
            <a:cxnSpLocks/>
          </p:cNvCxnSpPr>
          <p:nvPr/>
        </p:nvCxnSpPr>
        <p:spPr>
          <a:xfrm flipV="1">
            <a:off x="5292639" y="2335248"/>
            <a:ext cx="0" cy="140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C38B4A-4392-41B9-A261-FAECE690B08E}"/>
              </a:ext>
            </a:extLst>
          </p:cNvPr>
          <p:cNvSpPr txBox="1"/>
          <p:nvPr/>
        </p:nvSpPr>
        <p:spPr>
          <a:xfrm>
            <a:off x="5292640" y="3037551"/>
            <a:ext cx="448055" cy="369332"/>
          </a:xfrm>
          <a:prstGeom prst="rect">
            <a:avLst/>
          </a:prstGeom>
          <a:noFill/>
        </p:spPr>
        <p:txBody>
          <a:bodyPr wrap="square" rtlCol="0">
            <a:spAutoFit/>
          </a:bodyPr>
          <a:lstStyle/>
          <a:p>
            <a:r>
              <a:rPr lang="en-US" dirty="0"/>
              <a:t>10</a:t>
            </a:r>
            <a:endParaRPr lang="en-AU" dirty="0"/>
          </a:p>
        </p:txBody>
      </p:sp>
      <p:sp>
        <p:nvSpPr>
          <p:cNvPr id="20" name="TextBox 19">
            <a:extLst>
              <a:ext uri="{FF2B5EF4-FFF2-40B4-BE49-F238E27FC236}">
                <a16:creationId xmlns:a16="http://schemas.microsoft.com/office/drawing/2014/main" id="{532A3FD3-28CF-4C77-9AE9-E1218555263D}"/>
              </a:ext>
            </a:extLst>
          </p:cNvPr>
          <p:cNvSpPr txBox="1"/>
          <p:nvPr/>
        </p:nvSpPr>
        <p:spPr>
          <a:xfrm>
            <a:off x="5292639" y="2364300"/>
            <a:ext cx="448055" cy="369332"/>
          </a:xfrm>
          <a:prstGeom prst="rect">
            <a:avLst/>
          </a:prstGeom>
          <a:noFill/>
        </p:spPr>
        <p:txBody>
          <a:bodyPr wrap="square" rtlCol="0">
            <a:spAutoFit/>
          </a:bodyPr>
          <a:lstStyle/>
          <a:p>
            <a:r>
              <a:rPr lang="en-US" dirty="0"/>
              <a:t>40</a:t>
            </a:r>
            <a:endParaRPr lang="en-AU" dirty="0"/>
          </a:p>
        </p:txBody>
      </p:sp>
      <p:sp>
        <p:nvSpPr>
          <p:cNvPr id="21" name="TextBox 20">
            <a:extLst>
              <a:ext uri="{FF2B5EF4-FFF2-40B4-BE49-F238E27FC236}">
                <a16:creationId xmlns:a16="http://schemas.microsoft.com/office/drawing/2014/main" id="{9DD26C33-F875-4460-AC07-125C68368BF1}"/>
              </a:ext>
            </a:extLst>
          </p:cNvPr>
          <p:cNvSpPr txBox="1"/>
          <p:nvPr/>
        </p:nvSpPr>
        <p:spPr>
          <a:xfrm>
            <a:off x="5897668" y="3895888"/>
            <a:ext cx="1911094" cy="369332"/>
          </a:xfrm>
          <a:prstGeom prst="rect">
            <a:avLst/>
          </a:prstGeom>
          <a:noFill/>
        </p:spPr>
        <p:txBody>
          <a:bodyPr wrap="square" rtlCol="0">
            <a:spAutoFit/>
          </a:bodyPr>
          <a:lstStyle/>
          <a:p>
            <a:r>
              <a:rPr lang="en-US" dirty="0"/>
              <a:t>Aggregate shock</a:t>
            </a:r>
            <a:endParaRPr lang="en-AU" dirty="0"/>
          </a:p>
        </p:txBody>
      </p:sp>
      <p:pic>
        <p:nvPicPr>
          <p:cNvPr id="22" name="Graphic 21" descr="Bank outline">
            <a:extLst>
              <a:ext uri="{FF2B5EF4-FFF2-40B4-BE49-F238E27FC236}">
                <a16:creationId xmlns:a16="http://schemas.microsoft.com/office/drawing/2014/main" id="{A636E484-1C85-469B-A903-D177E8495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4101" y="2936463"/>
            <a:ext cx="914400" cy="914400"/>
          </a:xfrm>
          <a:prstGeom prst="rect">
            <a:avLst/>
          </a:prstGeom>
        </p:spPr>
      </p:pic>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D0B77B9-19CF-452D-A84F-0F833B029FE9}"/>
                  </a:ext>
                </a:extLst>
              </p:cNvPr>
              <p:cNvSpPr txBox="1"/>
              <p:nvPr/>
            </p:nvSpPr>
            <p:spPr>
              <a:xfrm>
                <a:off x="1973579" y="1353312"/>
                <a:ext cx="88250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=0</m:t>
                      </m:r>
                    </m:oMath>
                  </m:oMathPara>
                </a14:m>
                <a:endParaRPr lang="en-AU" sz="2000" dirty="0"/>
              </a:p>
            </p:txBody>
          </p:sp>
        </mc:Choice>
        <mc:Fallback>
          <p:sp>
            <p:nvSpPr>
              <p:cNvPr id="25" name="TextBox 24">
                <a:extLst>
                  <a:ext uri="{FF2B5EF4-FFF2-40B4-BE49-F238E27FC236}">
                    <a16:creationId xmlns:a16="http://schemas.microsoft.com/office/drawing/2014/main" id="{1D0B77B9-19CF-452D-A84F-0F833B029FE9}"/>
                  </a:ext>
                </a:extLst>
              </p:cNvPr>
              <p:cNvSpPr txBox="1">
                <a:spLocks noRot="1" noChangeAspect="1" noMove="1" noResize="1" noEditPoints="1" noAdjustHandles="1" noChangeArrowheads="1" noChangeShapeType="1" noTextEdit="1"/>
              </p:cNvSpPr>
              <p:nvPr/>
            </p:nvSpPr>
            <p:spPr>
              <a:xfrm>
                <a:off x="1973579" y="1353312"/>
                <a:ext cx="882501" cy="400110"/>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D1985E2-968C-4DC5-8B73-46F426A551EB}"/>
                  </a:ext>
                </a:extLst>
              </p:cNvPr>
              <p:cNvSpPr txBox="1"/>
              <p:nvPr/>
            </p:nvSpPr>
            <p:spPr>
              <a:xfrm>
                <a:off x="6145938" y="1353312"/>
                <a:ext cx="108437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=0.5</m:t>
                      </m:r>
                    </m:oMath>
                  </m:oMathPara>
                </a14:m>
                <a:endParaRPr lang="en-AU" sz="2000" dirty="0"/>
              </a:p>
            </p:txBody>
          </p:sp>
        </mc:Choice>
        <mc:Fallback>
          <p:sp>
            <p:nvSpPr>
              <p:cNvPr id="26" name="TextBox 25">
                <a:extLst>
                  <a:ext uri="{FF2B5EF4-FFF2-40B4-BE49-F238E27FC236}">
                    <a16:creationId xmlns:a16="http://schemas.microsoft.com/office/drawing/2014/main" id="{CD1985E2-968C-4DC5-8B73-46F426A551EB}"/>
                  </a:ext>
                </a:extLst>
              </p:cNvPr>
              <p:cNvSpPr txBox="1">
                <a:spLocks noRot="1" noChangeAspect="1" noMove="1" noResize="1" noEditPoints="1" noAdjustHandles="1" noChangeArrowheads="1" noChangeShapeType="1" noTextEdit="1"/>
              </p:cNvSpPr>
              <p:nvPr/>
            </p:nvSpPr>
            <p:spPr>
              <a:xfrm>
                <a:off x="6145938" y="1353312"/>
                <a:ext cx="1084377" cy="400110"/>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37822A8-D036-4855-949D-D879F075F64C}"/>
                  </a:ext>
                </a:extLst>
              </p:cNvPr>
              <p:cNvSpPr txBox="1"/>
              <p:nvPr/>
            </p:nvSpPr>
            <p:spPr>
              <a:xfrm>
                <a:off x="9276694" y="1353312"/>
                <a:ext cx="88250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m:t>
                      </m:r>
                    </m:oMath>
                  </m:oMathPara>
                </a14:m>
                <a:endParaRPr lang="en-AU" sz="2000" dirty="0"/>
              </a:p>
            </p:txBody>
          </p:sp>
        </mc:Choice>
        <mc:Fallback>
          <p:sp>
            <p:nvSpPr>
              <p:cNvPr id="27" name="TextBox 26">
                <a:extLst>
                  <a:ext uri="{FF2B5EF4-FFF2-40B4-BE49-F238E27FC236}">
                    <a16:creationId xmlns:a16="http://schemas.microsoft.com/office/drawing/2014/main" id="{B37822A8-D036-4855-949D-D879F075F64C}"/>
                  </a:ext>
                </a:extLst>
              </p:cNvPr>
              <p:cNvSpPr txBox="1">
                <a:spLocks noRot="1" noChangeAspect="1" noMove="1" noResize="1" noEditPoints="1" noAdjustHandles="1" noChangeArrowheads="1" noChangeShapeType="1" noTextEdit="1"/>
              </p:cNvSpPr>
              <p:nvPr/>
            </p:nvSpPr>
            <p:spPr>
              <a:xfrm>
                <a:off x="9276694" y="1353312"/>
                <a:ext cx="882501" cy="400110"/>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8C5F518-18ED-4997-B2C0-8F8D072DBF7A}"/>
                  </a:ext>
                </a:extLst>
              </p:cNvPr>
              <p:cNvSpPr txBox="1"/>
              <p:nvPr/>
            </p:nvSpPr>
            <p:spPr>
              <a:xfrm>
                <a:off x="10950966" y="1353312"/>
                <a:ext cx="88250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=2</m:t>
                      </m:r>
                    </m:oMath>
                  </m:oMathPara>
                </a14:m>
                <a:endParaRPr lang="en-AU" sz="2000" dirty="0"/>
              </a:p>
            </p:txBody>
          </p:sp>
        </mc:Choice>
        <mc:Fallback>
          <p:sp>
            <p:nvSpPr>
              <p:cNvPr id="28" name="TextBox 27">
                <a:extLst>
                  <a:ext uri="{FF2B5EF4-FFF2-40B4-BE49-F238E27FC236}">
                    <a16:creationId xmlns:a16="http://schemas.microsoft.com/office/drawing/2014/main" id="{98C5F518-18ED-4997-B2C0-8F8D072DBF7A}"/>
                  </a:ext>
                </a:extLst>
              </p:cNvPr>
              <p:cNvSpPr txBox="1">
                <a:spLocks noRot="1" noChangeAspect="1" noMove="1" noResize="1" noEditPoints="1" noAdjustHandles="1" noChangeArrowheads="1" noChangeShapeType="1" noTextEdit="1"/>
              </p:cNvSpPr>
              <p:nvPr/>
            </p:nvSpPr>
            <p:spPr>
              <a:xfrm>
                <a:off x="10950966" y="1353312"/>
                <a:ext cx="882501" cy="400110"/>
              </a:xfrm>
              <a:prstGeom prst="rect">
                <a:avLst/>
              </a:prstGeom>
              <a:blipFill>
                <a:blip r:embed="rId9"/>
                <a:stretch>
                  <a:fillRect/>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835C7FEF-F50C-4C78-BF8A-C1F8603AB27B}"/>
              </a:ext>
            </a:extLst>
          </p:cNvPr>
          <p:cNvSpPr txBox="1"/>
          <p:nvPr/>
        </p:nvSpPr>
        <p:spPr>
          <a:xfrm>
            <a:off x="5980176" y="1753422"/>
            <a:ext cx="1819656" cy="369332"/>
          </a:xfrm>
          <a:prstGeom prst="rect">
            <a:avLst/>
          </a:prstGeom>
          <a:noFill/>
        </p:spPr>
        <p:txBody>
          <a:bodyPr wrap="square" rtlCol="0">
            <a:spAutoFit/>
          </a:bodyPr>
          <a:lstStyle/>
          <a:p>
            <a:r>
              <a:rPr lang="en-US" dirty="0"/>
              <a:t>State known</a:t>
            </a:r>
            <a:endParaRPr lang="en-AU" dirty="0"/>
          </a:p>
        </p:txBody>
      </p:sp>
      <p:pic>
        <p:nvPicPr>
          <p:cNvPr id="31" name="Picture 30" descr="A picture containing text, person, person, player&#10;&#10;Description automatically generated">
            <a:extLst>
              <a:ext uri="{FF2B5EF4-FFF2-40B4-BE49-F238E27FC236}">
                <a16:creationId xmlns:a16="http://schemas.microsoft.com/office/drawing/2014/main" id="{64ADCF7C-7883-43FB-8E73-8A67B8BB4A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058" y="4551429"/>
            <a:ext cx="1260790" cy="840084"/>
          </a:xfrm>
          <a:prstGeom prst="rect">
            <a:avLst/>
          </a:prstGeom>
        </p:spPr>
      </p:pic>
      <p:sp>
        <p:nvSpPr>
          <p:cNvPr id="33" name="TextBox 32">
            <a:extLst>
              <a:ext uri="{FF2B5EF4-FFF2-40B4-BE49-F238E27FC236}">
                <a16:creationId xmlns:a16="http://schemas.microsoft.com/office/drawing/2014/main" id="{B339BECB-F105-4010-9888-8FF1C5CB3629}"/>
              </a:ext>
            </a:extLst>
          </p:cNvPr>
          <p:cNvSpPr txBox="1"/>
          <p:nvPr/>
        </p:nvSpPr>
        <p:spPr>
          <a:xfrm>
            <a:off x="4608576" y="5327458"/>
            <a:ext cx="2381797" cy="1200329"/>
          </a:xfrm>
          <a:prstGeom prst="rect">
            <a:avLst/>
          </a:prstGeom>
          <a:noFill/>
        </p:spPr>
        <p:txBody>
          <a:bodyPr wrap="square" rtlCol="0">
            <a:spAutoFit/>
          </a:bodyPr>
          <a:lstStyle/>
          <a:p>
            <a:r>
              <a:rPr lang="en-US" dirty="0"/>
              <a:t>Depositors run</a:t>
            </a:r>
          </a:p>
          <a:p>
            <a:r>
              <a:rPr lang="en-US" dirty="0"/>
              <a:t>Why does r rise?</a:t>
            </a:r>
          </a:p>
          <a:p>
            <a:r>
              <a:rPr lang="en-US" dirty="0"/>
              <a:t>The solvent bank must liquidate project</a:t>
            </a:r>
            <a:endParaRPr lang="en-AU" dirty="0"/>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2BE60F6-E6FC-4A27-8148-0212FC59F3B5}"/>
                  </a:ext>
                </a:extLst>
              </p:cNvPr>
              <p:cNvSpPr txBox="1"/>
              <p:nvPr/>
            </p:nvSpPr>
            <p:spPr>
              <a:xfrm>
                <a:off x="8921677" y="3026627"/>
                <a:ext cx="742383" cy="4725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𝑟</m:t>
                          </m:r>
                        </m:den>
                      </m:f>
                    </m:oMath>
                  </m:oMathPara>
                </a14:m>
                <a:endParaRPr lang="en-AU" dirty="0"/>
              </a:p>
            </p:txBody>
          </p:sp>
        </mc:Choice>
        <mc:Fallback>
          <p:sp>
            <p:nvSpPr>
              <p:cNvPr id="34" name="TextBox 33">
                <a:extLst>
                  <a:ext uri="{FF2B5EF4-FFF2-40B4-BE49-F238E27FC236}">
                    <a16:creationId xmlns:a16="http://schemas.microsoft.com/office/drawing/2014/main" id="{B2BE60F6-E6FC-4A27-8148-0212FC59F3B5}"/>
                  </a:ext>
                </a:extLst>
              </p:cNvPr>
              <p:cNvSpPr txBox="1">
                <a:spLocks noRot="1" noChangeAspect="1" noMove="1" noResize="1" noEditPoints="1" noAdjustHandles="1" noChangeArrowheads="1" noChangeShapeType="1" noTextEdit="1"/>
              </p:cNvSpPr>
              <p:nvPr/>
            </p:nvSpPr>
            <p:spPr>
              <a:xfrm>
                <a:off x="8921677" y="3026627"/>
                <a:ext cx="742383" cy="472502"/>
              </a:xfrm>
              <a:prstGeom prst="rect">
                <a:avLst/>
              </a:prstGeom>
              <a:blipFill>
                <a:blip r:embed="rId11"/>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9147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FA313E03-2447-459D-B84C-41D2824B519E}"/>
                  </a:ext>
                </a:extLst>
              </p:cNvPr>
              <p:cNvGraphicFramePr>
                <a:graphicFrameLocks noGrp="1"/>
              </p:cNvGraphicFramePr>
              <p:nvPr>
                <p:extLst>
                  <p:ext uri="{D42A27DB-BD31-4B8C-83A1-F6EECF244321}">
                    <p14:modId xmlns:p14="http://schemas.microsoft.com/office/powerpoint/2010/main" val="2133227158"/>
                  </p:ext>
                </p:extLst>
              </p:nvPr>
            </p:nvGraphicFramePr>
            <p:xfrm>
              <a:off x="861133" y="719666"/>
              <a:ext cx="10911768" cy="2995486"/>
            </p:xfrm>
            <a:graphic>
              <a:graphicData uri="http://schemas.openxmlformats.org/drawingml/2006/table">
                <a:tbl>
                  <a:tblPr firstRow="1" bandRow="1">
                    <a:tableStyleId>{5C22544A-7EE6-4342-B048-85BDC9FD1C3A}</a:tableStyleId>
                  </a:tblPr>
                  <a:tblGrid>
                    <a:gridCol w="1906405">
                      <a:extLst>
                        <a:ext uri="{9D8B030D-6E8A-4147-A177-3AD203B41FA5}">
                          <a16:colId xmlns:a16="http://schemas.microsoft.com/office/drawing/2014/main" val="2799152271"/>
                        </a:ext>
                      </a:extLst>
                    </a:gridCol>
                    <a:gridCol w="1211243">
                      <a:extLst>
                        <a:ext uri="{9D8B030D-6E8A-4147-A177-3AD203B41FA5}">
                          <a16:colId xmlns:a16="http://schemas.microsoft.com/office/drawing/2014/main" val="1127798570"/>
                        </a:ext>
                      </a:extLst>
                    </a:gridCol>
                    <a:gridCol w="1558824">
                      <a:extLst>
                        <a:ext uri="{9D8B030D-6E8A-4147-A177-3AD203B41FA5}">
                          <a16:colId xmlns:a16="http://schemas.microsoft.com/office/drawing/2014/main" val="3595533850"/>
                        </a:ext>
                      </a:extLst>
                    </a:gridCol>
                    <a:gridCol w="1558824">
                      <a:extLst>
                        <a:ext uri="{9D8B030D-6E8A-4147-A177-3AD203B41FA5}">
                          <a16:colId xmlns:a16="http://schemas.microsoft.com/office/drawing/2014/main" val="999812087"/>
                        </a:ext>
                      </a:extLst>
                    </a:gridCol>
                    <a:gridCol w="1558824">
                      <a:extLst>
                        <a:ext uri="{9D8B030D-6E8A-4147-A177-3AD203B41FA5}">
                          <a16:colId xmlns:a16="http://schemas.microsoft.com/office/drawing/2014/main" val="2927792773"/>
                        </a:ext>
                      </a:extLst>
                    </a:gridCol>
                    <a:gridCol w="1558824">
                      <a:extLst>
                        <a:ext uri="{9D8B030D-6E8A-4147-A177-3AD203B41FA5}">
                          <a16:colId xmlns:a16="http://schemas.microsoft.com/office/drawing/2014/main" val="2239815376"/>
                        </a:ext>
                      </a:extLst>
                    </a:gridCol>
                    <a:gridCol w="1558824">
                      <a:extLst>
                        <a:ext uri="{9D8B030D-6E8A-4147-A177-3AD203B41FA5}">
                          <a16:colId xmlns:a16="http://schemas.microsoft.com/office/drawing/2014/main" val="2415091062"/>
                        </a:ext>
                      </a:extLst>
                    </a:gridCol>
                  </a:tblGrid>
                  <a:tr h="370840">
                    <a:tc>
                      <a:txBody>
                        <a:bodyPr/>
                        <a:lstStyle/>
                        <a:p>
                          <a:r>
                            <a:rPr lang="en-US" dirty="0"/>
                            <a:t>AGENT</a:t>
                          </a:r>
                          <a:endParaRPr lang="en-AU" dirty="0"/>
                        </a:p>
                      </a:txBody>
                      <a:tcPr/>
                    </a:tc>
                    <a:tc>
                      <a:txBody>
                        <a:bodyPr/>
                        <a:lstStyle/>
                        <a:p>
                          <a:r>
                            <a:rPr lang="en-US" dirty="0"/>
                            <a:t>Endowment</a:t>
                          </a:r>
                          <a:endParaRPr lang="en-AU" dirty="0"/>
                        </a:p>
                      </a:txBody>
                      <a:tcPr/>
                    </a:tc>
                    <a:tc>
                      <a:txBody>
                        <a:bodyPr/>
                        <a:lstStyle/>
                        <a:p>
                          <a:r>
                            <a:rPr lang="en-US" dirty="0"/>
                            <a:t>Utility</a:t>
                          </a:r>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m:t>
                                </m:r>
                              </m:oMath>
                            </m:oMathPara>
                          </a14:m>
                          <a:endParaRPr lang="en-AU" dirty="0"/>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AU" dirty="0"/>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AU" dirty="0"/>
                        </a:p>
                        <a:p>
                          <a:endParaRPr lang="en-AU" dirty="0"/>
                        </a:p>
                      </a:txBody>
                      <a:tcPr/>
                    </a:tc>
                    <a:extLst>
                      <a:ext uri="{0D108BD9-81ED-4DB2-BD59-A6C34878D82A}">
                        <a16:rowId xmlns:a16="http://schemas.microsoft.com/office/drawing/2014/main" val="318311974"/>
                      </a:ext>
                    </a:extLst>
                  </a:tr>
                  <a:tr h="370840">
                    <a:tc>
                      <a:txBody>
                        <a:bodyPr/>
                        <a:lstStyle/>
                        <a:p>
                          <a:r>
                            <a:rPr lang="en-US" dirty="0"/>
                            <a:t>Investors</a:t>
                          </a:r>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&lt;1</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609429963"/>
                      </a:ext>
                    </a:extLst>
                  </a:tr>
                  <a:tr h="370840">
                    <a:tc>
                      <a:txBody>
                        <a:bodyPr/>
                        <a:lstStyle/>
                        <a:p>
                          <a:r>
                            <a:rPr lang="en-US" dirty="0"/>
                            <a:t>Entrepreneurs</a:t>
                          </a:r>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AU" dirty="0"/>
                        </a:p>
                      </a:txBody>
                      <a:tcPr/>
                    </a:tc>
                    <a:tc>
                      <a:txBody>
                        <a:bodyPr/>
                        <a:lstStyle/>
                        <a:p>
                          <a:endParaRPr lang="en-AU"/>
                        </a:p>
                      </a:txBody>
                      <a:tcPr/>
                    </a:tc>
                    <a:tc>
                      <a:txBody>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𝛾</m:t>
                                    </m:r>
                                  </m:e>
                                </m:d>
                                <m:r>
                                  <a:rPr lang="en-US" b="0" i="1" smtClean="0">
                                    <a:latin typeface="Cambria Math" panose="02040503050406030204" pitchFamily="18" charset="0"/>
                                  </a:rPr>
                                  <m:t>𝐶</m:t>
                                </m:r>
                              </m:oMath>
                            </m:oMathPara>
                          </a14:m>
                          <a:endParaRPr lang="en-AU" dirty="0"/>
                        </a:p>
                      </a:txBody>
                      <a:tcPr/>
                    </a:tc>
                    <a:tc>
                      <a:txBody>
                        <a:bodyPr/>
                        <a:lstStyle/>
                        <a:p>
                          <a:endParaRPr lang="en-AU"/>
                        </a:p>
                      </a:txBody>
                      <a:tcPr/>
                    </a:tc>
                    <a:extLst>
                      <a:ext uri="{0D108BD9-81ED-4DB2-BD59-A6C34878D82A}">
                        <a16:rowId xmlns:a16="http://schemas.microsoft.com/office/drawing/2014/main" val="1833435894"/>
                      </a:ext>
                    </a:extLst>
                  </a:tr>
                  <a:tr h="370840">
                    <a:tc>
                      <a:txBody>
                        <a:bodyPr/>
                        <a:lstStyle/>
                        <a:p>
                          <a:r>
                            <a:rPr lang="en-US" dirty="0"/>
                            <a:t>Bankers</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oMath>
                            </m:oMathPara>
                          </a14:m>
                          <a:endParaRPr lang="en-AU" dirty="0"/>
                        </a:p>
                      </a:txBody>
                      <a:tcPr/>
                    </a:tc>
                    <a:tc>
                      <a:txBody>
                        <a:bodyPr/>
                        <a:lstStyle/>
                        <a:p>
                          <a:endParaRPr lang="en-AU" dirty="0"/>
                        </a:p>
                      </a:txBody>
                      <a:tcPr/>
                    </a:tc>
                    <a:tc>
                      <a:txBody>
                        <a:bodyPr/>
                        <a:lstStyle/>
                        <a:p>
                          <a:endParaRPr lang="en-AU"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𝑖</m:t>
                                    </m:r>
                                  </m:sup>
                                </m:sSup>
                                <m:r>
                                  <a:rPr lang="en-US" b="0" i="1" smtClean="0">
                                    <a:latin typeface="Cambria Math" panose="02040503050406030204" pitchFamily="18" charset="0"/>
                                  </a:rPr>
                                  <m:t>𝛾</m:t>
                                </m:r>
                                <m:r>
                                  <a:rPr lang="en-US" b="0" i="1" smtClean="0">
                                    <a:latin typeface="Cambria Math" panose="02040503050406030204" pitchFamily="18" charset="0"/>
                                  </a:rPr>
                                  <m:t>𝐶</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𝑖</m:t>
                                        </m:r>
                                      </m:sup>
                                    </m:sSup>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𝜇</m:t>
                                        </m:r>
                                      </m:e>
                                      <m:sup>
                                        <m:r>
                                          <a:rPr lang="en-US" b="0" i="1" smtClean="0">
                                            <a:latin typeface="Cambria Math" panose="02040503050406030204" pitchFamily="18" charset="0"/>
                                          </a:rPr>
                                          <m:t>𝑖</m:t>
                                        </m:r>
                                      </m:sup>
                                    </m:sSup>
                                  </m:e>
                                </m:d>
                                <m:r>
                                  <a:rPr lang="en-US" b="0" i="1" smtClean="0">
                                    <a:latin typeface="Cambria Math" panose="02040503050406030204" pitchFamily="18" charset="0"/>
                                  </a:rPr>
                                  <m:t> </m:t>
                                </m:r>
                                <m:r>
                                  <a:rPr lang="en-US" b="0" i="1" smtClean="0">
                                    <a:latin typeface="Cambria Math" panose="02040503050406030204" pitchFamily="18" charset="0"/>
                                  </a:rPr>
                                  <m:t>𝛾</m:t>
                                </m:r>
                                <m:r>
                                  <a:rPr lang="en-US" b="0" i="1" smtClean="0">
                                    <a:latin typeface="Cambria Math" panose="02040503050406030204" pitchFamily="18" charset="0"/>
                                  </a:rPr>
                                  <m:t>𝐶</m:t>
                                </m:r>
                              </m:oMath>
                            </m:oMathPara>
                          </a14:m>
                          <a:endParaRPr lang="en-AU" dirty="0"/>
                        </a:p>
                      </a:txBody>
                      <a:tcPr/>
                    </a:tc>
                    <a:extLst>
                      <a:ext uri="{0D108BD9-81ED-4DB2-BD59-A6C34878D82A}">
                        <a16:rowId xmlns:a16="http://schemas.microsoft.com/office/drawing/2014/main" val="3591648425"/>
                      </a:ext>
                    </a:extLst>
                  </a:tr>
                  <a:tr h="370840">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AU" dirty="0"/>
                        </a:p>
                        <a:p>
                          <a:endParaRPr lang="en-AU" dirty="0"/>
                        </a:p>
                      </a:txBody>
                      <a:tcPr/>
                    </a:tc>
                    <a:tc>
                      <a:txBody>
                        <a:bodyPr/>
                        <a:lstStyle/>
                        <a:p>
                          <a:endParaRPr lang="en-AU"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AU" dirty="0"/>
                        </a:p>
                      </a:txBody>
                      <a:tcPr/>
                    </a:tc>
                    <a:extLst>
                      <a:ext uri="{0D108BD9-81ED-4DB2-BD59-A6C34878D82A}">
                        <a16:rowId xmlns:a16="http://schemas.microsoft.com/office/drawing/2014/main" val="1178481674"/>
                      </a:ext>
                    </a:extLst>
                  </a:tr>
                </a:tbl>
              </a:graphicData>
            </a:graphic>
          </p:graphicFrame>
        </mc:Choice>
        <mc:Fallback>
          <p:graphicFrame>
            <p:nvGraphicFramePr>
              <p:cNvPr id="2" name="Table 2">
                <a:extLst>
                  <a:ext uri="{FF2B5EF4-FFF2-40B4-BE49-F238E27FC236}">
                    <a16:creationId xmlns:a16="http://schemas.microsoft.com/office/drawing/2014/main" id="{FA313E03-2447-459D-B84C-41D2824B519E}"/>
                  </a:ext>
                </a:extLst>
              </p:cNvPr>
              <p:cNvGraphicFramePr>
                <a:graphicFrameLocks noGrp="1"/>
              </p:cNvGraphicFramePr>
              <p:nvPr>
                <p:extLst>
                  <p:ext uri="{D42A27DB-BD31-4B8C-83A1-F6EECF244321}">
                    <p14:modId xmlns:p14="http://schemas.microsoft.com/office/powerpoint/2010/main" val="2133227158"/>
                  </p:ext>
                </p:extLst>
              </p:nvPr>
            </p:nvGraphicFramePr>
            <p:xfrm>
              <a:off x="861133" y="719666"/>
              <a:ext cx="10911768" cy="2995486"/>
            </p:xfrm>
            <a:graphic>
              <a:graphicData uri="http://schemas.openxmlformats.org/drawingml/2006/table">
                <a:tbl>
                  <a:tblPr firstRow="1" bandRow="1">
                    <a:tableStyleId>{5C22544A-7EE6-4342-B048-85BDC9FD1C3A}</a:tableStyleId>
                  </a:tblPr>
                  <a:tblGrid>
                    <a:gridCol w="1906405">
                      <a:extLst>
                        <a:ext uri="{9D8B030D-6E8A-4147-A177-3AD203B41FA5}">
                          <a16:colId xmlns:a16="http://schemas.microsoft.com/office/drawing/2014/main" val="2799152271"/>
                        </a:ext>
                      </a:extLst>
                    </a:gridCol>
                    <a:gridCol w="1211243">
                      <a:extLst>
                        <a:ext uri="{9D8B030D-6E8A-4147-A177-3AD203B41FA5}">
                          <a16:colId xmlns:a16="http://schemas.microsoft.com/office/drawing/2014/main" val="1127798570"/>
                        </a:ext>
                      </a:extLst>
                    </a:gridCol>
                    <a:gridCol w="1558824">
                      <a:extLst>
                        <a:ext uri="{9D8B030D-6E8A-4147-A177-3AD203B41FA5}">
                          <a16:colId xmlns:a16="http://schemas.microsoft.com/office/drawing/2014/main" val="3595533850"/>
                        </a:ext>
                      </a:extLst>
                    </a:gridCol>
                    <a:gridCol w="1558824">
                      <a:extLst>
                        <a:ext uri="{9D8B030D-6E8A-4147-A177-3AD203B41FA5}">
                          <a16:colId xmlns:a16="http://schemas.microsoft.com/office/drawing/2014/main" val="999812087"/>
                        </a:ext>
                      </a:extLst>
                    </a:gridCol>
                    <a:gridCol w="1558824">
                      <a:extLst>
                        <a:ext uri="{9D8B030D-6E8A-4147-A177-3AD203B41FA5}">
                          <a16:colId xmlns:a16="http://schemas.microsoft.com/office/drawing/2014/main" val="2927792773"/>
                        </a:ext>
                      </a:extLst>
                    </a:gridCol>
                    <a:gridCol w="1558824">
                      <a:extLst>
                        <a:ext uri="{9D8B030D-6E8A-4147-A177-3AD203B41FA5}">
                          <a16:colId xmlns:a16="http://schemas.microsoft.com/office/drawing/2014/main" val="2239815376"/>
                        </a:ext>
                      </a:extLst>
                    </a:gridCol>
                    <a:gridCol w="1558824">
                      <a:extLst>
                        <a:ext uri="{9D8B030D-6E8A-4147-A177-3AD203B41FA5}">
                          <a16:colId xmlns:a16="http://schemas.microsoft.com/office/drawing/2014/main" val="2415091062"/>
                        </a:ext>
                      </a:extLst>
                    </a:gridCol>
                  </a:tblGrid>
                  <a:tr h="640080">
                    <a:tc>
                      <a:txBody>
                        <a:bodyPr/>
                        <a:lstStyle/>
                        <a:p>
                          <a:r>
                            <a:rPr lang="en-US" dirty="0"/>
                            <a:t>AGENT</a:t>
                          </a:r>
                          <a:endParaRPr lang="en-AU" dirty="0"/>
                        </a:p>
                      </a:txBody>
                      <a:tcPr/>
                    </a:tc>
                    <a:tc>
                      <a:txBody>
                        <a:bodyPr/>
                        <a:lstStyle/>
                        <a:p>
                          <a:r>
                            <a:rPr lang="en-US" dirty="0"/>
                            <a:t>Endowment</a:t>
                          </a:r>
                          <a:endParaRPr lang="en-AU" dirty="0"/>
                        </a:p>
                      </a:txBody>
                      <a:tcPr/>
                    </a:tc>
                    <a:tc>
                      <a:txBody>
                        <a:bodyPr/>
                        <a:lstStyle/>
                        <a:p>
                          <a:r>
                            <a:rPr lang="en-US" dirty="0"/>
                            <a:t>Utility</a:t>
                          </a:r>
                          <a:endParaRPr lang="en-AU" dirty="0"/>
                        </a:p>
                      </a:txBody>
                      <a:tcPr/>
                    </a:tc>
                    <a:tc>
                      <a:txBody>
                        <a:bodyPr/>
                        <a:lstStyle/>
                        <a:p>
                          <a:endParaRPr lang="en-US"/>
                        </a:p>
                      </a:txBody>
                      <a:tcPr>
                        <a:blipFill>
                          <a:blip r:embed="rId2"/>
                          <a:stretch>
                            <a:fillRect l="-301569" t="-4762" r="-302745" b="-415238"/>
                          </a:stretch>
                        </a:blipFill>
                      </a:tcPr>
                    </a:tc>
                    <a:tc>
                      <a:txBody>
                        <a:bodyPr/>
                        <a:lstStyle/>
                        <a:p>
                          <a:endParaRPr lang="en-US"/>
                        </a:p>
                      </a:txBody>
                      <a:tcPr>
                        <a:blipFill>
                          <a:blip r:embed="rId2"/>
                          <a:stretch>
                            <a:fillRect l="-400000" t="-4762" r="-201563" b="-415238"/>
                          </a:stretch>
                        </a:blipFill>
                      </a:tcPr>
                    </a:tc>
                    <a:tc>
                      <a:txBody>
                        <a:bodyPr/>
                        <a:lstStyle/>
                        <a:p>
                          <a:endParaRPr lang="en-US"/>
                        </a:p>
                      </a:txBody>
                      <a:tcPr>
                        <a:blipFill>
                          <a:blip r:embed="rId2"/>
                          <a:stretch>
                            <a:fillRect l="-500000" t="-4762" r="-101563" b="-415238"/>
                          </a:stretch>
                        </a:blipFill>
                      </a:tcPr>
                    </a:tc>
                    <a:tc>
                      <a:txBody>
                        <a:bodyPr/>
                        <a:lstStyle/>
                        <a:p>
                          <a:endParaRPr lang="en-US"/>
                        </a:p>
                      </a:txBody>
                      <a:tcPr>
                        <a:blipFill>
                          <a:blip r:embed="rId2"/>
                          <a:stretch>
                            <a:fillRect l="-600000" t="-4762" r="-1563" b="-415238"/>
                          </a:stretch>
                        </a:blipFill>
                      </a:tcPr>
                    </a:tc>
                    <a:extLst>
                      <a:ext uri="{0D108BD9-81ED-4DB2-BD59-A6C34878D82A}">
                        <a16:rowId xmlns:a16="http://schemas.microsoft.com/office/drawing/2014/main" val="318311974"/>
                      </a:ext>
                    </a:extLst>
                  </a:tr>
                  <a:tr h="370840">
                    <a:tc>
                      <a:txBody>
                        <a:bodyPr/>
                        <a:lstStyle/>
                        <a:p>
                          <a:r>
                            <a:rPr lang="en-US" dirty="0"/>
                            <a:t>Investors</a:t>
                          </a:r>
                          <a:endParaRPr lang="en-AU" dirty="0"/>
                        </a:p>
                      </a:txBody>
                      <a:tcPr/>
                    </a:tc>
                    <a:tc>
                      <a:txBody>
                        <a:bodyPr/>
                        <a:lstStyle/>
                        <a:p>
                          <a:endParaRPr lang="en-US"/>
                        </a:p>
                      </a:txBody>
                      <a:tcPr>
                        <a:blipFill>
                          <a:blip r:embed="rId2"/>
                          <a:stretch>
                            <a:fillRect l="-157789" t="-180328" r="-644724" b="-614754"/>
                          </a:stretch>
                        </a:blipFill>
                      </a:tcPr>
                    </a:tc>
                    <a:tc>
                      <a:txBody>
                        <a:bodyPr/>
                        <a:lstStyle/>
                        <a:p>
                          <a:endParaRPr lang="en-US"/>
                        </a:p>
                      </a:txBody>
                      <a:tcPr>
                        <a:blipFill>
                          <a:blip r:embed="rId2"/>
                          <a:stretch>
                            <a:fillRect l="-200391" t="-180328" r="-401172" b="-614754"/>
                          </a:stretch>
                        </a:blipFill>
                      </a:tcPr>
                    </a:tc>
                    <a:tc>
                      <a:txBody>
                        <a:bodyPr/>
                        <a:lstStyle/>
                        <a:p>
                          <a:endParaRPr lang="en-US"/>
                        </a:p>
                      </a:txBody>
                      <a:tcPr>
                        <a:blipFill>
                          <a:blip r:embed="rId2"/>
                          <a:stretch>
                            <a:fillRect l="-301569" t="-180328" r="-302745" b="-614754"/>
                          </a:stretch>
                        </a:blipFill>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609429963"/>
                      </a:ext>
                    </a:extLst>
                  </a:tr>
                  <a:tr h="633794">
                    <a:tc>
                      <a:txBody>
                        <a:bodyPr/>
                        <a:lstStyle/>
                        <a:p>
                          <a:r>
                            <a:rPr lang="en-US" dirty="0"/>
                            <a:t>Entrepreneurs</a:t>
                          </a:r>
                          <a:endParaRPr lang="en-AU" dirty="0"/>
                        </a:p>
                      </a:txBody>
                      <a:tcPr/>
                    </a:tc>
                    <a:tc>
                      <a:txBody>
                        <a:bodyPr/>
                        <a:lstStyle/>
                        <a:p>
                          <a:endParaRPr lang="en-US"/>
                        </a:p>
                      </a:txBody>
                      <a:tcPr>
                        <a:blipFill>
                          <a:blip r:embed="rId2"/>
                          <a:stretch>
                            <a:fillRect l="-157789" t="-164423" r="-644724" b="-260577"/>
                          </a:stretch>
                        </a:blipFill>
                      </a:tcPr>
                    </a:tc>
                    <a:tc>
                      <a:txBody>
                        <a:bodyPr/>
                        <a:lstStyle/>
                        <a:p>
                          <a:endParaRPr lang="en-US"/>
                        </a:p>
                      </a:txBody>
                      <a:tcPr>
                        <a:blipFill>
                          <a:blip r:embed="rId2"/>
                          <a:stretch>
                            <a:fillRect l="-200391" t="-164423" r="-401172" b="-260577"/>
                          </a:stretch>
                        </a:blipFill>
                      </a:tcPr>
                    </a:tc>
                    <a:tc>
                      <a:txBody>
                        <a:bodyPr/>
                        <a:lstStyle/>
                        <a:p>
                          <a:endParaRPr lang="en-US"/>
                        </a:p>
                      </a:txBody>
                      <a:tcPr>
                        <a:blipFill>
                          <a:blip r:embed="rId2"/>
                          <a:stretch>
                            <a:fillRect l="-301569" t="-164423" r="-302745" b="-260577"/>
                          </a:stretch>
                        </a:blipFill>
                      </a:tcPr>
                    </a:tc>
                    <a:tc>
                      <a:txBody>
                        <a:bodyPr/>
                        <a:lstStyle/>
                        <a:p>
                          <a:endParaRPr lang="en-AU"/>
                        </a:p>
                      </a:txBody>
                      <a:tcPr/>
                    </a:tc>
                    <a:tc>
                      <a:txBody>
                        <a:bodyPr/>
                        <a:lstStyle/>
                        <a:p>
                          <a:endParaRPr lang="en-US"/>
                        </a:p>
                      </a:txBody>
                      <a:tcPr>
                        <a:blipFill>
                          <a:blip r:embed="rId2"/>
                          <a:stretch>
                            <a:fillRect l="-500000" t="-164423" r="-101563" b="-260577"/>
                          </a:stretch>
                        </a:blipFill>
                      </a:tcPr>
                    </a:tc>
                    <a:tc>
                      <a:txBody>
                        <a:bodyPr/>
                        <a:lstStyle/>
                        <a:p>
                          <a:endParaRPr lang="en-AU"/>
                        </a:p>
                      </a:txBody>
                      <a:tcPr/>
                    </a:tc>
                    <a:extLst>
                      <a:ext uri="{0D108BD9-81ED-4DB2-BD59-A6C34878D82A}">
                        <a16:rowId xmlns:a16="http://schemas.microsoft.com/office/drawing/2014/main" val="1833435894"/>
                      </a:ext>
                    </a:extLst>
                  </a:tr>
                  <a:tr h="710692">
                    <a:tc>
                      <a:txBody>
                        <a:bodyPr/>
                        <a:lstStyle/>
                        <a:p>
                          <a:r>
                            <a:rPr lang="en-US" dirty="0"/>
                            <a:t>Bankers</a:t>
                          </a:r>
                          <a:endParaRPr lang="en-AU" dirty="0"/>
                        </a:p>
                      </a:txBody>
                      <a:tcPr/>
                    </a:tc>
                    <a:tc>
                      <a:txBody>
                        <a:bodyPr/>
                        <a:lstStyle/>
                        <a:p>
                          <a:endParaRPr lang="en-US"/>
                        </a:p>
                      </a:txBody>
                      <a:tcPr>
                        <a:blipFill>
                          <a:blip r:embed="rId2"/>
                          <a:stretch>
                            <a:fillRect l="-157789" t="-235043" r="-644724" b="-131624"/>
                          </a:stretch>
                        </a:blipFill>
                      </a:tcPr>
                    </a:tc>
                    <a:tc>
                      <a:txBody>
                        <a:bodyPr/>
                        <a:lstStyle/>
                        <a:p>
                          <a:endParaRPr lang="en-US"/>
                        </a:p>
                      </a:txBody>
                      <a:tcPr>
                        <a:blipFill>
                          <a:blip r:embed="rId2"/>
                          <a:stretch>
                            <a:fillRect l="-200391" t="-235043" r="-401172" b="-131624"/>
                          </a:stretch>
                        </a:blipFill>
                      </a:tcPr>
                    </a:tc>
                    <a:tc>
                      <a:txBody>
                        <a:bodyPr/>
                        <a:lstStyle/>
                        <a:p>
                          <a:endParaRPr lang="en-AU" dirty="0"/>
                        </a:p>
                      </a:txBody>
                      <a:tcPr/>
                    </a:tc>
                    <a:tc>
                      <a:txBody>
                        <a:bodyPr/>
                        <a:lstStyle/>
                        <a:p>
                          <a:endParaRPr lang="en-AU" dirty="0"/>
                        </a:p>
                      </a:txBody>
                      <a:tcPr/>
                    </a:tc>
                    <a:tc>
                      <a:txBody>
                        <a:bodyPr/>
                        <a:lstStyle/>
                        <a:p>
                          <a:endParaRPr lang="en-US"/>
                        </a:p>
                      </a:txBody>
                      <a:tcPr>
                        <a:blipFill>
                          <a:blip r:embed="rId2"/>
                          <a:stretch>
                            <a:fillRect l="-500000" t="-235043" r="-101563" b="-131624"/>
                          </a:stretch>
                        </a:blipFill>
                      </a:tcPr>
                    </a:tc>
                    <a:tc>
                      <a:txBody>
                        <a:bodyPr/>
                        <a:lstStyle/>
                        <a:p>
                          <a:endParaRPr lang="en-US"/>
                        </a:p>
                      </a:txBody>
                      <a:tcPr>
                        <a:blipFill>
                          <a:blip r:embed="rId2"/>
                          <a:stretch>
                            <a:fillRect l="-600000" t="-235043" r="-1563" b="-131624"/>
                          </a:stretch>
                        </a:blipFill>
                      </a:tcPr>
                    </a:tc>
                    <a:extLst>
                      <a:ext uri="{0D108BD9-81ED-4DB2-BD59-A6C34878D82A}">
                        <a16:rowId xmlns:a16="http://schemas.microsoft.com/office/drawing/2014/main" val="3591648425"/>
                      </a:ext>
                    </a:extLst>
                  </a:tr>
                  <a:tr h="640080">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endParaRPr lang="en-AU" dirty="0"/>
                        </a:p>
                      </a:txBody>
                      <a:tcPr/>
                    </a:tc>
                    <a:tc>
                      <a:txBody>
                        <a:bodyPr/>
                        <a:lstStyle/>
                        <a:p>
                          <a:endParaRPr lang="en-US"/>
                        </a:p>
                      </a:txBody>
                      <a:tcPr>
                        <a:blipFill>
                          <a:blip r:embed="rId2"/>
                          <a:stretch>
                            <a:fillRect l="-400000" t="-373333" r="-201563" b="-46667"/>
                          </a:stretch>
                        </a:blipFill>
                      </a:tcPr>
                    </a:tc>
                    <a:tc>
                      <a:txBody>
                        <a:bodyPr/>
                        <a:lstStyle/>
                        <a:p>
                          <a:endParaRPr lang="en-AU" dirty="0"/>
                        </a:p>
                      </a:txBody>
                      <a:tcPr/>
                    </a:tc>
                    <a:tc>
                      <a:txBody>
                        <a:bodyPr/>
                        <a:lstStyle/>
                        <a:p>
                          <a:endParaRPr lang="en-US"/>
                        </a:p>
                      </a:txBody>
                      <a:tcPr>
                        <a:blipFill>
                          <a:blip r:embed="rId2"/>
                          <a:stretch>
                            <a:fillRect l="-600000" t="-373333" r="-1563" b="-46667"/>
                          </a:stretch>
                        </a:blipFill>
                      </a:tcPr>
                    </a:tc>
                    <a:extLst>
                      <a:ext uri="{0D108BD9-81ED-4DB2-BD59-A6C34878D82A}">
                        <a16:rowId xmlns:a16="http://schemas.microsoft.com/office/drawing/2014/main" val="1178481674"/>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25B0189-9F1E-424D-B7DD-D5E71F2FA01B}"/>
                  </a:ext>
                </a:extLst>
              </p:cNvPr>
              <p:cNvSpPr txBox="1"/>
              <p:nvPr/>
            </p:nvSpPr>
            <p:spPr>
              <a:xfrm>
                <a:off x="1607820" y="4373880"/>
                <a:ext cx="27871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1" smtClean="0">
                              <a:latin typeface="Cambria Math" panose="02040503050406030204" pitchFamily="18" charset="0"/>
                            </a:rPr>
                            <m:t>w</m:t>
                          </m:r>
                        </m:e>
                        <m:sub>
                          <m:r>
                            <a:rPr lang="en-US" b="0" i="1" smtClean="0">
                              <a:latin typeface="Cambria Math" panose="02040503050406030204" pitchFamily="18" charset="0"/>
                            </a:rPr>
                            <m:t>𝑖</m:t>
                          </m:r>
                        </m:sub>
                      </m:sSub>
                      <m:r>
                        <a:rPr lang="en-US" b="0" i="1" smtClean="0">
                          <a:latin typeface="Cambria Math" panose="02040503050406030204" pitchFamily="18" charset="0"/>
                        </a:rPr>
                        <m:t>&lt;#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𝑒𝑛𝑡𝑟𝑒𝑝𝑟𝑒𝑛𝑒𝑢𝑟𝑠</m:t>
                      </m:r>
                    </m:oMath>
                  </m:oMathPara>
                </a14:m>
                <a:endParaRPr lang="en-AU" dirty="0"/>
              </a:p>
            </p:txBody>
          </p:sp>
        </mc:Choice>
        <mc:Fallback>
          <p:sp>
            <p:nvSpPr>
              <p:cNvPr id="3" name="TextBox 2">
                <a:extLst>
                  <a:ext uri="{FF2B5EF4-FFF2-40B4-BE49-F238E27FC236}">
                    <a16:creationId xmlns:a16="http://schemas.microsoft.com/office/drawing/2014/main" id="{C25B0189-9F1E-424D-B7DD-D5E71F2FA01B}"/>
                  </a:ext>
                </a:extLst>
              </p:cNvPr>
              <p:cNvSpPr txBox="1">
                <a:spLocks noRot="1" noChangeAspect="1" noMove="1" noResize="1" noEditPoints="1" noAdjustHandles="1" noChangeArrowheads="1" noChangeShapeType="1" noTextEdit="1"/>
              </p:cNvSpPr>
              <p:nvPr/>
            </p:nvSpPr>
            <p:spPr>
              <a:xfrm>
                <a:off x="1607820" y="4373880"/>
                <a:ext cx="2787173" cy="276999"/>
              </a:xfrm>
              <a:prstGeom prst="rect">
                <a:avLst/>
              </a:prstGeom>
              <a:blipFill>
                <a:blip r:embed="rId3"/>
                <a:stretch>
                  <a:fillRect l="-2626" t="-4444" r="-2188" b="-33333"/>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BB298900-730B-418F-A6A7-91827DE5AC8E}"/>
              </a:ext>
            </a:extLst>
          </p:cNvPr>
          <p:cNvSpPr txBox="1"/>
          <p:nvPr/>
        </p:nvSpPr>
        <p:spPr>
          <a:xfrm>
            <a:off x="1097280" y="4046220"/>
            <a:ext cx="3139440" cy="369332"/>
          </a:xfrm>
          <a:prstGeom prst="rect">
            <a:avLst/>
          </a:prstGeom>
          <a:noFill/>
        </p:spPr>
        <p:txBody>
          <a:bodyPr wrap="square" rtlCol="0">
            <a:spAutoFit/>
          </a:bodyPr>
          <a:lstStyle/>
          <a:p>
            <a:r>
              <a:rPr lang="en-US" dirty="0"/>
              <a:t>Credit restriction binds</a:t>
            </a:r>
            <a:endParaRPr lang="en-AU" dirty="0"/>
          </a:p>
        </p:txBody>
      </p:sp>
    </p:spTree>
    <p:extLst>
      <p:ext uri="{BB962C8B-B14F-4D97-AF65-F5344CB8AC3E}">
        <p14:creationId xmlns:p14="http://schemas.microsoft.com/office/powerpoint/2010/main" val="113420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509</Words>
  <Application>Microsoft Office PowerPoint</Application>
  <PresentationFormat>Widescreen</PresentationFormat>
  <Paragraphs>66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The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Emiliano A. Carlevaro</dc:creator>
  <cp:lastModifiedBy>Emiliano A. Carlevaro</cp:lastModifiedBy>
  <cp:revision>1</cp:revision>
  <dcterms:created xsi:type="dcterms:W3CDTF">2021-02-06T07:29:28Z</dcterms:created>
  <dcterms:modified xsi:type="dcterms:W3CDTF">2021-02-20T06:53:49Z</dcterms:modified>
</cp:coreProperties>
</file>