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91" r:id="rId3"/>
    <p:sldId id="264" r:id="rId4"/>
    <p:sldId id="258" r:id="rId5"/>
    <p:sldId id="268" r:id="rId6"/>
    <p:sldId id="259" r:id="rId7"/>
    <p:sldId id="271" r:id="rId8"/>
    <p:sldId id="292" r:id="rId9"/>
    <p:sldId id="272" r:id="rId10"/>
    <p:sldId id="293" r:id="rId11"/>
    <p:sldId id="274" r:id="rId12"/>
    <p:sldId id="276" r:id="rId13"/>
    <p:sldId id="290" r:id="rId14"/>
    <p:sldId id="294" r:id="rId15"/>
    <p:sldId id="295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750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524DC-3E91-4167-9318-AD5E836B3DD9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B1E16-1D9D-4C11-B17F-170E54F0CD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4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 mutual relations comprise multiple areas: syndicated loans market (many banks lending the same borrower), overnight interbank market, derivative positions (or swaps), wholesale deposit market. We only consider loans reported in the credit registry.</a:t>
            </a:r>
          </a:p>
          <a:p>
            <a:r>
              <a:rPr lang="en-US" dirty="0"/>
              <a:t>Interbank market data relies on trading data. In some cases the identities of the parties is unknown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ED4DB-7A5E-473F-ABC9-F639C78DCD7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24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Excluyo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publicos</a:t>
            </a:r>
            <a:r>
              <a:rPr lang="en-US" dirty="0"/>
              <a:t> y </a:t>
            </a:r>
            <a:r>
              <a:rPr lang="en-US" dirty="0" err="1"/>
              <a:t>sucursales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extranjeros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DABOS SOSA 2004 bajo la idea de que es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probables</a:t>
            </a:r>
            <a:r>
              <a:rPr lang="en-US" dirty="0"/>
              <a:t> a </a:t>
            </a:r>
            <a:r>
              <a:rPr lang="en-US" dirty="0" err="1"/>
              <a:t>quebrar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bankFailure</a:t>
            </a:r>
            <a:r>
              <a:rPr lang="en-US" dirty="0"/>
              <a:t>/output/SAR/Annual99_pastAvgW/A99_pastAvgW_creW_b97q4_s03q4.html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086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Include M&amp;A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s98.Priv.01.onT</a:t>
            </a:r>
          </a:p>
          <a:p>
            <a:r>
              <a:rPr lang="en-US" dirty="0"/>
              <a:t>: 1998 annual data results/probit/failureUntil2001q4/probits-AnnualData.html</a:t>
            </a:r>
          </a:p>
          <a:p>
            <a:r>
              <a:rPr lang="en-US" dirty="0"/>
              <a:t>Brazil, Russian default, Fed tightening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1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s98.Priv.01.onT</a:t>
            </a:r>
          </a:p>
          <a:p>
            <a:r>
              <a:rPr lang="en-US" dirty="0"/>
              <a:t>: 1998 annual data results/probit/failureUntil2001q4/probits-AnnualData.html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945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0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 </a:t>
            </a:r>
            <a:r>
              <a:rPr lang="en-US" dirty="0" err="1"/>
              <a:t>efecto</a:t>
            </a:r>
            <a:r>
              <a:rPr lang="en-US" dirty="0"/>
              <a:t> 0.0037 es poco mas de la </a:t>
            </a:r>
            <a:r>
              <a:rPr lang="en-US" dirty="0" err="1"/>
              <a:t>mitad</a:t>
            </a:r>
            <a:r>
              <a:rPr lang="en-US" dirty="0"/>
              <a:t> del </a:t>
            </a:r>
            <a:r>
              <a:rPr lang="en-US" dirty="0" err="1"/>
              <a:t>efecto</a:t>
            </a:r>
            <a:r>
              <a:rPr lang="en-US" dirty="0"/>
              <a:t> de </a:t>
            </a:r>
            <a:r>
              <a:rPr lang="en-US" dirty="0" err="1"/>
              <a:t>prestamos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USD. Es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aumentar</a:t>
            </a:r>
            <a:r>
              <a:rPr lang="en-US" dirty="0"/>
              <a:t> 2% </a:t>
            </a:r>
            <a:r>
              <a:rPr lang="en-US" dirty="0" err="1"/>
              <a:t>el</a:t>
            </a:r>
            <a:r>
              <a:rPr lang="en-US" dirty="0"/>
              <a:t> ratio de capital </a:t>
            </a:r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supervivencia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 </a:t>
            </a:r>
            <a:r>
              <a:rPr lang="en-US" dirty="0" err="1"/>
              <a:t>mismo</a:t>
            </a:r>
            <a:r>
              <a:rPr lang="en-US" dirty="0"/>
              <a:t> que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1% los </a:t>
            </a:r>
            <a:r>
              <a:rPr lang="en-US" dirty="0" err="1"/>
              <a:t>prestamos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USD.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ED4DB-7A5E-473F-ABC9-F639C78DCD7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246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ED4DB-7A5E-473F-ABC9-F639C78DCD7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565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 mutual relations comprise multiple areas: syndicated loans market (many banks lending the same borrower), overnight interbank market, derivative positions (or swaps), wholesale deposit market. We only consider loans reported in the credit registry.</a:t>
            </a:r>
          </a:p>
          <a:p>
            <a:r>
              <a:rPr lang="en-US" dirty="0"/>
              <a:t>Interbank market data relies on trading data. In some cases the identities of the parties is unknown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3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El </a:t>
            </a:r>
            <a:r>
              <a:rPr lang="en-US" sz="1000" dirty="0" err="1"/>
              <a:t>apalancamiento</a:t>
            </a:r>
            <a:r>
              <a:rPr lang="en-US" sz="1000" dirty="0"/>
              <a:t> </a:t>
            </a:r>
            <a:r>
              <a:rPr lang="en-US" sz="1000" dirty="0" err="1"/>
              <a:t>excesivo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relación</a:t>
            </a:r>
            <a:r>
              <a:rPr lang="en-US" sz="1000" dirty="0"/>
              <a:t> al </a:t>
            </a:r>
            <a:r>
              <a:rPr lang="en-US" sz="1000" dirty="0" err="1"/>
              <a:t>riesgo</a:t>
            </a:r>
            <a:r>
              <a:rPr lang="en-US" sz="1000" dirty="0"/>
              <a:t> </a:t>
            </a:r>
            <a:r>
              <a:rPr lang="en-US" sz="1000" dirty="0" err="1"/>
              <a:t>tomado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el</a:t>
            </a:r>
            <a:r>
              <a:rPr lang="en-US" sz="1000" dirty="0"/>
              <a:t> active y/o </a:t>
            </a:r>
            <a:r>
              <a:rPr lang="en-US" sz="1000" dirty="0" err="1"/>
              <a:t>el</a:t>
            </a:r>
            <a:r>
              <a:rPr lang="en-US" sz="1000" dirty="0"/>
              <a:t> </a:t>
            </a:r>
            <a:r>
              <a:rPr lang="en-US" sz="1000" dirty="0" err="1"/>
              <a:t>fondeo</a:t>
            </a:r>
            <a:r>
              <a:rPr lang="en-US" sz="1000" dirty="0"/>
              <a:t> con </a:t>
            </a:r>
            <a:r>
              <a:rPr lang="en-US" sz="1000" dirty="0" err="1"/>
              <a:t>deuda</a:t>
            </a:r>
            <a:r>
              <a:rPr lang="en-US" sz="1000" dirty="0"/>
              <a:t> de </a:t>
            </a:r>
            <a:r>
              <a:rPr lang="en-US" sz="1000" dirty="0" err="1"/>
              <a:t>corto</a:t>
            </a:r>
            <a:r>
              <a:rPr lang="en-US" sz="1000" dirty="0"/>
              <a:t> </a:t>
            </a:r>
            <a:r>
              <a:rPr lang="en-US" sz="1000" dirty="0" err="1"/>
              <a:t>plazo</a:t>
            </a:r>
            <a:r>
              <a:rPr lang="en-US" sz="1000" dirty="0"/>
              <a:t>.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el</a:t>
            </a:r>
            <a:r>
              <a:rPr lang="en-US" sz="1000" dirty="0"/>
              <a:t> </a:t>
            </a:r>
            <a:r>
              <a:rPr lang="en-US" sz="1000" dirty="0" err="1"/>
              <a:t>caso</a:t>
            </a:r>
            <a:r>
              <a:rPr lang="en-US" sz="1000" dirty="0"/>
              <a:t> </a:t>
            </a:r>
            <a:r>
              <a:rPr lang="en-US" sz="1000" dirty="0" err="1"/>
              <a:t>argentino</a:t>
            </a:r>
            <a:r>
              <a:rPr lang="en-US" sz="1000" dirty="0"/>
              <a:t> </a:t>
            </a:r>
            <a:r>
              <a:rPr lang="en-US" sz="1000" dirty="0" err="1"/>
              <a:t>el</a:t>
            </a:r>
            <a:r>
              <a:rPr lang="en-US" sz="1000" dirty="0"/>
              <a:t> </a:t>
            </a:r>
            <a:r>
              <a:rPr lang="en-US" sz="1000" dirty="0" err="1"/>
              <a:t>descalce</a:t>
            </a:r>
            <a:r>
              <a:rPr lang="en-US" sz="1000" dirty="0"/>
              <a:t> de </a:t>
            </a:r>
            <a:r>
              <a:rPr lang="en-US" sz="1000" dirty="0" err="1"/>
              <a:t>moneda</a:t>
            </a:r>
            <a:endParaRPr lang="en-US" sz="1000" dirty="0"/>
          </a:p>
          <a:p>
            <a:r>
              <a:rPr lang="en-US" sz="1000" dirty="0"/>
              <a:t>Is the same?</a:t>
            </a:r>
          </a:p>
          <a:p>
            <a:r>
              <a:rPr lang="en-US" sz="1000" dirty="0"/>
              <a:t>Are more connected system more resilient? Depends</a:t>
            </a:r>
          </a:p>
          <a:p>
            <a:r>
              <a:rPr lang="en-US" sz="1000" dirty="0"/>
              <a:t>Diamond &amp; Rajan: you don’t need a network to have contagious, </a:t>
            </a:r>
            <a:r>
              <a:rPr lang="en-US" sz="1000" dirty="0" err="1"/>
              <a:t>amplyfing</a:t>
            </a:r>
            <a:r>
              <a:rPr lang="en-US" sz="1000" dirty="0"/>
              <a:t> effects. All banks are connected through markets. </a:t>
            </a:r>
          </a:p>
          <a:p>
            <a:r>
              <a:rPr lang="en-US" sz="1000" dirty="0"/>
              <a:t>What it does not say: an arbitrary macro shocks does not generate contagious. </a:t>
            </a:r>
            <a:endParaRPr lang="en-AU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2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Is the same?</a:t>
            </a:r>
          </a:p>
          <a:p>
            <a:r>
              <a:rPr lang="en-US" sz="1000" dirty="0"/>
              <a:t>Are more connected system more resilient? Depends</a:t>
            </a:r>
          </a:p>
          <a:p>
            <a:r>
              <a:rPr lang="en-US" sz="1000" dirty="0"/>
              <a:t>Diamond &amp; Rajan: you don’t need a network to have contagious, </a:t>
            </a:r>
            <a:r>
              <a:rPr lang="en-US" sz="1000" dirty="0" err="1"/>
              <a:t>amplyfing</a:t>
            </a:r>
            <a:r>
              <a:rPr lang="en-US" sz="1000" dirty="0"/>
              <a:t> effects. All banks are connected through markets. </a:t>
            </a:r>
          </a:p>
          <a:p>
            <a:r>
              <a:rPr lang="en-US" sz="1000" dirty="0"/>
              <a:t>What it does not say: an arbitrary macro shocks does not generate contagious. </a:t>
            </a:r>
            <a:endParaRPr lang="en-AU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the estimate the asterisk model where the shocks are Normal(0,1). These shocks can be think of the shocks bank faces like ratio of late-paying </a:t>
            </a:r>
            <a:r>
              <a:rPr lang="en-US" dirty="0" err="1"/>
              <a:t>borowwers</a:t>
            </a:r>
            <a:r>
              <a:rPr lang="en-US" dirty="0"/>
              <a:t>. </a:t>
            </a:r>
          </a:p>
          <a:p>
            <a:r>
              <a:rPr lang="en-US" dirty="0"/>
              <a:t>You can’t cause there are </a:t>
            </a:r>
            <a:r>
              <a:rPr lang="en-US" dirty="0" err="1"/>
              <a:t>unobservables</a:t>
            </a:r>
            <a:r>
              <a:rPr lang="en-US" dirty="0"/>
              <a:t>.</a:t>
            </a:r>
          </a:p>
          <a:p>
            <a:r>
              <a:rPr lang="en-US" dirty="0"/>
              <a:t>You estimate with the observables.</a:t>
            </a:r>
          </a:p>
          <a:p>
            <a:r>
              <a:rPr lang="en-US" dirty="0"/>
              <a:t>Recognized that with observables the </a:t>
            </a:r>
            <a:r>
              <a:rPr lang="en-US" dirty="0" err="1"/>
              <a:t>dependant</a:t>
            </a:r>
            <a:r>
              <a:rPr lang="en-US" dirty="0"/>
              <a:t> is binomial. What is the value of p?</a:t>
            </a:r>
          </a:p>
          <a:p>
            <a:r>
              <a:rPr lang="en-US" dirty="0"/>
              <a:t>Well, you let p to depend on X, that is, you </a:t>
            </a:r>
            <a:r>
              <a:rPr lang="en-US" dirty="0" err="1"/>
              <a:t>parametized</a:t>
            </a:r>
            <a:r>
              <a:rPr lang="en-US" dirty="0"/>
              <a:t> p. The link function is the Normal Density. Why? Cause shocks in the structural are Normal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95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SAR </a:t>
            </a:r>
            <a:r>
              <a:rPr lang="en-US" dirty="0" err="1"/>
              <a:t>permite</a:t>
            </a:r>
            <a:r>
              <a:rPr lang="en-US" dirty="0"/>
              <a:t> feedback effects.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inversion of the matrix I-</a:t>
            </a:r>
            <a:r>
              <a:rPr lang="en-US" dirty="0" err="1"/>
              <a:t>pW</a:t>
            </a:r>
            <a:r>
              <a:rPr lang="en-US" dirty="0"/>
              <a:t>, it’s a </a:t>
            </a:r>
            <a:r>
              <a:rPr lang="en-US" dirty="0" err="1"/>
              <a:t>NxN</a:t>
            </a:r>
            <a:r>
              <a:rPr lang="en-US" dirty="0"/>
              <a:t> matrix! That takes N^3 iterations. </a:t>
            </a:r>
            <a:br>
              <a:rPr lang="en-US" dirty="0"/>
            </a:br>
            <a:r>
              <a:rPr lang="en-US" dirty="0"/>
              <a:t>Sparse matrix algorithms 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Pace, R. Kelley, and James P. </a:t>
            </a:r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LeSage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"Fast Simulated Maximum Likelihood Estimation of the Spatial </a:t>
            </a:r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Probit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Model Capable of Handling Large Samples, chapter 1." (2011): 3-34.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more fundamental problem of the likelihood. The value for a particular observation depends on the others!!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820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Federico Forte para mercado </a:t>
            </a:r>
            <a:r>
              <a:rPr lang="en-US" dirty="0" err="1"/>
              <a:t>interbancario</a:t>
            </a:r>
            <a:r>
              <a:rPr lang="en-US" dirty="0"/>
              <a:t> </a:t>
            </a:r>
            <a:r>
              <a:rPr lang="en-US" dirty="0" err="1"/>
              <a:t>argentino</a:t>
            </a:r>
            <a:r>
              <a:rPr lang="en-US" dirty="0"/>
              <a:t> (</a:t>
            </a:r>
            <a:r>
              <a:rPr lang="en-US" dirty="0" err="1"/>
              <a:t>el</a:t>
            </a:r>
            <a:r>
              <a:rPr lang="en-US" dirty="0"/>
              <a:t> mercado call).</a:t>
            </a:r>
          </a:p>
          <a:p>
            <a:r>
              <a:rPr lang="en-US" dirty="0"/>
              <a:t>Veld </a:t>
            </a:r>
            <a:r>
              <a:rPr lang="en-US" dirty="0" err="1"/>
              <a:t>lelyveld</a:t>
            </a:r>
            <a:r>
              <a:rPr lang="en-US" dirty="0"/>
              <a:t> para </a:t>
            </a:r>
            <a:r>
              <a:rPr lang="en-US" dirty="0" err="1"/>
              <a:t>Países</a:t>
            </a:r>
            <a:r>
              <a:rPr lang="en-US" dirty="0"/>
              <a:t> </a:t>
            </a:r>
            <a:r>
              <a:rPr lang="en-US" dirty="0" err="1"/>
              <a:t>Bajos</a:t>
            </a:r>
            <a:r>
              <a:rPr lang="en-US" dirty="0"/>
              <a:t>, </a:t>
            </a:r>
            <a:r>
              <a:rPr lang="en-US" dirty="0" err="1"/>
              <a:t>otros</a:t>
            </a:r>
            <a:r>
              <a:rPr lang="en-US" dirty="0"/>
              <a:t> para </a:t>
            </a:r>
            <a:r>
              <a:rPr lang="en-US" dirty="0" err="1"/>
              <a:t>Brasil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Banco mutual relations comprise multiple areas: syndicated loans market (many banks lending the same borrower), overnight interbank market, derivative positions (or swaps), wholesale deposit market. We only consider loans reported in the credit registry.</a:t>
            </a:r>
          </a:p>
          <a:p>
            <a:r>
              <a:rPr lang="en-US" dirty="0"/>
              <a:t>Interbank market data relies on trading data. In some cases the identities of the parties is unknown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0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banco debe </a:t>
            </a:r>
            <a:r>
              <a:rPr lang="en-US" dirty="0" err="1"/>
              <a:t>actualizar</a:t>
            </a:r>
            <a:r>
              <a:rPr lang="en-US" dirty="0"/>
              <a:t> la </a:t>
            </a:r>
            <a:r>
              <a:rPr lang="en-US" dirty="0" err="1"/>
              <a:t>informacion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una </a:t>
            </a:r>
            <a:r>
              <a:rPr lang="en-US" dirty="0" err="1"/>
              <a:t>vez</a:t>
            </a:r>
            <a:r>
              <a:rPr lang="en-US" dirty="0"/>
              <a:t> por </a:t>
            </a:r>
            <a:r>
              <a:rPr lang="en-US" dirty="0" err="1"/>
              <a:t>año</a:t>
            </a:r>
            <a:r>
              <a:rPr lang="en-US" dirty="0"/>
              <a:t>, mas </a:t>
            </a:r>
            <a:r>
              <a:rPr lang="en-US" dirty="0" err="1"/>
              <a:t>frecuenemtenete</a:t>
            </a:r>
            <a:r>
              <a:rPr lang="en-US" dirty="0"/>
              <a:t> para </a:t>
            </a:r>
            <a:r>
              <a:rPr lang="en-US" dirty="0" err="1"/>
              <a:t>deudas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. No hay incentive a </a:t>
            </a:r>
            <a:r>
              <a:rPr lang="en-US" dirty="0" err="1"/>
              <a:t>mentir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una </a:t>
            </a:r>
            <a:r>
              <a:rPr lang="en-US" dirty="0" err="1"/>
              <a:t>diferencia</a:t>
            </a:r>
            <a:r>
              <a:rPr lang="en-US" dirty="0"/>
              <a:t> mayor a 1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puntaje</a:t>
            </a:r>
            <a:r>
              <a:rPr lang="en-US" dirty="0"/>
              <a:t> </a:t>
            </a:r>
            <a:r>
              <a:rPr lang="en-US" dirty="0" err="1"/>
              <a:t>asignado</a:t>
            </a:r>
            <a:r>
              <a:rPr lang="en-US" dirty="0"/>
              <a:t> a un </a:t>
            </a:r>
            <a:r>
              <a:rPr lang="en-US" dirty="0" err="1"/>
              <a:t>deudora</a:t>
            </a:r>
            <a:r>
              <a:rPr lang="en-US" dirty="0"/>
              <a:t> por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. </a:t>
            </a:r>
            <a:r>
              <a:rPr lang="en-US" dirty="0" err="1"/>
              <a:t>Ademas</a:t>
            </a:r>
            <a:r>
              <a:rPr lang="en-US" dirty="0"/>
              <a:t> un banco que </a:t>
            </a:r>
            <a:r>
              <a:rPr lang="en-US" dirty="0" err="1"/>
              <a:t>considera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sus </a:t>
            </a:r>
            <a:r>
              <a:rPr lang="en-US" dirty="0" err="1"/>
              <a:t>deudores</a:t>
            </a:r>
            <a:r>
              <a:rPr lang="en-US" dirty="0"/>
              <a:t> con un </a:t>
            </a:r>
            <a:r>
              <a:rPr lang="en-US" dirty="0" err="1"/>
              <a:t>puntaje</a:t>
            </a:r>
            <a:r>
              <a:rPr lang="en-US" dirty="0"/>
              <a:t> de 1 genera </a:t>
            </a:r>
            <a:r>
              <a:rPr lang="en-US" dirty="0" err="1"/>
              <a:t>sospechas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regulador</a:t>
            </a:r>
            <a:r>
              <a:rPr lang="en-US" dirty="0"/>
              <a:t>.</a:t>
            </a:r>
          </a:p>
          <a:p>
            <a:r>
              <a:rPr lang="en-US" dirty="0"/>
              <a:t>Banco mutual relations comprise multiple areas: syndicated loans market (many banks lending the same borrower), overnight interbank market, derivative positions (or swaps), wholesale deposit market. We only consider loans reported in the credit registry.</a:t>
            </a:r>
          </a:p>
          <a:p>
            <a:r>
              <a:rPr lang="en-US" dirty="0"/>
              <a:t>Interbank market data relies on trading data. In some cases the identities of the parties is unknown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Excluyo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publicos</a:t>
            </a:r>
            <a:r>
              <a:rPr lang="en-US" dirty="0"/>
              <a:t> y </a:t>
            </a:r>
            <a:r>
              <a:rPr lang="en-US" dirty="0" err="1"/>
              <a:t>sucursales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extranjeros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DABOS SOSA 2004 bajo la idea de que es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probables</a:t>
            </a:r>
            <a:r>
              <a:rPr lang="en-US" dirty="0"/>
              <a:t> a </a:t>
            </a:r>
            <a:r>
              <a:rPr lang="en-US" dirty="0" err="1"/>
              <a:t>quebrar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bankFailure</a:t>
            </a:r>
            <a:r>
              <a:rPr lang="en-US" dirty="0"/>
              <a:t>/output/SAR/Annual99_pastAvgW/A99_pastAvgW_creW_b97q4_s03q4.html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64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Excluyo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publicos</a:t>
            </a:r>
            <a:r>
              <a:rPr lang="en-US" dirty="0"/>
              <a:t> y </a:t>
            </a:r>
            <a:r>
              <a:rPr lang="en-US" dirty="0" err="1"/>
              <a:t>sucursales</a:t>
            </a:r>
            <a:r>
              <a:rPr lang="en-US" dirty="0"/>
              <a:t> de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extranjeros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DABOS SOSA 2004 bajo la idea de que es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probables</a:t>
            </a:r>
            <a:r>
              <a:rPr lang="en-US" dirty="0"/>
              <a:t> a </a:t>
            </a:r>
            <a:r>
              <a:rPr lang="en-US" dirty="0" err="1"/>
              <a:t>quebrar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bankFailure</a:t>
            </a:r>
            <a:r>
              <a:rPr lang="en-US" dirty="0"/>
              <a:t>/output/SAR/Annual99_pastAvgW/A99_pastAvgW_creW_b97q4_s03q4.html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ED4DB-7A5E-473F-ABC9-F639C78DCD7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07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B991-5D3F-4540-827B-6BF3D89E3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1E38B-4F59-4A41-A490-61A850743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8BE5-A22D-441F-B87C-A7A55999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22B5-656C-4EC2-87AD-FE237608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A2B1-51F1-4084-A117-9BB8C0F5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4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684B-0689-407D-96CA-05CF8674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0E9AB-5E08-496C-B41D-81ACBFB7F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9879-66F4-43C8-A8F6-844E398C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C79F-9159-4682-A779-570D725A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A90F-8A29-49B8-8889-049D55F4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45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53260-30D0-4E1A-94BF-5687E1838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6873-1BC0-4D90-A96B-7B395478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F476-6911-4A3B-985A-63C49044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795D-3A52-4887-98C6-FF6D9DC5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EE58-10B3-47FE-AC33-0DD6C6B6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0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9E2C-558B-4482-BA4A-6BBA229A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2CFE-839F-4772-9D98-5714F5EB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79D-1415-4740-ADD2-541F0626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77B1-D0B8-45DB-984E-5D0F95F4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72D9-D5C2-4FC7-AC11-9E6F1C8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08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4686-0AD7-4C6C-BDA4-D9D90326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3CDBE-90BE-4526-960B-E9E1044A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F6EF-CE55-4C03-A51F-3F95C537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5F2B-1635-41AC-BEF0-63D3E9DC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37105-A444-4739-9764-84015EAE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91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D19-97E3-4737-A9E6-6E3E2D63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8C2F-5152-4D5A-A074-96C2C9B4A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615DD-8992-4B5B-A774-C5724C981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D791C-248F-4FF3-8299-28010D8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53F1-CF1B-494C-B516-A737A3F1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04114-9392-437D-BC8F-F8879B80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2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2BB7-1EB1-4EB9-9310-A40E22FB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910AD-0C4E-4307-8179-63A866CBB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1E0C1-C83E-4012-8C1D-D3BD70F9F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66535-5093-463E-B407-83760D1EC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BC289-CC45-4103-ADD5-07DBDBB17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621CA-A90B-489C-959A-0633C125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191E1-E4EA-4B59-9C21-900A7A3A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E08E9-5208-4B03-AD44-22314D74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6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A8C5-BB8F-474F-A74C-6F2DC63C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E240D-80A5-43E1-98F1-33A8D273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982E1-042D-4239-A109-38E14DCF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CC1F2-031D-4331-BA07-61CC985B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F5F2A-8DF7-49CC-8D80-CB72B877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4A4FB-F835-42BF-827D-9D278F30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1A74-275C-4A81-8F49-23EC950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9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3D94-3846-4FAF-A06E-F82953C6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2550-C994-4A1F-9F70-9053CF578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E16C-5020-4E2D-969C-0418EAF77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B74B1-4A16-4371-BD9D-6E31972B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3316-3F1C-4699-845D-84FECAA2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210D9-A1BE-4702-B54B-D0BAA684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86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780B-D39F-46D7-8BF3-E989689A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00F46-7CB1-42A8-A922-F9FA56C97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657E-8C43-43E8-978E-3CAD4B5BC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9DA73-C427-4394-89A0-3D2692CF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D3BE-0791-4DB3-AC7F-B44B983B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5FDF-5DDB-48BD-AD2F-1B32CA2B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24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7556E-0A38-4FF7-838B-2518D5B2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877A-4CF3-486F-8EA1-A64C2691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5A94-26CD-4ED5-AE63-7A9F2A646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EFE3B-CA8C-44D9-9B96-B829E91887DD}" type="datetimeFigureOut">
              <a:rPr lang="en-AU" smtClean="0"/>
              <a:t>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27122-3CAE-49E5-9750-181096644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C005-DFFC-43D8-9080-83D200FC3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EAD-6E87-40AD-80DD-737715E82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70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94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3" Type="http://schemas.openxmlformats.org/officeDocument/2006/relationships/image" Target="../media/image980.png"/><Relationship Id="rId7" Type="http://schemas.openxmlformats.org/officeDocument/2006/relationships/image" Target="../media/image10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0.png"/><Relationship Id="rId5" Type="http://schemas.openxmlformats.org/officeDocument/2006/relationships/image" Target="../media/image81.png"/><Relationship Id="rId10" Type="http://schemas.openxmlformats.org/officeDocument/2006/relationships/image" Target="../media/image106.png"/><Relationship Id="rId4" Type="http://schemas.openxmlformats.org/officeDocument/2006/relationships/image" Target="../media/image990.png"/><Relationship Id="rId9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26" Type="http://schemas.openxmlformats.org/officeDocument/2006/relationships/image" Target="../media/image250.png"/><Relationship Id="rId3" Type="http://schemas.openxmlformats.org/officeDocument/2006/relationships/image" Target="../media/image14.png"/><Relationship Id="rId21" Type="http://schemas.openxmlformats.org/officeDocument/2006/relationships/image" Target="../media/image200.png"/><Relationship Id="rId34" Type="http://schemas.openxmlformats.org/officeDocument/2006/relationships/image" Target="../media/image33.png"/><Relationship Id="rId7" Type="http://schemas.openxmlformats.org/officeDocument/2006/relationships/image" Target="../media/image710.png"/><Relationship Id="rId12" Type="http://schemas.openxmlformats.org/officeDocument/2006/relationships/image" Target="../media/image110.png"/><Relationship Id="rId17" Type="http://schemas.openxmlformats.org/officeDocument/2006/relationships/image" Target="../media/image20.png"/><Relationship Id="rId25" Type="http://schemas.openxmlformats.org/officeDocument/2006/relationships/image" Target="../media/image240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7.png"/><Relationship Id="rId24" Type="http://schemas.openxmlformats.org/officeDocument/2006/relationships/image" Target="../media/image230.png"/><Relationship Id="rId32" Type="http://schemas.openxmlformats.org/officeDocument/2006/relationships/image" Target="../media/image31.png"/><Relationship Id="rId37" Type="http://schemas.openxmlformats.org/officeDocument/2006/relationships/image" Target="../media/image22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36" Type="http://schemas.openxmlformats.org/officeDocument/2006/relationships/image" Target="../media/image35.png"/><Relationship Id="rId31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19.png"/><Relationship Id="rId22" Type="http://schemas.openxmlformats.org/officeDocument/2006/relationships/image" Target="../media/image21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21" Type="http://schemas.openxmlformats.org/officeDocument/2006/relationships/image" Target="../media/image24.png"/><Relationship Id="rId34" Type="http://schemas.openxmlformats.org/officeDocument/2006/relationships/image" Target="../media/image70.png"/><Relationship Id="rId42" Type="http://schemas.openxmlformats.org/officeDocument/2006/relationships/image" Target="../media/image5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37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2.png"/><Relationship Id="rId20" Type="http://schemas.openxmlformats.org/officeDocument/2006/relationships/image" Target="../media/image23.png"/><Relationship Id="rId29" Type="http://schemas.openxmlformats.org/officeDocument/2006/relationships/image" Target="../media/image65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36.png"/><Relationship Id="rId32" Type="http://schemas.openxmlformats.org/officeDocument/2006/relationships/image" Target="../media/image68.png"/><Relationship Id="rId37" Type="http://schemas.openxmlformats.org/officeDocument/2006/relationships/image" Target="../media/image56.png"/><Relationship Id="rId40" Type="http://schemas.openxmlformats.org/officeDocument/2006/relationships/image" Target="../media/image76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27.png"/><Relationship Id="rId28" Type="http://schemas.openxmlformats.org/officeDocument/2006/relationships/image" Target="../media/image64.png"/><Relationship Id="rId36" Type="http://schemas.openxmlformats.org/officeDocument/2006/relationships/image" Target="../media/image38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25.png"/><Relationship Id="rId27" Type="http://schemas.openxmlformats.org/officeDocument/2006/relationships/image" Target="../media/image63.png"/><Relationship Id="rId35" Type="http://schemas.openxmlformats.org/officeDocument/2006/relationships/image" Target="../media/image71.png"/><Relationship Id="rId8" Type="http://schemas.openxmlformats.org/officeDocument/2006/relationships/image" Target="../media/image44.png"/><Relationship Id="rId3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0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919893" y="1597824"/>
            <a:ext cx="100630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network effects during bank failures in Argentina</a:t>
            </a:r>
            <a:endParaRPr lang="en-AU" sz="3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63103-341F-45DA-ABDC-C3FFE4DBCC95}"/>
              </a:ext>
            </a:extLst>
          </p:cNvPr>
          <p:cNvSpPr txBox="1"/>
          <p:nvPr/>
        </p:nvSpPr>
        <p:spPr>
          <a:xfrm>
            <a:off x="482600" y="3124200"/>
            <a:ext cx="101875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92012-98C8-4FA1-BFE3-E7336C60FCCA}"/>
              </a:ext>
            </a:extLst>
          </p:cNvPr>
          <p:cNvSpPr txBox="1"/>
          <p:nvPr/>
        </p:nvSpPr>
        <p:spPr>
          <a:xfrm>
            <a:off x="86782" y="6168325"/>
            <a:ext cx="1172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algn="just"/>
            <a:r>
              <a:rPr lang="en-AU" sz="1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supported through an Australian Government RTP Scholarship and the University of Western Australia Dean's Excellence PhD Scholarship.</a:t>
            </a:r>
            <a:endParaRPr kumimoji="0" lang="en-AU" sz="1800" b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DBD79-E6DC-4FCB-B168-38871EF78CBD}"/>
              </a:ext>
            </a:extLst>
          </p:cNvPr>
          <p:cNvSpPr txBox="1"/>
          <p:nvPr/>
        </p:nvSpPr>
        <p:spPr>
          <a:xfrm>
            <a:off x="3975311" y="2550150"/>
            <a:ext cx="39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Emiliano A. Carlevaro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0DFBD-9CB4-4F67-B926-0A5E845BD925}"/>
              </a:ext>
            </a:extLst>
          </p:cNvPr>
          <p:cNvSpPr txBox="1"/>
          <p:nvPr/>
        </p:nvSpPr>
        <p:spPr>
          <a:xfrm>
            <a:off x="4048760" y="3036509"/>
            <a:ext cx="39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sz="2000" dirty="0"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University of Western Australia</a:t>
            </a:r>
          </a:p>
        </p:txBody>
      </p:sp>
      <p:pic>
        <p:nvPicPr>
          <p:cNvPr id="14" name="Picture 13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CEE6B290-01D9-4CDC-A426-E61C8630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66" y="5150228"/>
            <a:ext cx="3277347" cy="7621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DFD7B8-8475-407A-B722-FF8AFFC6A5EF}"/>
              </a:ext>
            </a:extLst>
          </p:cNvPr>
          <p:cNvSpPr txBox="1"/>
          <p:nvPr/>
        </p:nvSpPr>
        <p:spPr>
          <a:xfrm>
            <a:off x="3690831" y="4370952"/>
            <a:ext cx="39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 dirty="0" err="1"/>
              <a:t>Jornadas</a:t>
            </a:r>
            <a:r>
              <a:rPr lang="en-AU" dirty="0"/>
              <a:t> SADAF </a:t>
            </a:r>
            <a:r>
              <a:rPr lang="en-AU" dirty="0" err="1"/>
              <a:t>octubre</a:t>
            </a:r>
            <a:r>
              <a:rPr lang="en-AU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3763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13917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Red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B34C28-F8E6-48E7-8D72-AE1DEA15B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780239"/>
              </p:ext>
            </p:extLst>
          </p:nvPr>
        </p:nvGraphicFramePr>
        <p:xfrm>
          <a:off x="1821134" y="906884"/>
          <a:ext cx="7094265" cy="4744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FB34C28-F8E6-48E7-8D72-AE1DEA15B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1134" y="906884"/>
                        <a:ext cx="7094265" cy="4744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261B7C-8F10-4E36-85ED-82F2D52DB04E}"/>
              </a:ext>
            </a:extLst>
          </p:cNvPr>
          <p:cNvSpPr txBox="1"/>
          <p:nvPr/>
        </p:nvSpPr>
        <p:spPr>
          <a:xfrm>
            <a:off x="596900" y="5994400"/>
            <a:ext cx="784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70% de los bancos fallidos estaban </a:t>
            </a:r>
            <a:r>
              <a:rPr lang="es-ES" sz="2400" b="1" dirty="0">
                <a:solidFill>
                  <a:schemeClr val="bg1"/>
                </a:solidFill>
              </a:rPr>
              <a:t>directamente</a:t>
            </a:r>
            <a:r>
              <a:rPr lang="es-ES" sz="2400" dirty="0">
                <a:solidFill>
                  <a:schemeClr val="bg1"/>
                </a:solidFill>
              </a:rPr>
              <a:t> conectados.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3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Descripción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 la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muestra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8E38E2-13F0-4C62-86EC-A90F531D03C3}"/>
              </a:ext>
            </a:extLst>
          </p:cNvPr>
          <p:cNvSpPr txBox="1"/>
          <p:nvPr/>
        </p:nvSpPr>
        <p:spPr>
          <a:xfrm>
            <a:off x="365784" y="651254"/>
            <a:ext cx="779637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Falla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D8D55E-0824-40F5-9D97-5A0F0DCED8B3}"/>
              </a:ext>
            </a:extLst>
          </p:cNvPr>
          <p:cNvSpPr txBox="1"/>
          <p:nvPr/>
        </p:nvSpPr>
        <p:spPr>
          <a:xfrm>
            <a:off x="1684867" y="608068"/>
            <a:ext cx="487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Cualquier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extinción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BCRA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66DBF1-20D5-409E-9A52-2D46AA82DA4E}"/>
              </a:ext>
            </a:extLst>
          </p:cNvPr>
          <p:cNvGraphicFramePr/>
          <p:nvPr/>
        </p:nvGraphicFramePr>
        <p:xfrm>
          <a:off x="-5412446" y="2599473"/>
          <a:ext cx="4478866" cy="1959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433">
                  <a:extLst>
                    <a:ext uri="{9D8B030D-6E8A-4147-A177-3AD203B41FA5}">
                      <a16:colId xmlns:a16="http://schemas.microsoft.com/office/drawing/2014/main" val="3913696036"/>
                    </a:ext>
                  </a:extLst>
                </a:gridCol>
                <a:gridCol w="2239433">
                  <a:extLst>
                    <a:ext uri="{9D8B030D-6E8A-4147-A177-3AD203B41FA5}">
                      <a16:colId xmlns:a16="http://schemas.microsoft.com/office/drawing/2014/main" val="1831729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832351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105.00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85640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SampleStart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6685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Failure until</a:t>
                      </a: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82701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SurvivalRate</a:t>
                      </a: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1224691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BCA0B5-5995-4D4D-82EF-0BD566DAEE85}"/>
              </a:ext>
            </a:extLst>
          </p:cNvPr>
          <p:cNvGraphicFramePr/>
          <p:nvPr/>
        </p:nvGraphicFramePr>
        <p:xfrm>
          <a:off x="13178457" y="1374559"/>
          <a:ext cx="6968067" cy="4687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3335">
                  <a:extLst>
                    <a:ext uri="{9D8B030D-6E8A-4147-A177-3AD203B41FA5}">
                      <a16:colId xmlns:a16="http://schemas.microsoft.com/office/drawing/2014/main" val="1865185844"/>
                    </a:ext>
                  </a:extLst>
                </a:gridCol>
                <a:gridCol w="2057366">
                  <a:extLst>
                    <a:ext uri="{9D8B030D-6E8A-4147-A177-3AD203B41FA5}">
                      <a16:colId xmlns:a16="http://schemas.microsoft.com/office/drawing/2014/main" val="1645829581"/>
                    </a:ext>
                  </a:extLst>
                </a:gridCol>
                <a:gridCol w="2057366">
                  <a:extLst>
                    <a:ext uri="{9D8B030D-6E8A-4147-A177-3AD203B41FA5}">
                      <a16:colId xmlns:a16="http://schemas.microsoft.com/office/drawing/2014/main" val="965101210"/>
                    </a:ext>
                  </a:extLst>
                </a:gridCol>
              </a:tblGrid>
              <a:tr h="3740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95548" marR="95548" marT="53165" marB="5316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548" marR="95548" marT="53165" marB="53165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548" marR="95548" marT="53165" marB="53165" anchor="ctr"/>
                </a:tc>
                <a:extLst>
                  <a:ext uri="{0D108BD9-81ED-4DB2-BD59-A6C34878D82A}">
                    <a16:rowId xmlns:a16="http://schemas.microsoft.com/office/drawing/2014/main" val="2271869886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Assets (ARS$/USD billions)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1,047.00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2,168.00</a:t>
                      </a:r>
                    </a:p>
                  </a:txBody>
                  <a:tcPr marL="5443" marR="5443" marT="43543" marB="43543" anchor="ctr"/>
                </a:tc>
                <a:extLst>
                  <a:ext uri="{0D108BD9-81ED-4DB2-BD59-A6C34878D82A}">
                    <a16:rowId xmlns:a16="http://schemas.microsoft.com/office/drawing/2014/main" val="3545846378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Capital (%)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16.28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747819184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Non-performing loans (%)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9.43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797062864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 (%)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13013011"/>
                  </a:ext>
                </a:extLst>
              </a:tr>
              <a:tr h="62038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Deposits interest rate (%)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5.36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980550577"/>
                  </a:ext>
                </a:extLst>
              </a:tr>
              <a:tr h="62038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Loans interest rate (%)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23.64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27101655"/>
                  </a:ext>
                </a:extLst>
              </a:tr>
              <a:tr h="62038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Lending to public sector (% loans)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869132192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USD loans (% loans)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55.55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163170590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Loans-to-Assets (%)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50.35</a:t>
                      </a:r>
                    </a:p>
                  </a:txBody>
                  <a:tcPr marL="53165" marR="53165" marT="42507" marB="4250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19153271"/>
                  </a:ext>
                </a:extLst>
              </a:tr>
            </a:tbl>
          </a:graphicData>
        </a:graphic>
      </p:graphicFrame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AC26110C-A173-4F4C-B444-0C89897D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" y="1175183"/>
            <a:ext cx="10029524" cy="549857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5FD226D-1178-4D55-9A60-833704B1C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39" y="1303954"/>
            <a:ext cx="8972128" cy="447538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1D0427-AD0C-49CA-8395-C264066175EC}"/>
              </a:ext>
            </a:extLst>
          </p:cNvPr>
          <p:cNvCxnSpPr>
            <a:cxnSpLocks/>
          </p:cNvCxnSpPr>
          <p:nvPr/>
        </p:nvCxnSpPr>
        <p:spPr>
          <a:xfrm flipV="1">
            <a:off x="5563402" y="2874620"/>
            <a:ext cx="0" cy="290053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DB2505-D0D4-4D7A-8B89-02C91D10FAF9}"/>
              </a:ext>
            </a:extLst>
          </p:cNvPr>
          <p:cNvCxnSpPr>
            <a:cxnSpLocks/>
          </p:cNvCxnSpPr>
          <p:nvPr/>
        </p:nvCxnSpPr>
        <p:spPr>
          <a:xfrm flipV="1">
            <a:off x="7256223" y="2971800"/>
            <a:ext cx="0" cy="280335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A911A0-D476-4413-8326-6C0ED2AB3E57}"/>
              </a:ext>
            </a:extLst>
          </p:cNvPr>
          <p:cNvCxnSpPr>
            <a:cxnSpLocks/>
          </p:cNvCxnSpPr>
          <p:nvPr/>
        </p:nvCxnSpPr>
        <p:spPr>
          <a:xfrm flipV="1">
            <a:off x="9185457" y="2971800"/>
            <a:ext cx="0" cy="280335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50D1A-BF9E-4B44-91DC-1B2B0E0CCD64}"/>
              </a:ext>
            </a:extLst>
          </p:cNvPr>
          <p:cNvSpPr txBox="1"/>
          <p:nvPr/>
        </p:nvSpPr>
        <p:spPr>
          <a:xfrm rot="18295161">
            <a:off x="4979557" y="1974925"/>
            <a:ext cx="134753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federal govt.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B58F3B-FDFD-41F7-AAEE-36EC3C7B9543}"/>
              </a:ext>
            </a:extLst>
          </p:cNvPr>
          <p:cNvSpPr txBox="1"/>
          <p:nvPr/>
        </p:nvSpPr>
        <p:spPr>
          <a:xfrm rot="18334890">
            <a:off x="6556840" y="1933118"/>
            <a:ext cx="251589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Currency board abandoned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66EC5-A4C1-4BB9-AA62-9DC0E3ABFA73}"/>
              </a:ext>
            </a:extLst>
          </p:cNvPr>
          <p:cNvSpPr txBox="1"/>
          <p:nvPr/>
        </p:nvSpPr>
        <p:spPr>
          <a:xfrm>
            <a:off x="7728832" y="3528994"/>
            <a:ext cx="134753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Presidents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8D3FC1-E5D5-4CFB-A22C-F55661B41521}"/>
              </a:ext>
            </a:extLst>
          </p:cNvPr>
          <p:cNvSpPr txBox="1"/>
          <p:nvPr/>
        </p:nvSpPr>
        <p:spPr>
          <a:xfrm rot="18295161">
            <a:off x="6330662" y="1669673"/>
            <a:ext cx="1819314" cy="583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Federal govt. collapsed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319E3-F4D4-4EBE-90FE-4BCF3C997C46}"/>
              </a:ext>
            </a:extLst>
          </p:cNvPr>
          <p:cNvSpPr txBox="1"/>
          <p:nvPr/>
        </p:nvSpPr>
        <p:spPr>
          <a:xfrm rot="18295161">
            <a:off x="8689630" y="2228017"/>
            <a:ext cx="1819314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federal govt.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F7D155-347D-44A5-87C5-BEA5D4C79ED2}"/>
              </a:ext>
            </a:extLst>
          </p:cNvPr>
          <p:cNvCxnSpPr>
            <a:cxnSpLocks/>
          </p:cNvCxnSpPr>
          <p:nvPr/>
        </p:nvCxnSpPr>
        <p:spPr>
          <a:xfrm flipV="1">
            <a:off x="3604857" y="2298090"/>
            <a:ext cx="0" cy="350137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FCBC18-5C65-4A30-AD7C-4ADB8AF93948}"/>
              </a:ext>
            </a:extLst>
          </p:cNvPr>
          <p:cNvSpPr txBox="1"/>
          <p:nvPr/>
        </p:nvSpPr>
        <p:spPr>
          <a:xfrm rot="18295161">
            <a:off x="3041566" y="1622597"/>
            <a:ext cx="188423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Brazil devaluation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E77E47-7C3C-42E6-890C-25638BD1D7DD}"/>
              </a:ext>
            </a:extLst>
          </p:cNvPr>
          <p:cNvCxnSpPr>
            <a:cxnSpLocks/>
          </p:cNvCxnSpPr>
          <p:nvPr/>
        </p:nvCxnSpPr>
        <p:spPr>
          <a:xfrm flipV="1">
            <a:off x="4170806" y="2692400"/>
            <a:ext cx="0" cy="306214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FD6484-13CD-43E8-B1A2-8326393B9FE3}"/>
              </a:ext>
            </a:extLst>
          </p:cNvPr>
          <p:cNvSpPr txBox="1"/>
          <p:nvPr/>
        </p:nvSpPr>
        <p:spPr>
          <a:xfrm rot="18295161">
            <a:off x="3607515" y="1880320"/>
            <a:ext cx="188423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 tightening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2FC34-CEE9-4F64-B767-1B79A1582916}"/>
              </a:ext>
            </a:extLst>
          </p:cNvPr>
          <p:cNvSpPr txBox="1"/>
          <p:nvPr/>
        </p:nvSpPr>
        <p:spPr>
          <a:xfrm>
            <a:off x="5941487" y="5180318"/>
            <a:ext cx="1347536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2001q4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3348D4-493D-4BE8-9349-E1003CABE9BA}"/>
              </a:ext>
            </a:extLst>
          </p:cNvPr>
          <p:cNvCxnSpPr>
            <a:cxnSpLocks/>
          </p:cNvCxnSpPr>
          <p:nvPr/>
        </p:nvCxnSpPr>
        <p:spPr>
          <a:xfrm flipV="1">
            <a:off x="6712695" y="2692400"/>
            <a:ext cx="0" cy="306214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9E8E4-F6D9-4B18-A9DC-75480AF4B88E}"/>
                  </a:ext>
                </a:extLst>
              </p:cNvPr>
              <p:cNvSpPr txBox="1"/>
              <p:nvPr/>
            </p:nvSpPr>
            <p:spPr>
              <a:xfrm>
                <a:off x="8750074" y="297089"/>
                <a:ext cx="3253819" cy="461665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9E8E4-F6D9-4B18-A9DC-75480AF4B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74" y="297089"/>
                <a:ext cx="3253819" cy="461665"/>
              </a:xfrm>
              <a:prstGeom prst="rect">
                <a:avLst/>
              </a:prstGeom>
              <a:blipFill>
                <a:blip r:embed="rId5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1.875E-6 -0.0909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5" grpId="0" animBg="1"/>
      <p:bldP spid="26" grpId="0" animBg="1"/>
      <p:bldP spid="27" grpId="0" animBg="1"/>
      <p:bldP spid="29" grpId="0" animBg="1"/>
      <p:bldP spid="31" grpId="0" animBg="1"/>
      <p:bldP spid="32" grpId="0" animBg="1"/>
      <p:bldP spid="24" grpId="0" animBg="1"/>
      <p:bldP spid="2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66DBF1-20D5-409E-9A52-2D46AA82D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500290"/>
              </p:ext>
            </p:extLst>
          </p:nvPr>
        </p:nvGraphicFramePr>
        <p:xfrm>
          <a:off x="188106" y="2860459"/>
          <a:ext cx="4281152" cy="1480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0576">
                  <a:extLst>
                    <a:ext uri="{9D8B030D-6E8A-4147-A177-3AD203B41FA5}">
                      <a16:colId xmlns:a16="http://schemas.microsoft.com/office/drawing/2014/main" val="3913696036"/>
                    </a:ext>
                  </a:extLst>
                </a:gridCol>
                <a:gridCol w="2140576">
                  <a:extLst>
                    <a:ext uri="{9D8B030D-6E8A-4147-A177-3AD203B41FA5}">
                      <a16:colId xmlns:a16="http://schemas.microsoft.com/office/drawing/2014/main" val="1831729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85640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Bancos</a:t>
                      </a: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2000" kern="120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vivos</a:t>
                      </a: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a</a:t>
                      </a: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1997q4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6685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Tasa de </a:t>
                      </a:r>
                      <a:r>
                        <a:rPr lang="en-AU" sz="2000" kern="120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supervivencia</a:t>
                      </a:r>
                      <a:endParaRPr lang="en-AU" sz="20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54483" marR="54483" marT="43561" marB="43561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54483" marR="54483" marT="43561" marB="43561" anchor="ctr"/>
                </a:tc>
                <a:extLst>
                  <a:ext uri="{0D108BD9-81ED-4DB2-BD59-A6C34878D82A}">
                    <a16:rowId xmlns:a16="http://schemas.microsoft.com/office/drawing/2014/main" val="31224691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6F23D-1B29-4274-9ABF-FAFD786114EA}"/>
              </a:ext>
            </a:extLst>
          </p:cNvPr>
          <p:cNvSpPr txBox="1"/>
          <p:nvPr/>
        </p:nvSpPr>
        <p:spPr>
          <a:xfrm>
            <a:off x="256648" y="831378"/>
            <a:ext cx="3277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promedio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1999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ocurre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entre 2000q1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2003q4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CE400-2BB1-4483-8C8A-DACAF3BCB5C2}"/>
              </a:ext>
            </a:extLst>
          </p:cNvPr>
          <p:cNvSpPr txBox="1"/>
          <p:nvPr/>
        </p:nvSpPr>
        <p:spPr>
          <a:xfrm>
            <a:off x="188107" y="43344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Descripción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 la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muestra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2691CE-44A5-4C28-BAFE-E55CE424743F}"/>
                  </a:ext>
                </a:extLst>
              </p:cNvPr>
              <p:cNvSpPr txBox="1"/>
              <p:nvPr/>
            </p:nvSpPr>
            <p:spPr>
              <a:xfrm>
                <a:off x="8750074" y="297089"/>
                <a:ext cx="3253819" cy="461665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2691CE-44A5-4C28-BAFE-E55CE424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74" y="297089"/>
                <a:ext cx="3253819" cy="461665"/>
              </a:xfrm>
              <a:prstGeom prst="rect">
                <a:avLst/>
              </a:prstGeom>
              <a:blipFill>
                <a:blip r:embed="rId3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488C47-5301-4515-9F80-18B2E43EC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364355"/>
              </p:ext>
            </p:extLst>
          </p:nvPr>
        </p:nvGraphicFramePr>
        <p:xfrm>
          <a:off x="4714276" y="991694"/>
          <a:ext cx="6016935" cy="5191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7015">
                  <a:extLst>
                    <a:ext uri="{9D8B030D-6E8A-4147-A177-3AD203B41FA5}">
                      <a16:colId xmlns:a16="http://schemas.microsoft.com/office/drawing/2014/main" val="3762169494"/>
                    </a:ext>
                  </a:extLst>
                </a:gridCol>
                <a:gridCol w="1459960">
                  <a:extLst>
                    <a:ext uri="{9D8B030D-6E8A-4147-A177-3AD203B41FA5}">
                      <a16:colId xmlns:a16="http://schemas.microsoft.com/office/drawing/2014/main" val="3139235536"/>
                    </a:ext>
                  </a:extLst>
                </a:gridCol>
                <a:gridCol w="1459960">
                  <a:extLst>
                    <a:ext uri="{9D8B030D-6E8A-4147-A177-3AD203B41FA5}">
                      <a16:colId xmlns:a16="http://schemas.microsoft.com/office/drawing/2014/main" val="2832026727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>
                          <a:effectLst/>
                          <a:latin typeface="Georgia" panose="02040502050405020303" pitchFamily="18" charset="0"/>
                        </a:rPr>
                        <a:t>Predictor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effectLst/>
                          <a:latin typeface="Georgia" panose="02040502050405020303" pitchFamily="18" charset="0"/>
                        </a:rPr>
                        <a:t>Media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effectLst/>
                          <a:latin typeface="Georgia" panose="02040502050405020303" pitchFamily="18" charset="0"/>
                        </a:rPr>
                        <a:t>Coef. de </a:t>
                      </a:r>
                      <a:r>
                        <a:rPr lang="en-US" sz="2000" b="1" i="0" u="none" strike="noStrike" dirty="0" err="1">
                          <a:effectLst/>
                          <a:latin typeface="Georgia" panose="02040502050405020303" pitchFamily="18" charset="0"/>
                        </a:rPr>
                        <a:t>variaci</a:t>
                      </a:r>
                      <a:r>
                        <a:rPr lang="es-ES" sz="2000" b="1" i="0" u="none" strike="noStrike" dirty="0" err="1">
                          <a:effectLst/>
                          <a:latin typeface="Georgia" panose="02040502050405020303" pitchFamily="18" charset="0"/>
                        </a:rPr>
                        <a:t>ón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/>
                </a:tc>
                <a:extLst>
                  <a:ext uri="{0D108BD9-81ED-4DB2-BD59-A6C34878D82A}">
                    <a16:rowId xmlns:a16="http://schemas.microsoft.com/office/drawing/2014/main" val="4283495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  <a:latin typeface="Georgia" panose="02040502050405020303" pitchFamily="18" charset="0"/>
                        </a:rPr>
                        <a:t>Tamaño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0405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 err="1">
                          <a:effectLst/>
                          <a:latin typeface="Georgia" panose="02040502050405020303" pitchFamily="18" charset="0"/>
                        </a:rPr>
                        <a:t>Activo</a:t>
                      </a: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AU" sz="2000" u="none" strike="noStrike" dirty="0" err="1">
                          <a:effectLst/>
                          <a:latin typeface="Georgia" panose="02040502050405020303" pitchFamily="18" charset="0"/>
                        </a:rPr>
                        <a:t>en</a:t>
                      </a: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 ARS $ (mill)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1300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2.06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0794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  <a:latin typeface="Georgia" panose="02040502050405020303" pitchFamily="18" charset="0"/>
                        </a:rPr>
                        <a:t>Riesgo</a:t>
                      </a:r>
                      <a:r>
                        <a:rPr lang="en-AU" sz="2000" b="1" u="none" strike="noStrike" dirty="0"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AU" sz="2000" b="1" u="none" strike="noStrike" dirty="0" err="1">
                          <a:effectLst/>
                          <a:latin typeface="Georgia" panose="02040502050405020303" pitchFamily="18" charset="0"/>
                        </a:rPr>
                        <a:t>crediticio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650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 err="1">
                          <a:effectLst/>
                          <a:latin typeface="Georgia" panose="02040502050405020303" pitchFamily="18" charset="0"/>
                        </a:rPr>
                        <a:t>Cartera</a:t>
                      </a: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 irregular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13.3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0.78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54171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Tasa </a:t>
                      </a:r>
                      <a:r>
                        <a:rPr lang="en-AU" sz="2000" u="none" strike="noStrike" dirty="0" err="1">
                          <a:effectLst/>
                          <a:latin typeface="Georgia" panose="02040502050405020303" pitchFamily="18" charset="0"/>
                        </a:rPr>
                        <a:t>activa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23.9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0.43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22173042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 err="1">
                          <a:effectLst/>
                          <a:latin typeface="Georgia" panose="02040502050405020303" pitchFamily="18" charset="0"/>
                        </a:rPr>
                        <a:t>Préstamos</a:t>
                      </a: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 al Sector </a:t>
                      </a:r>
                      <a:r>
                        <a:rPr lang="en-AU" sz="2000" u="none" strike="noStrike" dirty="0" err="1">
                          <a:effectLst/>
                          <a:latin typeface="Georgia" panose="02040502050405020303" pitchFamily="18" charset="0"/>
                        </a:rPr>
                        <a:t>Público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4.72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1.82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17986729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 err="1">
                          <a:effectLst/>
                          <a:latin typeface="Georgia" panose="02040502050405020303" pitchFamily="18" charset="0"/>
                        </a:rPr>
                        <a:t>Préstamos</a:t>
                      </a: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AU" sz="2000" u="none" strike="noStrike" dirty="0" err="1">
                          <a:effectLst/>
                          <a:latin typeface="Georgia" panose="02040502050405020303" pitchFamily="18" charset="0"/>
                        </a:rPr>
                        <a:t>en</a:t>
                      </a: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 USD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54.6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0.44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27146150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 err="1">
                          <a:effectLst/>
                          <a:latin typeface="Georgia" panose="02040502050405020303" pitchFamily="18" charset="0"/>
                        </a:rPr>
                        <a:t>Préstamos</a:t>
                      </a: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 a </a:t>
                      </a:r>
                      <a:r>
                        <a:rPr lang="en-AU" sz="2000" u="none" strike="noStrike" dirty="0" err="1">
                          <a:effectLst/>
                          <a:latin typeface="Georgia" panose="02040502050405020303" pitchFamily="18" charset="0"/>
                        </a:rPr>
                        <a:t>Activo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49.8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0.32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19463026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  <a:latin typeface="Georgia" panose="02040502050405020303" pitchFamily="18" charset="0"/>
                        </a:rPr>
                        <a:t>Fondeo</a:t>
                      </a: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20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402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Ratio de capital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18.4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0.73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350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ROA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-0.33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10.7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687945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Tasa </a:t>
                      </a:r>
                      <a:r>
                        <a:rPr lang="en-AU" sz="2000" u="none" strike="noStrike" dirty="0" err="1">
                          <a:effectLst/>
                          <a:latin typeface="Georgia" panose="02040502050405020303" pitchFamily="18" charset="0"/>
                        </a:rPr>
                        <a:t>pasiva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5.49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Georgia" panose="02040502050405020303" pitchFamily="18" charset="0"/>
                        </a:rPr>
                        <a:t>0.47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209533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1.875E-6 -0.0909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38890" y="20090"/>
            <a:ext cx="1978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Resultados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9F0A6-C31F-4C8D-97A5-CB1BC5C68E2B}"/>
              </a:ext>
            </a:extLst>
          </p:cNvPr>
          <p:cNvSpPr txBox="1"/>
          <p:nvPr/>
        </p:nvSpPr>
        <p:spPr>
          <a:xfrm>
            <a:off x="-14103340" y="1517178"/>
            <a:ext cx="3277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Predictors 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(annual average)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Failure horizon 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2001q4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B8E76A-39DF-4E42-925A-7E97C90E1897}"/>
                  </a:ext>
                </a:extLst>
              </p:cNvPr>
              <p:cNvSpPr txBox="1"/>
              <p:nvPr/>
            </p:nvSpPr>
            <p:spPr>
              <a:xfrm>
                <a:off x="-14616646" y="5881596"/>
                <a:ext cx="4415332" cy="990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cap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acc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0.88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0.33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B8E76A-39DF-4E42-925A-7E97C90E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16646" y="5881596"/>
                <a:ext cx="4415332" cy="990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6C3414-31B5-49FD-88C2-8628A5053322}"/>
                  </a:ext>
                </a:extLst>
              </p:cNvPr>
              <p:cNvSpPr txBox="1"/>
              <p:nvPr/>
            </p:nvSpPr>
            <p:spPr>
              <a:xfrm>
                <a:off x="3978796" y="1104600"/>
                <a:ext cx="6480001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Cond Light" panose="02040306050405020303" pitchFamily="18" charset="0"/>
                    <a:ea typeface="+mn-ea"/>
                    <a:cs typeface="Times New Roman" panose="02020603050405020304" pitchFamily="18" charset="0"/>
                  </a:rPr>
                  <a:t>Variable </a:t>
                </a:r>
                <a:r>
                  <a:rPr kumimoji="0" lang="en-US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Cond Light" panose="02040306050405020303" pitchFamily="18" charset="0"/>
                    <a:ea typeface="+mn-ea"/>
                    <a:cs typeface="Times New Roman" panose="02020603050405020304" pitchFamily="18" charset="0"/>
                  </a:rPr>
                  <a:t>predicha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Cond Light" panose="02040306050405020303" pitchFamily="18" charset="0"/>
                    <a:ea typeface="+mn-ea"/>
                    <a:cs typeface="Times New Roman" panose="02020603050405020304" pitchFamily="18" charset="0"/>
                  </a:rPr>
                  <a:t>: survival </a:t>
                </a:r>
                <a14:m>
                  <m:oMath xmlns:m="http://schemas.openxmlformats.org/officeDocument/2006/math">
                    <m:r>
                      <a:rPr kumimoji="0" lang="es-E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0" lang="es-E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𝑠𝑢𝑟𝑣𝑖𝑣𝑎𝑙</m:t>
                    </m:r>
                    <m:r>
                      <a:rPr kumimoji="0" lang="es-E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Cond Light" panose="02040306050405020303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endPara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Cond Light" panose="02040306050405020303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6C3414-31B5-49FD-88C2-8628A5053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796" y="1104600"/>
                <a:ext cx="6480001" cy="400110"/>
              </a:xfrm>
              <a:prstGeom prst="rect">
                <a:avLst/>
              </a:prstGeom>
              <a:blipFill>
                <a:blip r:embed="rId4"/>
                <a:stretch>
                  <a:fillRect t="-5882" b="-235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7C804D-E354-4A89-8387-CDD24C9A3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284409"/>
              </p:ext>
            </p:extLst>
          </p:nvPr>
        </p:nvGraphicFramePr>
        <p:xfrm>
          <a:off x="255840" y="1510865"/>
          <a:ext cx="3722956" cy="394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2956">
                  <a:extLst>
                    <a:ext uri="{9D8B030D-6E8A-4147-A177-3AD203B41FA5}">
                      <a16:colId xmlns:a16="http://schemas.microsoft.com/office/drawing/2014/main" val="3762169494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PREDICTOR/MODELO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92856016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(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Intercepto</a:t>
                      </a: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)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428349587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u="none" strike="noStrike" dirty="0" err="1">
                          <a:effectLst/>
                          <a:latin typeface="Georgia" panose="02040502050405020303" pitchFamily="18" charset="0"/>
                        </a:rPr>
                        <a:t>Tamaño</a:t>
                      </a:r>
                      <a:endParaRPr lang="en-AU" sz="16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04054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Activo</a:t>
                      </a: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en</a:t>
                      </a: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 ARS $ (mill)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079400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u="none" strike="noStrike" dirty="0" err="1">
                          <a:effectLst/>
                          <a:latin typeface="Georgia" panose="02040502050405020303" pitchFamily="18" charset="0"/>
                        </a:rPr>
                        <a:t>Riesgo</a:t>
                      </a:r>
                      <a:r>
                        <a:rPr lang="en-AU" sz="1600" b="1" u="none" strike="noStrike" dirty="0"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AU" sz="1600" b="1" u="none" strike="noStrike" dirty="0" err="1">
                          <a:effectLst/>
                          <a:latin typeface="Georgia" panose="02040502050405020303" pitchFamily="18" charset="0"/>
                        </a:rPr>
                        <a:t>crediticio</a:t>
                      </a:r>
                      <a:endParaRPr lang="en-AU" sz="16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6509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Cartera</a:t>
                      </a: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 irregular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541719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Tasa 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activa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221730429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Préstamos</a:t>
                      </a: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 al Sector 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Público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1798672955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Préstamos</a:t>
                      </a: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en</a:t>
                      </a: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 USD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271461506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Préstamos</a:t>
                      </a: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 a 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Activo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194630266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u="none" strike="noStrike" dirty="0" err="1">
                          <a:effectLst/>
                          <a:latin typeface="Georgia" panose="02040502050405020303" pitchFamily="18" charset="0"/>
                        </a:rPr>
                        <a:t>Fondeo</a:t>
                      </a:r>
                      <a:endParaRPr lang="en-AU" sz="1600" b="1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4029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Ratio de capital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350153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ROA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6879455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Tasa 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pasiva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209533370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rho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72" marR="5972" marT="5972" marB="0" anchor="b"/>
                </a:tc>
                <a:extLst>
                  <a:ext uri="{0D108BD9-81ED-4DB2-BD59-A6C34878D82A}">
                    <a16:rowId xmlns:a16="http://schemas.microsoft.com/office/drawing/2014/main" val="2029733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241D89-6E2A-40E8-9FC1-891BAADBB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158564"/>
              </p:ext>
            </p:extLst>
          </p:nvPr>
        </p:nvGraphicFramePr>
        <p:xfrm>
          <a:off x="255839" y="5572304"/>
          <a:ext cx="3722957" cy="1142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2957">
                  <a:extLst>
                    <a:ext uri="{9D8B030D-6E8A-4147-A177-3AD203B41FA5}">
                      <a16:colId xmlns:a16="http://schemas.microsoft.com/office/drawing/2014/main" val="12056690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041285874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F-test 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pvalue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790405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Wald test spatial 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dependance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4208889245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Likelihood ratio test spatial </a:t>
                      </a: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dependance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560854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C068C-189D-4D05-BF7D-4B62D12DE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47773"/>
              </p:ext>
            </p:extLst>
          </p:nvPr>
        </p:nvGraphicFramePr>
        <p:xfrm>
          <a:off x="3978796" y="1510865"/>
          <a:ext cx="2160000" cy="3929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1091861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85289717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MCO (lineal)</a:t>
                      </a:r>
                    </a:p>
                  </a:txBody>
                  <a:tcPr marL="6350" marR="6350" marT="635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OLSstars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157049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1.343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728926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kern="120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10517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0.000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409573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19383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-0.013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**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150542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0.004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518730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-0.005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436483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-0.006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89932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-0.005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090949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4683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0.003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359187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0.008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20789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-0.009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29823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86632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49D1D8-4F2E-4495-BB9C-2769A2255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607692"/>
              </p:ext>
            </p:extLst>
          </p:nvPr>
        </p:nvGraphicFramePr>
        <p:xfrm>
          <a:off x="6138797" y="1510865"/>
          <a:ext cx="2160000" cy="394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057916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8612004"/>
                    </a:ext>
                  </a:extLst>
                </a:gridCol>
              </a:tblGrid>
              <a:tr h="262800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Probit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probitStars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938441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2.757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307946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5975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0.000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95261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119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-0.038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299054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0.007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9313893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-0.014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9666605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-0.022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17613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-0.014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447539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86241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0.014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624928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0.042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243644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-0.036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74509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50258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7FBAD8-BD30-4289-BF8C-8E693F148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8200"/>
              </p:ext>
            </p:extLst>
          </p:nvPr>
        </p:nvGraphicFramePr>
        <p:xfrm>
          <a:off x="8298797" y="1510701"/>
          <a:ext cx="2160000" cy="394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999802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42924959"/>
                    </a:ext>
                  </a:extLst>
                </a:gridCol>
              </a:tblGrid>
              <a:tr h="262800">
                <a:tc grid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u="none" strike="noStrike" dirty="0">
                          <a:effectLst/>
                          <a:latin typeface="Georgia" panose="02040502050405020303" pitchFamily="18" charset="0"/>
                        </a:rPr>
                        <a:t>SAR (</a:t>
                      </a:r>
                      <a:r>
                        <a:rPr lang="en-AU" sz="1200" u="none" strike="noStrike" dirty="0" err="1">
                          <a:effectLst/>
                          <a:latin typeface="Georgia" panose="02040502050405020303" pitchFamily="18" charset="0"/>
                        </a:rPr>
                        <a:t>Autoregressivo</a:t>
                      </a:r>
                      <a:r>
                        <a:rPr lang="en-AU" sz="1200" u="none" strike="noStrike" dirty="0">
                          <a:effectLst/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AU" sz="1200" u="none" strike="noStrike" dirty="0" err="1">
                          <a:effectLst/>
                          <a:latin typeface="Georgia" panose="02040502050405020303" pitchFamily="18" charset="0"/>
                        </a:rPr>
                        <a:t>espacial</a:t>
                      </a:r>
                      <a:r>
                        <a:rPr lang="en-AU" sz="1200" u="none" strike="noStrike" dirty="0">
                          <a:effectLst/>
                          <a:latin typeface="Georgia" panose="02040502050405020303" pitchFamily="18" charset="0"/>
                        </a:rPr>
                        <a:t>)</a:t>
                      </a:r>
                      <a:endParaRPr lang="en-AU" sz="12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 err="1">
                          <a:effectLst/>
                          <a:latin typeface="Georgia" panose="02040502050405020303" pitchFamily="18" charset="0"/>
                        </a:rPr>
                        <a:t>SARstars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569603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1.742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219175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92019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0.000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086053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69571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-0.018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651067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0.001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611649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-0.005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993989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-0.007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642007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-0.006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***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303642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61463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0.004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881665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0.001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22698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>
                          <a:effectLst/>
                          <a:latin typeface="Georgia" panose="02040502050405020303" pitchFamily="18" charset="0"/>
                        </a:rPr>
                        <a:t>-0.006</a:t>
                      </a: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923137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-0.314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u="none" strike="noStrike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4026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552FB47-43EB-463F-9F7B-C132DD27681A}"/>
              </a:ext>
            </a:extLst>
          </p:cNvPr>
          <p:cNvSpPr txBox="1"/>
          <p:nvPr/>
        </p:nvSpPr>
        <p:spPr>
          <a:xfrm>
            <a:off x="-7912099" y="3240100"/>
            <a:ext cx="1340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78</a:t>
            </a:r>
            <a:r>
              <a:rPr lang="en-AU" dirty="0"/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B710D56-AF71-4E84-8554-B4FAC3E5B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376533"/>
              </p:ext>
            </p:extLst>
          </p:nvPr>
        </p:nvGraphicFramePr>
        <p:xfrm>
          <a:off x="3978796" y="5572304"/>
          <a:ext cx="2160000" cy="1142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2056690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78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041285874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0.052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790405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4208889245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5608548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8F4EB8-5DB7-45C8-8A15-5BC6AE093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082038"/>
              </p:ext>
            </p:extLst>
          </p:nvPr>
        </p:nvGraphicFramePr>
        <p:xfrm>
          <a:off x="6138797" y="5572304"/>
          <a:ext cx="2160000" cy="1142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2056690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78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041285874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790405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4208889245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5608548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4EBD68-524D-4BBE-B508-43C65B5BB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834186"/>
              </p:ext>
            </p:extLst>
          </p:nvPr>
        </p:nvGraphicFramePr>
        <p:xfrm>
          <a:off x="8298797" y="5572304"/>
          <a:ext cx="2160000" cy="1142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2056690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78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041285874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790405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0.008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4208889245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0" i="0" u="none" strike="noStrike" dirty="0">
                          <a:effectLst/>
                          <a:latin typeface="Georgia" panose="02040502050405020303" pitchFamily="18" charset="0"/>
                        </a:rPr>
                        <a:t>0.019</a:t>
                      </a:r>
                      <a:endParaRPr lang="en-AU" sz="16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5969" marR="5969" marT="5969" marB="0" anchor="b"/>
                </a:tc>
                <a:extLst>
                  <a:ext uri="{0D108BD9-81ED-4DB2-BD59-A6C34878D82A}">
                    <a16:rowId xmlns:a16="http://schemas.microsoft.com/office/drawing/2014/main" val="165608548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51D48935-1F06-4AD4-821D-BAD9ABDCD83E}"/>
              </a:ext>
            </a:extLst>
          </p:cNvPr>
          <p:cNvSpPr/>
          <p:nvPr/>
        </p:nvSpPr>
        <p:spPr>
          <a:xfrm>
            <a:off x="8508733" y="5171131"/>
            <a:ext cx="1193532" cy="510139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C40482-B4B6-4544-8743-B33CD8B48A84}"/>
              </a:ext>
            </a:extLst>
          </p:cNvPr>
          <p:cNvSpPr/>
          <p:nvPr/>
        </p:nvSpPr>
        <p:spPr>
          <a:xfrm>
            <a:off x="3911064" y="4304858"/>
            <a:ext cx="5906704" cy="369332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D4F717-DD11-4CA0-BB93-92D2927B97C2}"/>
                  </a:ext>
                </a:extLst>
              </p:cNvPr>
              <p:cNvSpPr txBox="1"/>
              <p:nvPr/>
            </p:nvSpPr>
            <p:spPr>
              <a:xfrm>
                <a:off x="8363758" y="574088"/>
                <a:ext cx="2677013" cy="4001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ρW</m:t>
                      </m:r>
                      <m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X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𝛃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l-GR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D4F717-DD11-4CA0-BB93-92D2927B9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58" y="574088"/>
                <a:ext cx="2677013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770723-8200-4F2B-932A-67CBB910D8F3}"/>
                  </a:ext>
                </a:extLst>
              </p:cNvPr>
              <p:cNvSpPr txBox="1"/>
              <p:nvPr/>
            </p:nvSpPr>
            <p:spPr>
              <a:xfrm>
                <a:off x="5705734" y="482966"/>
                <a:ext cx="2317364" cy="5478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A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0" lang="en-AU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AU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AU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𝛃</m:t>
                      </m:r>
                      <m:r>
                        <a:rPr kumimoji="0" lang="en-AU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 + 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770723-8200-4F2B-932A-67CBB910D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734" y="482966"/>
                <a:ext cx="2317364" cy="547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4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51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Efectos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marginales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promedios</a:t>
            </a:r>
            <a:endParaRPr lang="en-AU" sz="3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63103-341F-45DA-ABDC-C3FFE4DBCC95}"/>
              </a:ext>
            </a:extLst>
          </p:cNvPr>
          <p:cNvSpPr txBox="1"/>
          <p:nvPr/>
        </p:nvSpPr>
        <p:spPr>
          <a:xfrm>
            <a:off x="3214032" y="3283946"/>
            <a:ext cx="10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470393-D0E2-48EC-9B3D-3033C74152C6}"/>
                  </a:ext>
                </a:extLst>
              </p:cNvPr>
              <p:cNvSpPr txBox="1"/>
              <p:nvPr/>
            </p:nvSpPr>
            <p:spPr>
              <a:xfrm>
                <a:off x="7187963" y="2733645"/>
                <a:ext cx="2978449" cy="777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d>
                        </m:e>
                        <m:sup>
                          <m: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 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470393-D0E2-48EC-9B3D-3033C741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963" y="2733645"/>
                <a:ext cx="2978449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E18F684-C307-440A-96A7-4D4E42414D8F}"/>
              </a:ext>
            </a:extLst>
          </p:cNvPr>
          <p:cNvSpPr txBox="1"/>
          <p:nvPr/>
        </p:nvSpPr>
        <p:spPr>
          <a:xfrm>
            <a:off x="3387789" y="1152900"/>
            <a:ext cx="189026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Modelo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probit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43B07-F856-42C8-9FF1-E963E553A748}"/>
                  </a:ext>
                </a:extLst>
              </p:cNvPr>
              <p:cNvSpPr txBox="1"/>
              <p:nvPr/>
            </p:nvSpPr>
            <p:spPr>
              <a:xfrm>
                <a:off x="2981222" y="2685797"/>
                <a:ext cx="3973931" cy="777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43B07-F856-42C8-9FF1-E963E553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222" y="2685797"/>
                <a:ext cx="3973931" cy="777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8E0281-1154-48DC-95B3-B62B1FB863F1}"/>
                  </a:ext>
                </a:extLst>
              </p:cNvPr>
              <p:cNvSpPr txBox="1"/>
              <p:nvPr/>
            </p:nvSpPr>
            <p:spPr>
              <a:xfrm>
                <a:off x="-84498" y="2704916"/>
                <a:ext cx="2993491" cy="777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 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8E0281-1154-48DC-95B3-B62B1FB86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498" y="2704916"/>
                <a:ext cx="2993491" cy="777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3C797F3-4161-4FD9-8256-60996D56A39B}"/>
              </a:ext>
            </a:extLst>
          </p:cNvPr>
          <p:cNvSpPr txBox="1"/>
          <p:nvPr/>
        </p:nvSpPr>
        <p:spPr>
          <a:xfrm>
            <a:off x="257481" y="1137700"/>
            <a:ext cx="1819729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Modelo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MCO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9CC9F2-FDE1-4B7E-93EF-2785398CADA8}"/>
                  </a:ext>
                </a:extLst>
              </p:cNvPr>
              <p:cNvSpPr txBox="1"/>
              <p:nvPr/>
            </p:nvSpPr>
            <p:spPr>
              <a:xfrm>
                <a:off x="7268420" y="1747237"/>
                <a:ext cx="2677013" cy="40011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ρW</m:t>
                      </m:r>
                      <m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X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𝛃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l-GR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9CC9F2-FDE1-4B7E-93EF-2785398CA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420" y="1747237"/>
                <a:ext cx="2677013" cy="400110"/>
              </a:xfrm>
              <a:prstGeom prst="rect">
                <a:avLst/>
              </a:prstGeom>
              <a:blipFill>
                <a:blip r:embed="rId6"/>
                <a:stretch>
                  <a:fillRect b="-13433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6DE15B-B132-4E94-9DFA-BEC614470265}"/>
                  </a:ext>
                </a:extLst>
              </p:cNvPr>
              <p:cNvSpPr txBox="1"/>
              <p:nvPr/>
            </p:nvSpPr>
            <p:spPr>
              <a:xfrm>
                <a:off x="3629174" y="1683774"/>
                <a:ext cx="2317364" cy="54784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AU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0" lang="en-AU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AU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0" 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AU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𝛃</m:t>
                      </m:r>
                      <m:r>
                        <a:rPr kumimoji="0" lang="en-AU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 + 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6DE15B-B132-4E94-9DFA-BEC614470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174" y="1683774"/>
                <a:ext cx="2317364" cy="547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E9CF55-52EB-45DC-B805-038BD5083507}"/>
                  </a:ext>
                </a:extLst>
              </p:cNvPr>
              <p:cNvSpPr txBox="1"/>
              <p:nvPr/>
            </p:nvSpPr>
            <p:spPr>
              <a:xfrm>
                <a:off x="257481" y="591757"/>
                <a:ext cx="3137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E9CF55-52EB-45DC-B805-038BD508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81" y="591757"/>
                <a:ext cx="3137164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4EB3497-48C3-4E11-B867-FFCB45E922DE}"/>
              </a:ext>
            </a:extLst>
          </p:cNvPr>
          <p:cNvSpPr txBox="1"/>
          <p:nvPr/>
        </p:nvSpPr>
        <p:spPr>
          <a:xfrm>
            <a:off x="7105732" y="1186030"/>
            <a:ext cx="170271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Modelo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SAR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43659-1A9C-431B-A59D-C03CA6637645}"/>
                  </a:ext>
                </a:extLst>
              </p:cNvPr>
              <p:cNvSpPr txBox="1"/>
              <p:nvPr/>
            </p:nvSpPr>
            <p:spPr>
              <a:xfrm>
                <a:off x="1532037" y="3516562"/>
                <a:ext cx="13357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=0.0030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43659-1A9C-431B-A59D-C03CA663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37" y="3516562"/>
                <a:ext cx="133571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C5CF91-FF58-4B11-AC79-CE6A490BEEFD}"/>
                  </a:ext>
                </a:extLst>
              </p:cNvPr>
              <p:cNvSpPr txBox="1"/>
              <p:nvPr/>
            </p:nvSpPr>
            <p:spPr>
              <a:xfrm>
                <a:off x="4636840" y="3500210"/>
                <a:ext cx="13357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=0.0037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C5CF91-FF58-4B11-AC79-CE6A490BE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40" y="3500210"/>
                <a:ext cx="133571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BF34D3-0671-404B-91CE-DDD317B025DE}"/>
                  </a:ext>
                </a:extLst>
              </p:cNvPr>
              <p:cNvSpPr txBox="1"/>
              <p:nvPr/>
            </p:nvSpPr>
            <p:spPr>
              <a:xfrm>
                <a:off x="8242182" y="3516562"/>
                <a:ext cx="13357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=0.0032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BF34D3-0671-404B-91CE-DDD317B02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82" y="3516562"/>
                <a:ext cx="133571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6AC870-5168-4773-AADF-6A7922E903FE}"/>
                  </a:ext>
                </a:extLst>
              </p:cNvPr>
              <p:cNvSpPr txBox="1"/>
              <p:nvPr/>
            </p:nvSpPr>
            <p:spPr>
              <a:xfrm>
                <a:off x="7878498" y="2195008"/>
                <a:ext cx="1297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=−0.31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6AC870-5168-4773-AADF-6A7922E9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498" y="2195008"/>
                <a:ext cx="1297812" cy="369332"/>
              </a:xfrm>
              <a:prstGeom prst="rect">
                <a:avLst/>
              </a:prstGeom>
              <a:blipFill>
                <a:blip r:embed="rId12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56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51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Efectos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marginales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promedios</a:t>
            </a:r>
            <a:endParaRPr lang="en-AU" sz="3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470393-D0E2-48EC-9B3D-3033C74152C6}"/>
                  </a:ext>
                </a:extLst>
              </p:cNvPr>
              <p:cNvSpPr txBox="1"/>
              <p:nvPr/>
            </p:nvSpPr>
            <p:spPr>
              <a:xfrm>
                <a:off x="416196" y="2733645"/>
                <a:ext cx="2978449" cy="777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A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d>
                        </m:e>
                        <m:sup>
                          <m: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 </m:t>
                      </m:r>
                      <m:sSub>
                        <m:sSubPr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470393-D0E2-48EC-9B3D-3033C741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6" y="2733645"/>
                <a:ext cx="2978449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9CC9F2-FDE1-4B7E-93EF-2785398CADA8}"/>
                  </a:ext>
                </a:extLst>
              </p:cNvPr>
              <p:cNvSpPr txBox="1"/>
              <p:nvPr/>
            </p:nvSpPr>
            <p:spPr>
              <a:xfrm>
                <a:off x="496653" y="1747237"/>
                <a:ext cx="2677013" cy="40011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ρW</m:t>
                      </m:r>
                      <m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𝐲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X</m:t>
                      </m:r>
                      <m:r>
                        <a:rPr kumimoji="0" lang="en-AU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𝛃</m:t>
                      </m:r>
                      <m:r>
                        <a:rPr kumimoji="0" lang="en-AU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l-GR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9CC9F2-FDE1-4B7E-93EF-2785398CA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3" y="1747237"/>
                <a:ext cx="2677013" cy="400110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E9CF55-52EB-45DC-B805-038BD5083507}"/>
                  </a:ext>
                </a:extLst>
              </p:cNvPr>
              <p:cNvSpPr txBox="1"/>
              <p:nvPr/>
            </p:nvSpPr>
            <p:spPr>
              <a:xfrm>
                <a:off x="257481" y="591757"/>
                <a:ext cx="3137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20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E9CF55-52EB-45DC-B805-038BD508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81" y="591757"/>
                <a:ext cx="3137164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4EB3497-48C3-4E11-B867-FFCB45E922DE}"/>
              </a:ext>
            </a:extLst>
          </p:cNvPr>
          <p:cNvSpPr txBox="1"/>
          <p:nvPr/>
        </p:nvSpPr>
        <p:spPr>
          <a:xfrm>
            <a:off x="333965" y="1186030"/>
            <a:ext cx="170271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Modelo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SAR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BF34D3-0671-404B-91CE-DDD317B025DE}"/>
                  </a:ext>
                </a:extLst>
              </p:cNvPr>
              <p:cNvSpPr txBox="1"/>
              <p:nvPr/>
            </p:nvSpPr>
            <p:spPr>
              <a:xfrm>
                <a:off x="1470415" y="3516562"/>
                <a:ext cx="13357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=0.0032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BF34D3-0671-404B-91CE-DDD317B02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415" y="3516562"/>
                <a:ext cx="133571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6AC870-5168-4773-AADF-6A7922E903FE}"/>
                  </a:ext>
                </a:extLst>
              </p:cNvPr>
              <p:cNvSpPr txBox="1"/>
              <p:nvPr/>
            </p:nvSpPr>
            <p:spPr>
              <a:xfrm>
                <a:off x="1106731" y="2195008"/>
                <a:ext cx="1297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=−0.31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6AC870-5168-4773-AADF-6A7922E9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31" y="2195008"/>
                <a:ext cx="1297812" cy="369332"/>
              </a:xfrm>
              <a:prstGeom prst="rect">
                <a:avLst/>
              </a:prstGeom>
              <a:blipFill>
                <a:blip r:embed="rId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1E1112-288E-428B-80BC-DF2E2C04E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8231638"/>
              </p:ext>
            </p:extLst>
          </p:nvPr>
        </p:nvGraphicFramePr>
        <p:xfrm>
          <a:off x="3829050" y="2360604"/>
          <a:ext cx="3269274" cy="31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9274">
                  <a:extLst>
                    <a:ext uri="{9D8B030D-6E8A-4147-A177-3AD203B41FA5}">
                      <a16:colId xmlns:a16="http://schemas.microsoft.com/office/drawing/2014/main" val="615106668"/>
                    </a:ext>
                  </a:extLst>
                </a:gridCol>
              </a:tblGrid>
              <a:tr h="1010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  <a:latin typeface="Georgia" panose="02040502050405020303" pitchFamily="18" charset="0"/>
                        </a:rPr>
                        <a:t>Ratio de capital</a:t>
                      </a:r>
                      <a:endParaRPr lang="en-AU" sz="2000" b="0" i="0" u="none" strike="noStrike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15196847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96DB6-FF9A-464F-833F-46AF491D2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509431"/>
              </p:ext>
            </p:extLst>
          </p:nvPr>
        </p:nvGraphicFramePr>
        <p:xfrm>
          <a:off x="7092168" y="2366413"/>
          <a:ext cx="3118632" cy="311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544">
                  <a:extLst>
                    <a:ext uri="{9D8B030D-6E8A-4147-A177-3AD203B41FA5}">
                      <a16:colId xmlns:a16="http://schemas.microsoft.com/office/drawing/2014/main" val="3627587651"/>
                    </a:ext>
                  </a:extLst>
                </a:gridCol>
                <a:gridCol w="1039544">
                  <a:extLst>
                    <a:ext uri="{9D8B030D-6E8A-4147-A177-3AD203B41FA5}">
                      <a16:colId xmlns:a16="http://schemas.microsoft.com/office/drawing/2014/main" val="1838967969"/>
                    </a:ext>
                  </a:extLst>
                </a:gridCol>
                <a:gridCol w="1039544">
                  <a:extLst>
                    <a:ext uri="{9D8B030D-6E8A-4147-A177-3AD203B41FA5}">
                      <a16:colId xmlns:a16="http://schemas.microsoft.com/office/drawing/2014/main" val="221458406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</a:rPr>
                        <a:t>0.43</a:t>
                      </a:r>
                      <a:endParaRPr lang="en-A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</a:rPr>
                        <a:t>-0.10</a:t>
                      </a:r>
                      <a:endParaRPr lang="en-A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u="none" strike="noStrike" dirty="0">
                          <a:effectLst/>
                        </a:rPr>
                        <a:t>0.32</a:t>
                      </a:r>
                      <a:endParaRPr lang="en-A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79989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349244-CAAA-408A-AD70-946CCD658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158533"/>
              </p:ext>
            </p:extLst>
          </p:nvPr>
        </p:nvGraphicFramePr>
        <p:xfrm>
          <a:off x="3829050" y="1483742"/>
          <a:ext cx="6381748" cy="86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6017">
                  <a:extLst>
                    <a:ext uri="{9D8B030D-6E8A-4147-A177-3AD203B41FA5}">
                      <a16:colId xmlns:a16="http://schemas.microsoft.com/office/drawing/2014/main" val="1412522345"/>
                    </a:ext>
                  </a:extLst>
                </a:gridCol>
                <a:gridCol w="1038577">
                  <a:extLst>
                    <a:ext uri="{9D8B030D-6E8A-4147-A177-3AD203B41FA5}">
                      <a16:colId xmlns:a16="http://schemas.microsoft.com/office/drawing/2014/main" val="2913648989"/>
                    </a:ext>
                  </a:extLst>
                </a:gridCol>
                <a:gridCol w="1038577">
                  <a:extLst>
                    <a:ext uri="{9D8B030D-6E8A-4147-A177-3AD203B41FA5}">
                      <a16:colId xmlns:a16="http://schemas.microsoft.com/office/drawing/2014/main" val="2223868287"/>
                    </a:ext>
                  </a:extLst>
                </a:gridCol>
                <a:gridCol w="1038577">
                  <a:extLst>
                    <a:ext uri="{9D8B030D-6E8A-4147-A177-3AD203B41FA5}">
                      <a16:colId xmlns:a16="http://schemas.microsoft.com/office/drawing/2014/main" val="59736735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>
                          <a:effectLst/>
                        </a:rPr>
                        <a:t>Predictor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</a:rPr>
                        <a:t>Efecto</a:t>
                      </a:r>
                      <a:r>
                        <a:rPr lang="en-AU" sz="2000" b="1" u="none" strike="noStrike" dirty="0">
                          <a:effectLst/>
                        </a:rPr>
                        <a:t> marginal x100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569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</a:rPr>
                        <a:t>Directo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 err="1">
                          <a:effectLst/>
                        </a:rPr>
                        <a:t>Indirecto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b="1" u="none" strike="noStrike" dirty="0">
                          <a:effectLst/>
                        </a:rPr>
                        <a:t>Total</a:t>
                      </a:r>
                      <a:endParaRPr lang="en-A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230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3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13805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5BD4C6-B5AF-4703-AB7F-86023B9A55EE}"/>
                  </a:ext>
                </a:extLst>
              </p:cNvPr>
              <p:cNvSpPr txBox="1"/>
              <p:nvPr/>
            </p:nvSpPr>
            <p:spPr>
              <a:xfrm>
                <a:off x="279266" y="3146088"/>
                <a:ext cx="2946400" cy="648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AU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𝛃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 + 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5BD4C6-B5AF-4703-AB7F-86023B9A5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6" y="3146088"/>
                <a:ext cx="2946400" cy="648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81DD1-7486-4C42-82FD-E9DDD381A74A}"/>
                  </a:ext>
                </a:extLst>
              </p:cNvPr>
              <p:cNvSpPr txBox="1"/>
              <p:nvPr/>
            </p:nvSpPr>
            <p:spPr>
              <a:xfrm>
                <a:off x="414587" y="3935484"/>
                <a:ext cx="221826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E81DD1-7486-4C42-82FD-E9DDD381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7" y="3935484"/>
                <a:ext cx="2218266" cy="490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9072E5C-5EAA-4E4E-9057-8314DC5D52CA}"/>
              </a:ext>
            </a:extLst>
          </p:cNvPr>
          <p:cNvSpPr txBox="1"/>
          <p:nvPr/>
        </p:nvSpPr>
        <p:spPr>
          <a:xfrm>
            <a:off x="365784" y="606625"/>
            <a:ext cx="1487908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Probit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case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A667D79-6821-469E-A48A-D0BEF1C64CA7}"/>
              </a:ext>
            </a:extLst>
          </p:cNvPr>
          <p:cNvGraphicFramePr>
            <a:graphicFrameLocks noGrp="1"/>
          </p:cNvGraphicFramePr>
          <p:nvPr/>
        </p:nvGraphicFramePr>
        <p:xfrm>
          <a:off x="-10210637" y="320343"/>
          <a:ext cx="7923083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670">
                  <a:extLst>
                    <a:ext uri="{9D8B030D-6E8A-4147-A177-3AD203B41FA5}">
                      <a16:colId xmlns:a16="http://schemas.microsoft.com/office/drawing/2014/main" val="2681762558"/>
                    </a:ext>
                  </a:extLst>
                </a:gridCol>
                <a:gridCol w="1427847">
                  <a:extLst>
                    <a:ext uri="{9D8B030D-6E8A-4147-A177-3AD203B41FA5}">
                      <a16:colId xmlns:a16="http://schemas.microsoft.com/office/drawing/2014/main" val="2818379847"/>
                    </a:ext>
                  </a:extLst>
                </a:gridCol>
                <a:gridCol w="2681566">
                  <a:extLst>
                    <a:ext uri="{9D8B030D-6E8A-4147-A177-3AD203B41FA5}">
                      <a16:colId xmlns:a16="http://schemas.microsoft.com/office/drawing/2014/main" val="441198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Survival probability</a:t>
                      </a:r>
                      <a:endParaRPr lang="en-AU" sz="2400" dirty="0"/>
                    </a:p>
                    <a:p>
                      <a:endParaRPr lang="en-AU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2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Coefficients x 100</a:t>
                      </a:r>
                      <a:endParaRPr lang="en-AU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9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Capital ratio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2.36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**</a:t>
                      </a:r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7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Non-</a:t>
                      </a:r>
                      <a:r>
                        <a:rPr lang="en-US" sz="2200" dirty="0" err="1"/>
                        <a:t>perfoming</a:t>
                      </a:r>
                      <a:r>
                        <a:rPr lang="en-US" sz="2200" dirty="0"/>
                        <a:t> loans ratio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-3.10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7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Deposits interest rate (%)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8.86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*</a:t>
                      </a:r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5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Loans interest rate (%)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1.33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9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ROA (%)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8.82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Lending to public sector ratio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9.48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**</a:t>
                      </a:r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45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USD loans percentage (%)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0.02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7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Loans-to-Assets ratio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0.20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105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1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AIC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121</a:t>
                      </a:r>
                      <a:endParaRPr lang="en-A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0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logLik</a:t>
                      </a:r>
                      <a:r>
                        <a:rPr lang="en-US" sz="2200" dirty="0"/>
                        <a:t> </a:t>
                      </a:r>
                      <a:r>
                        <a:rPr lang="en-AU" sz="2200" dirty="0"/>
                        <a:t>(df=10)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2200" dirty="0"/>
                        <a:t>-50.55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19268"/>
                  </a:ext>
                </a:extLst>
              </a:tr>
            </a:tbl>
          </a:graphicData>
        </a:graphic>
      </p:graphicFrame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0584AD-0697-4ABB-B48C-04E90FC1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07" y="147229"/>
            <a:ext cx="7913054" cy="544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4000FE-5057-4251-9D08-A12A76F2178D}"/>
                  </a:ext>
                </a:extLst>
              </p:cNvPr>
              <p:cNvSpPr txBox="1"/>
              <p:nvPr/>
            </p:nvSpPr>
            <p:spPr>
              <a:xfrm>
                <a:off x="79515" y="4597593"/>
                <a:ext cx="1606930" cy="901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AU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AU" sz="2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AU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AU" sz="2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AU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AU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  <m:r>
                                        <a:rPr kumimoji="0" lang="en-AU" sz="2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AU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acc>
                      <m:r>
                        <a:rPr kumimoji="0" lang="en-AU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4000FE-5057-4251-9D08-A12A76F21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" y="4597593"/>
                <a:ext cx="1606930" cy="9014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C7475E-D6DE-4113-A7AD-7906662ADF18}"/>
                  </a:ext>
                </a:extLst>
              </p:cNvPr>
              <p:cNvSpPr txBox="1"/>
              <p:nvPr/>
            </p:nvSpPr>
            <p:spPr>
              <a:xfrm>
                <a:off x="1914752" y="4764111"/>
                <a:ext cx="996950" cy="47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𝜙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Sup>
                            <m:sSubSupPr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bSup>
                          <m:r>
                            <a:rPr kumimoji="0" lang="en-US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kumimoji="0" lang="en-AU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</m:t>
                      </m:r>
                    </m:oMath>
                  </m:oMathPara>
                </a14:m>
                <a:endParaRPr kumimoji="0" lang="en-A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C7475E-D6DE-4113-A7AD-7906662AD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752" y="4764111"/>
                <a:ext cx="996950" cy="476284"/>
              </a:xfrm>
              <a:prstGeom prst="rect">
                <a:avLst/>
              </a:prstGeom>
              <a:blipFill>
                <a:blip r:embed="rId7"/>
                <a:stretch>
                  <a:fillRect l="-3659" t="-3846" r="-56707"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0221ED-8CC6-43BB-87DC-0364CE281087}"/>
                  </a:ext>
                </a:extLst>
              </p:cNvPr>
              <p:cNvSpPr txBox="1"/>
              <p:nvPr/>
            </p:nvSpPr>
            <p:spPr>
              <a:xfrm>
                <a:off x="2967848" y="4764111"/>
                <a:ext cx="589147" cy="448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AU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AU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en-A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0221ED-8CC6-43BB-87DC-0364CE281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848" y="4764111"/>
                <a:ext cx="589147" cy="448905"/>
              </a:xfrm>
              <a:prstGeom prst="rect">
                <a:avLst/>
              </a:prstGeom>
              <a:blipFill>
                <a:blip r:embed="rId8"/>
                <a:stretch>
                  <a:fillRect l="-1042" t="-6849" r="-11458" b="-16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DAEC92-84D2-47AE-AF01-5B1A83BDF7D1}"/>
                  </a:ext>
                </a:extLst>
              </p:cNvPr>
              <p:cNvSpPr txBox="1"/>
              <p:nvPr/>
            </p:nvSpPr>
            <p:spPr>
              <a:xfrm>
                <a:off x="1433608" y="4508339"/>
                <a:ext cx="399010" cy="1079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AU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kumimoji="0" lang="en-A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DAEC92-84D2-47AE-AF01-5B1A83BDF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608" y="4508339"/>
                <a:ext cx="399010" cy="1079911"/>
              </a:xfrm>
              <a:prstGeom prst="rect">
                <a:avLst/>
              </a:prstGeom>
              <a:blipFill>
                <a:blip r:embed="rId9"/>
                <a:stretch>
                  <a:fillRect r="-106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79F0A6-C31F-4C8D-97A5-CB1BC5C68E2B}"/>
              </a:ext>
            </a:extLst>
          </p:cNvPr>
          <p:cNvSpPr txBox="1"/>
          <p:nvPr/>
        </p:nvSpPr>
        <p:spPr>
          <a:xfrm>
            <a:off x="-14103340" y="1517178"/>
            <a:ext cx="3277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Predictors 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(annual average)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Failure horizon 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2001q4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B8E76A-39DF-4E42-925A-7E97C90E1897}"/>
                  </a:ext>
                </a:extLst>
              </p:cNvPr>
              <p:cNvSpPr txBox="1"/>
              <p:nvPr/>
            </p:nvSpPr>
            <p:spPr>
              <a:xfrm>
                <a:off x="-14616646" y="5881596"/>
                <a:ext cx="4415332" cy="990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cap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acc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0.88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±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0.33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B8E76A-39DF-4E42-925A-7E97C90E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16646" y="5881596"/>
                <a:ext cx="4415332" cy="9900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CF48584-B310-446C-9A3D-6E7931B4299A}"/>
              </a:ext>
            </a:extLst>
          </p:cNvPr>
          <p:cNvSpPr txBox="1"/>
          <p:nvPr/>
        </p:nvSpPr>
        <p:spPr>
          <a:xfrm>
            <a:off x="79515" y="5589271"/>
            <a:ext cx="3745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Marginal effect capital (at 90%)</a:t>
            </a: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ADCB0-5AF1-4843-AE51-F0766272409A}"/>
              </a:ext>
            </a:extLst>
          </p:cNvPr>
          <p:cNvSpPr txBox="1"/>
          <p:nvPr/>
        </p:nvSpPr>
        <p:spPr>
          <a:xfrm>
            <a:off x="161931" y="1161260"/>
            <a:ext cx="3900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Predictors at quarterly frequency since 1997q4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1999q3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Failure horizon 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2001q4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101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53618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Hip</a:t>
            </a:r>
            <a:r>
              <a:rPr kumimoji="0" lang="es-E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ótesis</a:t>
            </a:r>
            <a:r>
              <a:rPr kumimoji="0" lang="es-E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sobre fallas bancarias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D7C9E-9471-4895-B034-B1AD53F22AB1}"/>
              </a:ext>
            </a:extLst>
          </p:cNvPr>
          <p:cNvSpPr txBox="1"/>
          <p:nvPr/>
        </p:nvSpPr>
        <p:spPr>
          <a:xfrm>
            <a:off x="482600" y="572638"/>
            <a:ext cx="264207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Estructura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de capital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A5BC30-D50E-4755-8A93-549BAF3A5D4C}"/>
              </a:ext>
            </a:extLst>
          </p:cNvPr>
          <p:cNvSpPr txBox="1"/>
          <p:nvPr/>
        </p:nvSpPr>
        <p:spPr>
          <a:xfrm>
            <a:off x="482600" y="1463030"/>
            <a:ext cx="39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Diamond &amp; </a:t>
            </a:r>
            <a:r>
              <a:rPr lang="en-AU" dirty="0" err="1"/>
              <a:t>Dybvig</a:t>
            </a:r>
            <a:r>
              <a:rPr lang="en-AU" dirty="0"/>
              <a:t> (1983)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A4EEA6-E948-4C06-A982-95879E9EA90C}"/>
              </a:ext>
            </a:extLst>
          </p:cNvPr>
          <p:cNvSpPr txBox="1"/>
          <p:nvPr/>
        </p:nvSpPr>
        <p:spPr>
          <a:xfrm>
            <a:off x="2758093" y="5025002"/>
            <a:ext cx="39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Gonzales-Hermosillo (1999)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7EF7D-88D6-404F-878A-3FE822B2B383}"/>
              </a:ext>
            </a:extLst>
          </p:cNvPr>
          <p:cNvSpPr txBox="1"/>
          <p:nvPr/>
        </p:nvSpPr>
        <p:spPr>
          <a:xfrm>
            <a:off x="188107" y="5047450"/>
            <a:ext cx="2569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Berger 1995, JMCB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2B8EE-AF68-4995-B187-826157484170}"/>
              </a:ext>
            </a:extLst>
          </p:cNvPr>
          <p:cNvSpPr txBox="1"/>
          <p:nvPr/>
        </p:nvSpPr>
        <p:spPr>
          <a:xfrm>
            <a:off x="10091096" y="5128610"/>
            <a:ext cx="276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Arena (2005)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AD52F2-5506-43A4-9C93-26F40D7BDA76}"/>
              </a:ext>
            </a:extLst>
          </p:cNvPr>
          <p:cNvSpPr txBox="1"/>
          <p:nvPr/>
        </p:nvSpPr>
        <p:spPr>
          <a:xfrm>
            <a:off x="7637260" y="1414323"/>
            <a:ext cx="380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Diamond &amp; </a:t>
            </a:r>
            <a:r>
              <a:rPr lang="en-AU" dirty="0" err="1"/>
              <a:t>Rajan</a:t>
            </a:r>
            <a:r>
              <a:rPr lang="en-AU" dirty="0"/>
              <a:t> (2005)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CA1F9-A40F-4E79-8737-D1AED7D485B9}"/>
              </a:ext>
            </a:extLst>
          </p:cNvPr>
          <p:cNvSpPr txBox="1"/>
          <p:nvPr/>
        </p:nvSpPr>
        <p:spPr>
          <a:xfrm>
            <a:off x="3835400" y="1449894"/>
            <a:ext cx="380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Holmstr</a:t>
            </a:r>
            <a:r>
              <a:rPr lang="es-ES" dirty="0"/>
              <a:t>ö</a:t>
            </a:r>
            <a:r>
              <a:rPr lang="en-AU" dirty="0"/>
              <a:t>m &amp; </a:t>
            </a:r>
            <a:r>
              <a:rPr lang="en-AU" dirty="0" err="1"/>
              <a:t>Tirole</a:t>
            </a:r>
            <a:r>
              <a:rPr lang="en-AU" dirty="0"/>
              <a:t> (1997)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F4EBFB-31B8-43F0-8042-AC2FCBF5D9AD}"/>
              </a:ext>
            </a:extLst>
          </p:cNvPr>
          <p:cNvSpPr txBox="1"/>
          <p:nvPr/>
        </p:nvSpPr>
        <p:spPr>
          <a:xfrm>
            <a:off x="10839680" y="1428247"/>
            <a:ext cx="380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Whalter</a:t>
            </a:r>
            <a:r>
              <a:rPr lang="en-AU" dirty="0"/>
              <a:t> (2016)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1B7B68-3332-407E-8837-177D08055A19}"/>
              </a:ext>
            </a:extLst>
          </p:cNvPr>
          <p:cNvSpPr txBox="1"/>
          <p:nvPr/>
        </p:nvSpPr>
        <p:spPr>
          <a:xfrm>
            <a:off x="6343519" y="5002554"/>
            <a:ext cx="411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 err="1"/>
              <a:t>Dabos</a:t>
            </a:r>
            <a:r>
              <a:rPr lang="en-AU" dirty="0"/>
              <a:t> Sosa-Escudero (2004)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B505D8-8006-4C51-9A1A-55B3BEAF34F1}"/>
              </a:ext>
            </a:extLst>
          </p:cNvPr>
          <p:cNvSpPr txBox="1"/>
          <p:nvPr/>
        </p:nvSpPr>
        <p:spPr>
          <a:xfrm>
            <a:off x="7637260" y="1806783"/>
            <a:ext cx="380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Diamond &amp; </a:t>
            </a:r>
            <a:r>
              <a:rPr lang="en-AU" dirty="0" err="1"/>
              <a:t>Rajan</a:t>
            </a:r>
            <a:r>
              <a:rPr lang="en-AU" dirty="0"/>
              <a:t> (2001)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970074-074A-4BFD-AAE9-7A99E366A04D}"/>
              </a:ext>
            </a:extLst>
          </p:cNvPr>
          <p:cNvSpPr txBox="1"/>
          <p:nvPr/>
        </p:nvSpPr>
        <p:spPr>
          <a:xfrm>
            <a:off x="1244570" y="2652907"/>
            <a:ext cx="101875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 descr="Bank with solid fill">
            <a:extLst>
              <a:ext uri="{FF2B5EF4-FFF2-40B4-BE49-F238E27FC236}">
                <a16:creationId xmlns:a16="http://schemas.microsoft.com/office/drawing/2014/main" id="{5C35ECC4-1C87-4446-8D19-011889724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2067" y="2096413"/>
            <a:ext cx="914400" cy="914400"/>
          </a:xfrm>
          <a:prstGeom prst="rect">
            <a:avLst/>
          </a:prstGeom>
        </p:spPr>
      </p:pic>
      <p:pic>
        <p:nvPicPr>
          <p:cNvPr id="46" name="Graphic 45" descr="Bank outline">
            <a:extLst>
              <a:ext uri="{FF2B5EF4-FFF2-40B4-BE49-F238E27FC236}">
                <a16:creationId xmlns:a16="http://schemas.microsoft.com/office/drawing/2014/main" id="{66AF8106-88B1-4137-9A0E-8DBB15FB2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503" y="2122780"/>
            <a:ext cx="914400" cy="914400"/>
          </a:xfrm>
          <a:prstGeom prst="rect">
            <a:avLst/>
          </a:prstGeom>
        </p:spPr>
      </p:pic>
      <p:pic>
        <p:nvPicPr>
          <p:cNvPr id="47" name="Graphic 46" descr="Bank with solid fill">
            <a:extLst>
              <a:ext uri="{FF2B5EF4-FFF2-40B4-BE49-F238E27FC236}">
                <a16:creationId xmlns:a16="http://schemas.microsoft.com/office/drawing/2014/main" id="{6D051CA7-C68D-4594-AC6F-4CDB406F9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2486" y="32217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F4A146-CD5A-46FE-9122-789B76C357B1}"/>
                  </a:ext>
                </a:extLst>
              </p:cNvPr>
              <p:cNvSpPr txBox="1"/>
              <p:nvPr/>
            </p:nvSpPr>
            <p:spPr>
              <a:xfrm>
                <a:off x="1734467" y="2964638"/>
                <a:ext cx="619981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F4A146-CD5A-46FE-9122-789B76C35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67" y="2964638"/>
                <a:ext cx="619981" cy="461921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75F4D4-D77A-4E31-8620-7D39EE4BC162}"/>
                  </a:ext>
                </a:extLst>
              </p:cNvPr>
              <p:cNvSpPr txBox="1"/>
              <p:nvPr/>
            </p:nvSpPr>
            <p:spPr>
              <a:xfrm>
                <a:off x="3878503" y="2964638"/>
                <a:ext cx="619981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75F4D4-D77A-4E31-8620-7D39EE4BC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03" y="2964638"/>
                <a:ext cx="619981" cy="503728"/>
              </a:xfrm>
              <a:prstGeom prst="rect">
                <a:avLst/>
              </a:prstGeom>
              <a:blipFill>
                <a:blip r:embed="rId10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26954512-6D34-4E23-81DC-ED48D2AA7AC8}"/>
              </a:ext>
            </a:extLst>
          </p:cNvPr>
          <p:cNvSpPr txBox="1"/>
          <p:nvPr/>
        </p:nvSpPr>
        <p:spPr>
          <a:xfrm>
            <a:off x="2583540" y="5559770"/>
            <a:ext cx="682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“Virtually all such studies find that low capital ratios raise the probability of bank failure.”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Berger &amp; Roman (2020)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DCF2A-983E-450D-B094-43EDF673231F}"/>
                  </a:ext>
                </a:extLst>
              </p:cNvPr>
              <p:cNvSpPr txBox="1"/>
              <p:nvPr/>
            </p:nvSpPr>
            <p:spPr>
              <a:xfrm>
                <a:off x="2824886" y="4026829"/>
                <a:ext cx="619981" cy="46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DCF2A-983E-450D-B094-43EDF6732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86" y="4026829"/>
                <a:ext cx="619981" cy="469809"/>
              </a:xfrm>
              <a:prstGeom prst="rect">
                <a:avLst/>
              </a:prstGeom>
              <a:blipFill>
                <a:blip r:embed="rId11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F753ADC5-BB68-4559-82D7-544C8E572F04}"/>
              </a:ext>
            </a:extLst>
          </p:cNvPr>
          <p:cNvGrpSpPr/>
          <p:nvPr/>
        </p:nvGrpSpPr>
        <p:grpSpPr>
          <a:xfrm>
            <a:off x="8817329" y="2484927"/>
            <a:ext cx="2850182" cy="1770344"/>
            <a:chOff x="8817329" y="3185203"/>
            <a:chExt cx="2850182" cy="177034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B0C106-C8F1-4593-B99A-05ED134DDFCE}"/>
                </a:ext>
              </a:extLst>
            </p:cNvPr>
            <p:cNvSpPr/>
            <p:nvPr/>
          </p:nvSpPr>
          <p:spPr>
            <a:xfrm>
              <a:off x="8817329" y="3657650"/>
              <a:ext cx="2547535" cy="1294409"/>
            </a:xfrm>
            <a:custGeom>
              <a:avLst/>
              <a:gdLst>
                <a:gd name="connsiteX0" fmla="*/ 0 w 2628900"/>
                <a:gd name="connsiteY0" fmla="*/ 1265253 h 1265253"/>
                <a:gd name="connsiteX1" fmla="*/ 1111250 w 2628900"/>
                <a:gd name="connsiteY1" fmla="*/ 122253 h 1265253"/>
                <a:gd name="connsiteX2" fmla="*/ 1784350 w 2628900"/>
                <a:gd name="connsiteY2" fmla="*/ 154003 h 1265253"/>
                <a:gd name="connsiteX3" fmla="*/ 2628900 w 2628900"/>
                <a:gd name="connsiteY3" fmla="*/ 1201753 h 126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00" h="1265253">
                  <a:moveTo>
                    <a:pt x="0" y="1265253"/>
                  </a:moveTo>
                  <a:cubicBezTo>
                    <a:pt x="406929" y="786357"/>
                    <a:pt x="813858" y="307461"/>
                    <a:pt x="1111250" y="122253"/>
                  </a:cubicBezTo>
                  <a:cubicBezTo>
                    <a:pt x="1408642" y="-62955"/>
                    <a:pt x="1531408" y="-25914"/>
                    <a:pt x="1784350" y="154003"/>
                  </a:cubicBezTo>
                  <a:cubicBezTo>
                    <a:pt x="2037292" y="333920"/>
                    <a:pt x="2333096" y="767836"/>
                    <a:pt x="2628900" y="120175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188F33-B32E-4F44-8C6D-DE90327A1165}"/>
                </a:ext>
              </a:extLst>
            </p:cNvPr>
            <p:cNvCxnSpPr>
              <a:cxnSpLocks/>
            </p:cNvCxnSpPr>
            <p:nvPr/>
          </p:nvCxnSpPr>
          <p:spPr>
            <a:xfrm>
              <a:off x="8817330" y="4906673"/>
              <a:ext cx="2850181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F018F6A-9219-4019-9F74-08760BA3E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4532" y="3185203"/>
              <a:ext cx="11793" cy="177034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EB0820DE-ECEF-4A68-B4A7-B8F7EDE68E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06382" y="3641964"/>
            <a:ext cx="603556" cy="60355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6EA49FA-A28A-421C-A46D-5F6AC2EFDA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9531" y="3593299"/>
            <a:ext cx="603556" cy="60355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B505EE3-A506-4C71-9921-D6D6F4B0C1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2659" y="3641964"/>
            <a:ext cx="804742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99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91 -0.02269 L -0.02591 -0.02245 C -0.02838 -0.02477 -0.03098 -0.02685 -0.03346 -0.02894 C -0.03658 -0.03171 -0.03932 -0.03519 -0.04244 -0.03773 C -0.047 -0.04097 -0.05182 -0.04306 -0.05638 -0.0463 C -0.06406 -0.05162 -0.07161 -0.05787 -0.07929 -0.06366 C -0.08398 -0.0669 -0.08854 -0.07014 -0.09322 -0.07338 L -0.10494 -0.08218 C -0.10781 -0.08403 -0.11041 -0.08681 -0.11328 -0.08819 C -0.15794 -0.11204 -0.11484 -0.08819 -0.14739 -0.1081 C -0.15169 -0.11065 -0.15625 -0.11273 -0.16054 -0.11551 C -0.16588 -0.11875 -0.17109 -0.12315 -0.17656 -0.12662 C -0.19062 -0.13519 -0.20481 -0.14306 -0.21888 -0.15116 C -0.22578 -0.15532 -0.23268 -0.16042 -0.23971 -0.16366 C -0.2763 -0.17986 -0.225 -0.15671 -0.26197 -0.17477 C -0.26744 -0.17731 -0.27304 -0.1794 -0.27864 -0.18218 C -0.28424 -0.18472 -0.28958 -0.18843 -0.29531 -0.19074 C -0.30208 -0.19352 -0.30911 -0.19468 -0.31614 -0.19699 C -0.33294 -0.20231 -0.33046 -0.20255 -0.34388 -0.20556 C -0.34622 -0.20602 -0.34856 -0.20648 -0.35078 -0.20671 L -0.38554 -0.21181 C -0.38906 -0.21227 -0.39244 -0.21273 -0.39596 -0.21296 C -0.40247 -0.21343 -0.40885 -0.21389 -0.41536 -0.21412 L -0.43346 -0.21667 C -0.43919 -0.21736 -0.44505 -0.21713 -0.45078 -0.21782 C -0.45794 -0.21875 -0.46523 -0.22037 -0.47239 -0.22153 C -0.47812 -0.22269 -0.48385 -0.22454 -0.48971 -0.22523 C -0.49895 -0.22662 -0.5082 -0.22685 -0.51744 -0.22778 L -0.52929 -0.22894 C -0.54244 -0.22824 -0.54713 -0.2287 -0.55911 -0.22523 C -0.58854 -0.21713 -0.55703 -0.22454 -0.57513 -0.22037 C -0.5776 -0.21875 -0.5802 -0.2169 -0.58281 -0.21551 C -0.58554 -0.21412 -0.58658 -0.21412 -0.58893 -0.21412 L -0.58893 -0.21296 L -0.58893 -0.21273 " pathEditMode="relative" rAng="0" ptsTypes="AAAAAAAAAAAAAAAAAAAAAAAAAAAAAAAAAAA">
                                      <p:cBhvr>
                                        <p:cTn id="8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5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3148 L -0.0125 -0.03125 C -0.01458 -0.03356 -0.01693 -0.03519 -0.01875 -0.03773 C -0.03477 -0.05926 -0.02865 -0.05556 -0.0431 -0.07222 C -0.04622 -0.07593 -0.04974 -0.0787 -0.05286 -0.08218 C -0.09141 -0.12523 -0.04206 -0.07338 -0.08411 -0.11551 C -0.08763 -0.11898 -0.09089 -0.12338 -0.09453 -0.12662 C -0.09805 -0.12986 -0.10195 -0.13218 -0.1056 -0.13519 C -0.11901 -0.14722 -0.14427 -0.17338 -0.15833 -0.18102 C -0.16302 -0.18333 -0.16771 -0.18565 -0.17227 -0.18843 C -0.19141 -0.19931 -0.17982 -0.19514 -0.19453 -0.19954 C -0.20638 -0.2088 -0.1974 -0.20255 -0.21745 -0.21065 C -0.23008 -0.21551 -0.22135 -0.2125 -0.23268 -0.21806 C -0.23737 -0.22014 -0.24193 -0.22245 -0.24661 -0.22407 C -0.25182 -0.22616 -0.2625 -0.22917 -0.2625 -0.22894 C -0.27773 -0.23796 -0.26003 -0.22847 -0.275 -0.23403 C -0.31016 -0.24699 -0.25885 -0.23125 -0.29727 -0.24144 C -0.29961 -0.24213 -0.30195 -0.24306 -0.30417 -0.24398 C -0.30612 -0.24468 -0.30794 -0.24583 -0.30977 -0.2463 C -0.31276 -0.24722 -0.31576 -0.24699 -0.31875 -0.24769 L -0.33828 -0.25139 C -0.34961 -0.25671 -0.34687 -0.25648 -0.3625 -0.25625 C -0.39036 -0.25579 -0.4181 -0.25324 -0.44583 -0.25139 C -0.45339 -0.24861 -0.44518 -0.25139 -0.45768 -0.24884 C -0.45911 -0.24861 -0.46042 -0.24792 -0.46185 -0.24769 C -0.46341 -0.24491 -0.46263 -0.24514 -0.46393 -0.24514 L -0.47292 -0.23519 " pathEditMode="relative" rAng="0" ptsTypes="AAAAAAAAAAAAAAAAAAAAAAAAAAA">
                                      <p:cBhvr>
                                        <p:cTn id="9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21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1 -0.02083 L -0.02291 -0.0206 C -0.047 -0.025 -0.02838 -0.02037 -0.05286 -0.03078 C -0.07695 -0.0412 -0.0664 -0.03449 -0.08828 -0.0456 C -0.09752 -0.05023 -0.10677 -0.05532 -0.11601 -0.06041 C -0.12135 -0.06319 -0.12656 -0.06666 -0.13203 -0.06898 C -0.13685 -0.07106 -0.14179 -0.07291 -0.14661 -0.07523 C -0.15039 -0.07708 -0.15403 -0.07963 -0.15768 -0.08125 C -0.16094 -0.08287 -0.16419 -0.08379 -0.16745 -0.08495 C -0.17018 -0.08611 -0.17291 -0.08773 -0.17578 -0.08865 C -0.1845 -0.09189 -0.18567 -0.09097 -0.19518 -0.09375 C -0.21419 -0.09884 -0.19844 -0.09652 -0.21745 -0.09861 L -0.24179 -0.10115 C -0.24544 -0.10185 -0.24922 -0.10301 -0.25286 -0.10347 C -0.26237 -0.10486 -0.28893 -0.10578 -0.29453 -0.10601 C -0.34284 -0.10833 -0.29349 -0.10625 -0.3487 -0.10856 C -0.36172 -0.11088 -0.37187 -0.11296 -0.38554 -0.11342 L -0.4612 -0.11574 C -0.47812 -0.11551 -0.49505 -0.11597 -0.51198 -0.11458 C -0.52005 -0.11388 -0.53698 -0.10949 -0.54661 -0.10601 L -0.55703 -0.10231 C -0.56419 -0.1 -0.56471 -0.1 -0.57096 -0.09861 C -0.57161 -0.09814 -0.57239 -0.09791 -0.57304 -0.09745 C -0.57396 -0.09676 -0.57487 -0.0956 -0.57578 -0.0949 C -0.57669 -0.09421 -0.57773 -0.09421 -0.57864 -0.09375 C -0.57929 -0.09328 -0.57995 -0.09259 -0.58073 -0.09236 C -0.58294 -0.09189 -0.58528 -0.09166 -0.58763 -0.0912 C -0.5888 -0.09097 -0.58997 -0.09027 -0.59114 -0.09004 C -0.59284 -0.0868 -0.59192 -0.08796 -0.59388 -0.08634 L -0.59453 -0.07893 " pathEditMode="relative" rAng="0" ptsTypes="AAAAAAAAAAAAAAAAAAAAAAAAAAAAAA">
                                      <p:cBhvr>
                                        <p:cTn id="105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81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  <p:bldP spid="31" grpId="0"/>
      <p:bldP spid="32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53618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Hip</a:t>
            </a:r>
            <a:r>
              <a:rPr kumimoji="0" lang="es-E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ótesis</a:t>
            </a:r>
            <a:r>
              <a:rPr kumimoji="0" lang="es-E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sobre fallas bancarias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D7C9E-9471-4895-B034-B1AD53F22AB1}"/>
              </a:ext>
            </a:extLst>
          </p:cNvPr>
          <p:cNvSpPr txBox="1"/>
          <p:nvPr/>
        </p:nvSpPr>
        <p:spPr>
          <a:xfrm>
            <a:off x="482600" y="572638"/>
            <a:ext cx="1845377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Efectos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de red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3E989-2583-4D3F-99E8-AFCAADDE58D2}"/>
              </a:ext>
            </a:extLst>
          </p:cNvPr>
          <p:cNvSpPr txBox="1"/>
          <p:nvPr/>
        </p:nvSpPr>
        <p:spPr>
          <a:xfrm>
            <a:off x="584475" y="1148202"/>
            <a:ext cx="210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Allen &amp; Gale 2000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D9D81-29BC-4194-9B39-E7F2B14845A7}"/>
              </a:ext>
            </a:extLst>
          </p:cNvPr>
          <p:cNvSpPr txBox="1"/>
          <p:nvPr/>
        </p:nvSpPr>
        <p:spPr>
          <a:xfrm>
            <a:off x="3421568" y="1148202"/>
            <a:ext cx="4069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Acemoglu, Carvalho,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Ozdaglar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Tahbaz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-Salehi (2012)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BEADB-EFF3-487C-9738-253082AA66A2}"/>
              </a:ext>
            </a:extLst>
          </p:cNvPr>
          <p:cNvSpPr txBox="1"/>
          <p:nvPr/>
        </p:nvSpPr>
        <p:spPr>
          <a:xfrm>
            <a:off x="8229655" y="1148202"/>
            <a:ext cx="381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Acemoglu,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Ozdaglar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Tahbaz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-Salehi (2015)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050740-0A85-4868-A2BC-3434678F7C59}"/>
              </a:ext>
            </a:extLst>
          </p:cNvPr>
          <p:cNvSpPr txBox="1"/>
          <p:nvPr/>
        </p:nvSpPr>
        <p:spPr>
          <a:xfrm>
            <a:off x="9258" y="5317973"/>
            <a:ext cx="682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Virtually all such assume independent and thus isolated banks.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2CD285-5C75-46D0-8A72-5E8BC0A3A230}"/>
              </a:ext>
            </a:extLst>
          </p:cNvPr>
          <p:cNvSpPr txBox="1"/>
          <p:nvPr/>
        </p:nvSpPr>
        <p:spPr>
          <a:xfrm>
            <a:off x="7197648" y="5242537"/>
            <a:ext cx="4145280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Estimación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0279C-F119-4342-9B57-E87BA37723D4}"/>
              </a:ext>
            </a:extLst>
          </p:cNvPr>
          <p:cNvSpPr txBox="1"/>
          <p:nvPr/>
        </p:nvSpPr>
        <p:spPr>
          <a:xfrm>
            <a:off x="7197648" y="5906189"/>
            <a:ext cx="4145280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sobre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red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51034-C55B-49D7-A727-047E9833CEF6}"/>
              </a:ext>
            </a:extLst>
          </p:cNvPr>
          <p:cNvSpPr txBox="1"/>
          <p:nvPr/>
        </p:nvSpPr>
        <p:spPr>
          <a:xfrm>
            <a:off x="1244570" y="2652907"/>
            <a:ext cx="101875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ank with solid fill">
            <a:extLst>
              <a:ext uri="{FF2B5EF4-FFF2-40B4-BE49-F238E27FC236}">
                <a16:creationId xmlns:a16="http://schemas.microsoft.com/office/drawing/2014/main" id="{38500A06-41F4-4D6C-AEDB-53207DBD7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2067" y="2096413"/>
            <a:ext cx="914400" cy="914400"/>
          </a:xfrm>
          <a:prstGeom prst="rect">
            <a:avLst/>
          </a:prstGeom>
        </p:spPr>
      </p:pic>
      <p:pic>
        <p:nvPicPr>
          <p:cNvPr id="37" name="Graphic 36" descr="Bank outline">
            <a:extLst>
              <a:ext uri="{FF2B5EF4-FFF2-40B4-BE49-F238E27FC236}">
                <a16:creationId xmlns:a16="http://schemas.microsoft.com/office/drawing/2014/main" id="{65CE0E49-51AD-4B33-B97F-66C48F534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503" y="2122780"/>
            <a:ext cx="914400" cy="914400"/>
          </a:xfrm>
          <a:prstGeom prst="rect">
            <a:avLst/>
          </a:prstGeom>
        </p:spPr>
      </p:pic>
      <p:pic>
        <p:nvPicPr>
          <p:cNvPr id="38" name="Graphic 37" descr="Bank with solid fill">
            <a:extLst>
              <a:ext uri="{FF2B5EF4-FFF2-40B4-BE49-F238E27FC236}">
                <a16:creationId xmlns:a16="http://schemas.microsoft.com/office/drawing/2014/main" id="{3D356183-0505-44C3-AFC4-2542EE870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2486" y="32217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2AAE7D-DEE3-4442-95CC-C0D07B179B50}"/>
                  </a:ext>
                </a:extLst>
              </p:cNvPr>
              <p:cNvSpPr txBox="1"/>
              <p:nvPr/>
            </p:nvSpPr>
            <p:spPr>
              <a:xfrm>
                <a:off x="1734467" y="2964638"/>
                <a:ext cx="619981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2AAE7D-DEE3-4442-95CC-C0D07B179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67" y="2964638"/>
                <a:ext cx="619981" cy="461921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32A9CF-EC32-43B8-ADAF-2D1A4EC27B2A}"/>
                  </a:ext>
                </a:extLst>
              </p:cNvPr>
              <p:cNvSpPr txBox="1"/>
              <p:nvPr/>
            </p:nvSpPr>
            <p:spPr>
              <a:xfrm>
                <a:off x="3878503" y="2964638"/>
                <a:ext cx="619981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32A9CF-EC32-43B8-ADAF-2D1A4EC2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03" y="2964638"/>
                <a:ext cx="619981" cy="503728"/>
              </a:xfrm>
              <a:prstGeom prst="rect">
                <a:avLst/>
              </a:prstGeom>
              <a:blipFill>
                <a:blip r:embed="rId10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8A746A-F076-4556-9531-D7E4FE42C330}"/>
                  </a:ext>
                </a:extLst>
              </p:cNvPr>
              <p:cNvSpPr txBox="1"/>
              <p:nvPr/>
            </p:nvSpPr>
            <p:spPr>
              <a:xfrm>
                <a:off x="2824886" y="4026829"/>
                <a:ext cx="619981" cy="46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8A746A-F076-4556-9531-D7E4FE42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86" y="4026829"/>
                <a:ext cx="619981" cy="469809"/>
              </a:xfrm>
              <a:prstGeom prst="rect">
                <a:avLst/>
              </a:prstGeom>
              <a:blipFill>
                <a:blip r:embed="rId11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7F607AE-2B04-4F24-86BE-7DDDA1F97822}"/>
              </a:ext>
            </a:extLst>
          </p:cNvPr>
          <p:cNvGrpSpPr/>
          <p:nvPr/>
        </p:nvGrpSpPr>
        <p:grpSpPr>
          <a:xfrm>
            <a:off x="8817329" y="2484927"/>
            <a:ext cx="2850182" cy="1770344"/>
            <a:chOff x="8817329" y="3185203"/>
            <a:chExt cx="2850182" cy="177034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E6A144-3472-47C5-953A-11A6E34A972A}"/>
                </a:ext>
              </a:extLst>
            </p:cNvPr>
            <p:cNvSpPr/>
            <p:nvPr/>
          </p:nvSpPr>
          <p:spPr>
            <a:xfrm>
              <a:off x="8817329" y="3657650"/>
              <a:ext cx="2547535" cy="1294409"/>
            </a:xfrm>
            <a:custGeom>
              <a:avLst/>
              <a:gdLst>
                <a:gd name="connsiteX0" fmla="*/ 0 w 2628900"/>
                <a:gd name="connsiteY0" fmla="*/ 1265253 h 1265253"/>
                <a:gd name="connsiteX1" fmla="*/ 1111250 w 2628900"/>
                <a:gd name="connsiteY1" fmla="*/ 122253 h 1265253"/>
                <a:gd name="connsiteX2" fmla="*/ 1784350 w 2628900"/>
                <a:gd name="connsiteY2" fmla="*/ 154003 h 1265253"/>
                <a:gd name="connsiteX3" fmla="*/ 2628900 w 2628900"/>
                <a:gd name="connsiteY3" fmla="*/ 1201753 h 126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8900" h="1265253">
                  <a:moveTo>
                    <a:pt x="0" y="1265253"/>
                  </a:moveTo>
                  <a:cubicBezTo>
                    <a:pt x="406929" y="786357"/>
                    <a:pt x="813858" y="307461"/>
                    <a:pt x="1111250" y="122253"/>
                  </a:cubicBezTo>
                  <a:cubicBezTo>
                    <a:pt x="1408642" y="-62955"/>
                    <a:pt x="1531408" y="-25914"/>
                    <a:pt x="1784350" y="154003"/>
                  </a:cubicBezTo>
                  <a:cubicBezTo>
                    <a:pt x="2037292" y="333920"/>
                    <a:pt x="2333096" y="767836"/>
                    <a:pt x="2628900" y="120175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338531C-2605-49BB-8B12-1803EAB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8817330" y="4906673"/>
              <a:ext cx="2850181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A8B107-BDE5-4F19-920D-A1F820829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4532" y="3185203"/>
              <a:ext cx="11793" cy="177034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E12C2BD0-AB44-431A-825A-12A4A13912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06382" y="3641964"/>
            <a:ext cx="603556" cy="60355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0A72307-D931-415D-9188-4C30DDFB2A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9531" y="3593299"/>
            <a:ext cx="603556" cy="6035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E9CF0E9-1E89-44C6-8A72-DBDBD4EC0F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2659" y="3641964"/>
            <a:ext cx="804742" cy="60355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1CD358-3C8C-41D4-9D8E-D7A03E497C0A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2496467" y="2553613"/>
            <a:ext cx="1255036" cy="2636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7">
            <a:extLst>
              <a:ext uri="{FF2B5EF4-FFF2-40B4-BE49-F238E27FC236}">
                <a16:creationId xmlns:a16="http://schemas.microsoft.com/office/drawing/2014/main" id="{567B2225-8DB3-4DB8-A98F-5CDB80BD702D}"/>
              </a:ext>
            </a:extLst>
          </p:cNvPr>
          <p:cNvCxnSpPr>
            <a:cxnSpLocks/>
            <a:stCxn id="32" idx="2"/>
            <a:endCxn id="38" idx="1"/>
          </p:cNvCxnSpPr>
          <p:nvPr/>
        </p:nvCxnSpPr>
        <p:spPr>
          <a:xfrm rot="16200000" flipH="1">
            <a:off x="2021818" y="3028261"/>
            <a:ext cx="668117" cy="633219"/>
          </a:xfrm>
          <a:prstGeom prst="curvedConnector2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F9C2D578-3D10-4A44-B168-6FB7611A92F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8293" t="22160"/>
          <a:stretch/>
        </p:blipFill>
        <p:spPr>
          <a:xfrm>
            <a:off x="1670437" y="2491487"/>
            <a:ext cx="372437" cy="4698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1EAAA9-3AF0-4FF8-AE1F-84A5FE23657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38293" b="32857"/>
          <a:stretch/>
        </p:blipFill>
        <p:spPr>
          <a:xfrm>
            <a:off x="1452844" y="2244326"/>
            <a:ext cx="372436" cy="4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14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91 -0.02269 L -0.02591 -0.02245 C -0.02838 -0.02477 -0.03098 -0.02685 -0.03346 -0.02894 C -0.03658 -0.03171 -0.03932 -0.03519 -0.04244 -0.03773 C -0.047 -0.04097 -0.05182 -0.04306 -0.05638 -0.0463 C -0.06406 -0.05162 -0.07161 -0.05787 -0.07929 -0.06366 C -0.08398 -0.0669 -0.08854 -0.07014 -0.09322 -0.07338 L -0.10494 -0.08218 C -0.10781 -0.08403 -0.11041 -0.08681 -0.11328 -0.08819 C -0.15794 -0.11204 -0.11484 -0.08819 -0.14739 -0.1081 C -0.15169 -0.11065 -0.15625 -0.11273 -0.16054 -0.11551 C -0.16588 -0.11875 -0.17109 -0.12315 -0.17656 -0.12662 C -0.19062 -0.13519 -0.20481 -0.14306 -0.21888 -0.15116 C -0.22578 -0.15532 -0.23268 -0.16042 -0.23971 -0.16366 C -0.2763 -0.17986 -0.225 -0.15671 -0.26197 -0.17477 C -0.26744 -0.17731 -0.27304 -0.1794 -0.27864 -0.18218 C -0.28424 -0.18472 -0.28958 -0.18843 -0.29531 -0.19074 C -0.30208 -0.19352 -0.30911 -0.19468 -0.31614 -0.19699 C -0.33294 -0.20231 -0.33046 -0.20255 -0.34388 -0.20556 C -0.34622 -0.20602 -0.34856 -0.20648 -0.35078 -0.20671 L -0.38554 -0.21181 C -0.38906 -0.21227 -0.39244 -0.21273 -0.39596 -0.21296 C -0.40247 -0.21343 -0.40885 -0.21389 -0.41536 -0.21412 L -0.43346 -0.21667 C -0.43919 -0.21736 -0.44505 -0.21713 -0.45078 -0.21782 C -0.45794 -0.21875 -0.46523 -0.22037 -0.47239 -0.22153 C -0.47812 -0.22269 -0.48385 -0.22454 -0.48971 -0.22523 C -0.49895 -0.22662 -0.5082 -0.22685 -0.51744 -0.22778 L -0.52929 -0.22894 C -0.54244 -0.22824 -0.54713 -0.2287 -0.55911 -0.22523 C -0.58854 -0.21713 -0.55703 -0.22454 -0.57513 -0.22037 C -0.5776 -0.21875 -0.5802 -0.2169 -0.58281 -0.21551 C -0.58554 -0.21412 -0.58658 -0.21412 -0.58893 -0.21412 L -0.58893 -0.21296 L -0.58893 -0.21273 " pathEditMode="relative" rAng="0" ptsTypes="AAAAAAAAAAAAAAAAAAAAAAAAAAAAAAAAAAA">
                                      <p:cBhvr>
                                        <p:cTn id="70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5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3148 L -0.0125 -0.03125 C -0.01458 -0.03356 -0.01693 -0.03519 -0.01875 -0.03773 C -0.03477 -0.05926 -0.02865 -0.05556 -0.0431 -0.07222 C -0.04622 -0.07593 -0.04974 -0.0787 -0.05286 -0.08218 C -0.09141 -0.12523 -0.04206 -0.07338 -0.08411 -0.11551 C -0.08763 -0.11898 -0.09089 -0.12338 -0.09453 -0.12662 C -0.09805 -0.12986 -0.10195 -0.13218 -0.1056 -0.13519 C -0.11901 -0.14722 -0.14427 -0.17338 -0.15833 -0.18102 C -0.16302 -0.18333 -0.16771 -0.18565 -0.17227 -0.18843 C -0.19141 -0.19931 -0.17982 -0.19514 -0.19453 -0.19954 C -0.20638 -0.2088 -0.1974 -0.20255 -0.21745 -0.21065 C -0.23008 -0.21551 -0.22135 -0.2125 -0.23268 -0.21806 C -0.23737 -0.22014 -0.24193 -0.22245 -0.24661 -0.22407 C -0.25182 -0.22616 -0.2625 -0.22917 -0.2625 -0.22894 C -0.27773 -0.23796 -0.26003 -0.22847 -0.275 -0.23403 C -0.31016 -0.24699 -0.25885 -0.23125 -0.29727 -0.24144 C -0.29961 -0.24213 -0.30195 -0.24306 -0.30417 -0.24398 C -0.30612 -0.24468 -0.30794 -0.24583 -0.30977 -0.2463 C -0.31276 -0.24722 -0.31576 -0.24699 -0.31875 -0.24769 L -0.33828 -0.25139 C -0.34961 -0.25671 -0.34687 -0.25648 -0.3625 -0.25625 C -0.39036 -0.25579 -0.4181 -0.25324 -0.44583 -0.25139 C -0.45339 -0.24861 -0.44518 -0.25139 -0.45768 -0.24884 C -0.45911 -0.24861 -0.46042 -0.24792 -0.46185 -0.24769 C -0.46341 -0.24491 -0.46263 -0.24514 -0.46393 -0.24514 L -0.47292 -0.23519 " pathEditMode="relative" rAng="0" ptsTypes="AAAAAAAAAAAAAAAAAAAAAAAAAAA">
                                      <p:cBhvr>
                                        <p:cTn id="78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21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1 -0.02083 L -0.02291 -0.0206 C -0.047 -0.025 -0.02838 -0.02037 -0.05286 -0.03078 C -0.07695 -0.0412 -0.0664 -0.03449 -0.08828 -0.0456 C -0.09752 -0.05023 -0.10677 -0.05532 -0.11601 -0.06041 C -0.12135 -0.06319 -0.12656 -0.06666 -0.13203 -0.06898 C -0.13685 -0.07106 -0.14179 -0.07291 -0.14661 -0.07523 C -0.15039 -0.07708 -0.15403 -0.07963 -0.15768 -0.08125 C -0.16094 -0.08287 -0.16419 -0.08379 -0.16745 -0.08495 C -0.17018 -0.08611 -0.17291 -0.08773 -0.17578 -0.08865 C -0.1845 -0.09189 -0.18567 -0.09097 -0.19518 -0.09375 C -0.21419 -0.09884 -0.19844 -0.09652 -0.21745 -0.09861 L -0.24179 -0.10115 C -0.24544 -0.10185 -0.24922 -0.10301 -0.25286 -0.10347 C -0.26237 -0.10486 -0.28893 -0.10578 -0.29453 -0.10601 C -0.34284 -0.10833 -0.29349 -0.10625 -0.3487 -0.10856 C -0.36172 -0.11088 -0.37187 -0.11296 -0.38554 -0.11342 L -0.4612 -0.11574 C -0.47812 -0.11551 -0.49505 -0.11597 -0.51198 -0.11458 C -0.52005 -0.11388 -0.53698 -0.10949 -0.54661 -0.10601 L -0.55703 -0.10231 C -0.56419 -0.1 -0.56471 -0.1 -0.57096 -0.09861 C -0.57161 -0.09814 -0.57239 -0.09791 -0.57304 -0.09745 C -0.57396 -0.09676 -0.57487 -0.0956 -0.57578 -0.0949 C -0.57669 -0.09421 -0.57773 -0.09421 -0.57864 -0.09375 C -0.57929 -0.09328 -0.57995 -0.09259 -0.58073 -0.09236 C -0.58294 -0.09189 -0.58528 -0.09166 -0.58763 -0.0912 C -0.5888 -0.09097 -0.58997 -0.09027 -0.59114 -0.09004 C -0.59284 -0.0868 -0.59192 -0.08796 -0.59388 -0.08634 L -0.59453 -0.07893 " pathEditMode="relative" rAng="0" ptsTypes="AAAAAAAAAAAAAAAAAAAAAAAAAAAAAA">
                                      <p:cBhvr>
                                        <p:cTn id="8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81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2.08333E-7 -7.40741E-7 C 0.00195 0.00463 0.00573 0.01157 0.00677 0.01875 C 0.00755 0.02338 0.00755 0.02847 0.00807 0.03357 L 0.00872 0.0412 C 0.00898 0.04352 0.00859 0.04653 0.00937 0.04861 L 0.0112 0.05486 C 0.01146 0.05671 0.01159 0.05833 0.01185 0.05995 C 0.01263 0.0632 0.01367 0.0662 0.01432 0.06991 C 0.01458 0.07176 0.01615 0.08148 0.0168 0.08357 C 0.01732 0.08519 0.0181 0.08611 0.01875 0.08727 C 0.01888 0.0882 0.01966 0.09491 0.02005 0.0963 C 0.0207 0.09838 0.02174 0.10023 0.02253 0.10232 C 0.02331 0.10509 0.02396 0.11111 0.025 0.11366 C 0.02552 0.11482 0.0263 0.11528 0.02695 0.1162 C 0.02812 0.11852 0.02917 0.12107 0.03008 0.12361 C 0.0306 0.12523 0.03073 0.12732 0.03125 0.1287 C 0.03203 0.13032 0.03307 0.13102 0.03385 0.13264 C 0.03854 0.1419 0.0332 0.13426 0.03763 0.14005 C 0.04297 0.15417 0.03594 0.13727 0.04193 0.14769 C 0.04284 0.14884 0.04323 0.15093 0.04388 0.15255 C 0.04505 0.15532 0.04622 0.15787 0.04766 0.15995 C 0.04844 0.16111 0.04948 0.16227 0.05013 0.16366 C 0.05677 0.17801 0.05182 0.17245 0.05703 0.17755 C 0.05768 0.17917 0.0582 0.18125 0.05898 0.18241 C 0.0599 0.18403 0.0612 0.18449 0.06211 0.18634 C 0.06263 0.18727 0.06237 0.18912 0.06276 0.19005 C 0.06315 0.1912 0.06419 0.19144 0.06471 0.19259 C 0.06536 0.19398 0.06576 0.19607 0.06654 0.19745 C 0.06706 0.19861 0.06784 0.19907 0.06836 0.2 C 0.06888 0.2007 0.06927 0.20162 0.06979 0.20278 " pathEditMode="relative" rAng="0" ptsTypes="AAAAAAAAAAAAAAAAAAAAAAAAAAAAAAA">
                                      <p:cBhvr>
                                        <p:cTn id="9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0.0074 L 0.00404 -0.0074 L 0.10534 -0.00509 C 0.1086 -0.00486 0.11185 -0.00439 0.11511 -0.00393 C 0.11836 -0.00324 0.11836 -0.00231 0.12136 -0.00139 C 0.12292 -0.00092 0.12461 -0.00069 0.12618 -0.00023 C 0.12787 0.00047 0.12943 0.00186 0.13112 0.00232 C 0.13607 0.00394 0.13868 0.00348 0.14362 0.00348 L 0.14362 0.00348 L 0.14362 0.00348 L 0.14362 0.00348 " pathEditMode="relative" ptsTypes="AAAAAAAAAAA">
                                      <p:cBhvr>
                                        <p:cTn id="10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/>
      <p:bldP spid="12" grpId="0"/>
      <p:bldP spid="34" grpId="0"/>
      <p:bldP spid="35" grpId="0" animBg="1"/>
      <p:bldP spid="36" grpId="0" animBg="1"/>
      <p:bldP spid="31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932C0-CB79-478F-87FE-BD33B9DE9D74}"/>
                  </a:ext>
                </a:extLst>
              </p:cNvPr>
              <p:cNvSpPr txBox="1"/>
              <p:nvPr/>
            </p:nvSpPr>
            <p:spPr>
              <a:xfrm>
                <a:off x="0" y="926901"/>
                <a:ext cx="2946400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AU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𝛃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 + 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932C0-CB79-478F-87FE-BD33B9DE9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6901"/>
                <a:ext cx="2946400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5062D-B89E-4581-BECF-76FCB50D1D02}"/>
                  </a:ext>
                </a:extLst>
              </p:cNvPr>
              <p:cNvSpPr txBox="1"/>
              <p:nvPr/>
            </p:nvSpPr>
            <p:spPr>
              <a:xfrm>
                <a:off x="133550" y="1803071"/>
                <a:ext cx="2387600" cy="48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sub>
                        <m:sup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5062D-B89E-4581-BECF-76FCB50D1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0" y="1803071"/>
                <a:ext cx="2387600" cy="486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67B202-3371-4AA4-8D6D-9C8B65E2AB80}"/>
                  </a:ext>
                </a:extLst>
              </p:cNvPr>
              <p:cNvSpPr txBox="1"/>
              <p:nvPr/>
            </p:nvSpPr>
            <p:spPr>
              <a:xfrm>
                <a:off x="10759120" y="2978159"/>
                <a:ext cx="1553372" cy="515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𝒊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𝒕</m:t>
                              </m:r>
                            </m:sub>
                            <m:sup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</m:t>
                              </m:r>
                            </m:sup>
                          </m:sSub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 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67B202-3371-4AA4-8D6D-9C8B65E2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120" y="2978159"/>
                <a:ext cx="1553372" cy="515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1795F7-A911-4B2E-BA61-9FD2113BF540}"/>
                  </a:ext>
                </a:extLst>
              </p:cNvPr>
              <p:cNvSpPr txBox="1"/>
              <p:nvPr/>
            </p:nvSpPr>
            <p:spPr>
              <a:xfrm>
                <a:off x="3217335" y="1008638"/>
                <a:ext cx="22182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1795F7-A911-4B2E-BA61-9FD2113B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35" y="1008638"/>
                <a:ext cx="2218266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3E0783-82CE-4BB2-8508-4AF12C9EE178}"/>
                  </a:ext>
                </a:extLst>
              </p:cNvPr>
              <p:cNvSpPr txBox="1"/>
              <p:nvPr/>
            </p:nvSpPr>
            <p:spPr>
              <a:xfrm>
                <a:off x="449771" y="2800128"/>
                <a:ext cx="7121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3E0783-82CE-4BB2-8508-4AF12C9E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71" y="2800128"/>
                <a:ext cx="712182" cy="369332"/>
              </a:xfrm>
              <a:prstGeom prst="rect">
                <a:avLst/>
              </a:prstGeom>
              <a:blipFill>
                <a:blip r:embed="rId9"/>
                <a:stretch>
                  <a:fillRect l="-1025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4829E67D-FC0F-4580-9389-EFCA56C566FE}"/>
              </a:ext>
            </a:extLst>
          </p:cNvPr>
          <p:cNvSpPr/>
          <p:nvPr/>
        </p:nvSpPr>
        <p:spPr>
          <a:xfrm>
            <a:off x="1631650" y="2609497"/>
            <a:ext cx="181139" cy="819504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0032B8-96B5-4648-9453-AD1A174BB4C2}"/>
                  </a:ext>
                </a:extLst>
              </p:cNvPr>
              <p:cNvSpPr txBox="1"/>
              <p:nvPr/>
            </p:nvSpPr>
            <p:spPr>
              <a:xfrm>
                <a:off x="2032146" y="272962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0032B8-96B5-4648-9453-AD1A174B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46" y="2729628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5ACCAA-594E-4F3B-BDA8-503FA8F7A279}"/>
                  </a:ext>
                </a:extLst>
              </p:cNvPr>
              <p:cNvSpPr txBox="1"/>
              <p:nvPr/>
            </p:nvSpPr>
            <p:spPr>
              <a:xfrm>
                <a:off x="2032146" y="31354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5ACCAA-594E-4F3B-BDA8-503FA8F7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46" y="3135438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C6C300B-C0A2-483D-9365-B28F60CEFC34}"/>
              </a:ext>
            </a:extLst>
          </p:cNvPr>
          <p:cNvSpPr txBox="1"/>
          <p:nvPr/>
        </p:nvSpPr>
        <p:spPr>
          <a:xfrm>
            <a:off x="2287070" y="2678040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probability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490401-9F65-41E7-9231-5D9387709A8E}"/>
                  </a:ext>
                </a:extLst>
              </p:cNvPr>
              <p:cNvSpPr txBox="1"/>
              <p:nvPr/>
            </p:nvSpPr>
            <p:spPr>
              <a:xfrm>
                <a:off x="3899247" y="2662811"/>
                <a:ext cx="6417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490401-9F65-41E7-9231-5D9387709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47" y="2662811"/>
                <a:ext cx="641773" cy="381515"/>
              </a:xfrm>
              <a:prstGeom prst="rect">
                <a:avLst/>
              </a:prstGeom>
              <a:blipFill>
                <a:blip r:embed="rId1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FD8348D-2F49-4D76-95AD-FBB49C649FB7}"/>
              </a:ext>
            </a:extLst>
          </p:cNvPr>
          <p:cNvSpPr txBox="1"/>
          <p:nvPr/>
        </p:nvSpPr>
        <p:spPr>
          <a:xfrm>
            <a:off x="2287070" y="3037475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probability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84EAA-8AA6-40DA-9C76-6265E58AD9DD}"/>
                  </a:ext>
                </a:extLst>
              </p:cNvPr>
              <p:cNvSpPr txBox="1"/>
              <p:nvPr/>
            </p:nvSpPr>
            <p:spPr>
              <a:xfrm>
                <a:off x="3899247" y="3031383"/>
                <a:ext cx="6417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84EAA-8AA6-40DA-9C76-6265E58AD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47" y="3031383"/>
                <a:ext cx="641773" cy="381515"/>
              </a:xfrm>
              <a:prstGeom prst="rect">
                <a:avLst/>
              </a:prstGeom>
              <a:blipFill>
                <a:blip r:embed="rId14"/>
                <a:stretch>
                  <a:fillRect r="-15238" b="-31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E3A75D-BEC6-4E52-846E-E67343D89489}"/>
                  </a:ext>
                </a:extLst>
              </p:cNvPr>
              <p:cNvSpPr txBox="1"/>
              <p:nvPr/>
            </p:nvSpPr>
            <p:spPr>
              <a:xfrm>
                <a:off x="10759120" y="2979920"/>
                <a:ext cx="834817" cy="515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    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</m:sub>
                        <m:sup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 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E3A75D-BEC6-4E52-846E-E67343D8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120" y="2979920"/>
                <a:ext cx="834817" cy="515077"/>
              </a:xfrm>
              <a:prstGeom prst="rect">
                <a:avLst/>
              </a:prstGeom>
              <a:blipFill>
                <a:blip r:embed="rId16"/>
                <a:stretch>
                  <a:fillRect r="-145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F0E978-A551-4F84-A2B9-BFA232285C28}"/>
                  </a:ext>
                </a:extLst>
              </p:cNvPr>
              <p:cNvSpPr txBox="1"/>
              <p:nvPr/>
            </p:nvSpPr>
            <p:spPr>
              <a:xfrm>
                <a:off x="125788" y="4554590"/>
                <a:ext cx="3011724" cy="542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ℒ</m:t>
                          </m:r>
                        </m:e>
                        <m: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𝓉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𝐲</m:t>
                              </m:r>
                            </m:e>
                            <m:sup/>
                          </m:sSup>
                        </m:e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F0E978-A551-4F84-A2B9-BFA232285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8" y="4554590"/>
                <a:ext cx="3011724" cy="5426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BD4FC-21B3-4DE0-B0D9-87DFA8A92ABF}"/>
                  </a:ext>
                </a:extLst>
              </p:cNvPr>
              <p:cNvSpPr txBox="1"/>
              <p:nvPr/>
            </p:nvSpPr>
            <p:spPr>
              <a:xfrm>
                <a:off x="3260763" y="4364949"/>
                <a:ext cx="971441" cy="1077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BD4FC-21B3-4DE0-B0D9-87DFA8A9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63" y="4364949"/>
                <a:ext cx="971441" cy="107747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1C1B8E3-CA00-4FDB-9067-4DCBD46382A5}"/>
              </a:ext>
            </a:extLst>
          </p:cNvPr>
          <p:cNvSpPr txBox="1"/>
          <p:nvPr/>
        </p:nvSpPr>
        <p:spPr>
          <a:xfrm>
            <a:off x="188107" y="43344"/>
            <a:ext cx="1980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Estimation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C62341-FFC1-4EB5-A5CA-F6A10049B408}"/>
                  </a:ext>
                </a:extLst>
              </p:cNvPr>
              <p:cNvSpPr txBox="1"/>
              <p:nvPr/>
            </p:nvSpPr>
            <p:spPr>
              <a:xfrm>
                <a:off x="13234256" y="1764150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</m:t>
                          </m:r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</m:t>
                          </m:r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𝛜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C62341-FFC1-4EB5-A5CA-F6A10049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256" y="1764150"/>
                <a:ext cx="3253819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A3C0E-AD1F-4467-8DA8-F3478FA245AA}"/>
                  </a:ext>
                </a:extLst>
              </p:cNvPr>
              <p:cNvSpPr txBox="1"/>
              <p:nvPr/>
            </p:nvSpPr>
            <p:spPr>
              <a:xfrm>
                <a:off x="12503218" y="2413448"/>
                <a:ext cx="52457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I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ρW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 +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I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ρW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𝛆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A3C0E-AD1F-4467-8DA8-F3478FA24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218" y="2413448"/>
                <a:ext cx="5245768" cy="461665"/>
              </a:xfrm>
              <a:prstGeom prst="rect">
                <a:avLst/>
              </a:prstGeom>
              <a:blipFill>
                <a:blip r:embed="rId2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502ABA-B5E9-4E30-88E8-3D2DBF1E30D3}"/>
                  </a:ext>
                </a:extLst>
              </p:cNvPr>
              <p:cNvSpPr txBox="1"/>
              <p:nvPr/>
            </p:nvSpPr>
            <p:spPr>
              <a:xfrm>
                <a:off x="17908514" y="219931"/>
                <a:ext cx="2329072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502ABA-B5E9-4E30-88E8-3D2DBF1E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514" y="219931"/>
                <a:ext cx="2329072" cy="477888"/>
              </a:xfrm>
              <a:prstGeom prst="rect">
                <a:avLst/>
              </a:prstGeom>
              <a:blipFill>
                <a:blip r:embed="rId2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E218C20-6C2C-45F6-B037-4F45D052BA07}"/>
              </a:ext>
            </a:extLst>
          </p:cNvPr>
          <p:cNvSpPr/>
          <p:nvPr/>
        </p:nvSpPr>
        <p:spPr>
          <a:xfrm rot="5400000">
            <a:off x="16429214" y="2472049"/>
            <a:ext cx="408773" cy="1460747"/>
          </a:xfrm>
          <a:prstGeom prst="rightBrace">
            <a:avLst>
              <a:gd name="adj1" fmla="val 8333"/>
              <a:gd name="adj2" fmla="val 4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EBEC4-3872-491C-9205-FC3350423E3B}"/>
                  </a:ext>
                </a:extLst>
              </p:cNvPr>
              <p:cNvSpPr txBox="1"/>
              <p:nvPr/>
            </p:nvSpPr>
            <p:spPr>
              <a:xfrm>
                <a:off x="16488075" y="3684771"/>
                <a:ext cx="2436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𝝂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EBEC4-3872-491C-9205-FC335042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075" y="3684771"/>
                <a:ext cx="243656" cy="369332"/>
              </a:xfrm>
              <a:prstGeom prst="rect">
                <a:avLst/>
              </a:prstGeom>
              <a:blipFill>
                <a:blip r:embed="rId24"/>
                <a:stretch>
                  <a:fillRect l="-17500" r="-1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FB16FB-7E7F-4003-8EAD-43B64A476CD9}"/>
                  </a:ext>
                </a:extLst>
              </p:cNvPr>
              <p:cNvSpPr txBox="1"/>
              <p:nvPr/>
            </p:nvSpPr>
            <p:spPr>
              <a:xfrm>
                <a:off x="12656169" y="985948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FB16FB-7E7F-4003-8EAD-43B64A47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169" y="985948"/>
                <a:ext cx="3253819" cy="461665"/>
              </a:xfrm>
              <a:prstGeom prst="rect">
                <a:avLst/>
              </a:prstGeom>
              <a:blipFill>
                <a:blip r:embed="rId2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A30A35-033D-45A9-8034-6CD8724C78C5}"/>
                  </a:ext>
                </a:extLst>
              </p:cNvPr>
              <p:cNvSpPr txBox="1"/>
              <p:nvPr/>
            </p:nvSpPr>
            <p:spPr>
              <a:xfrm>
                <a:off x="12678094" y="107945"/>
                <a:ext cx="5504028" cy="535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sub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sub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b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sub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sup>
                      </m:sSub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A30A35-033D-45A9-8034-6CD8724C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094" y="107945"/>
                <a:ext cx="5504028" cy="53559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55C048-F345-4912-B0D3-3A9968DFF293}"/>
                  </a:ext>
                </a:extLst>
              </p:cNvPr>
              <p:cNvSpPr txBox="1"/>
              <p:nvPr/>
            </p:nvSpPr>
            <p:spPr>
              <a:xfrm>
                <a:off x="12758240" y="4481368"/>
                <a:ext cx="17342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Ω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𝛎</m:t>
                          </m:r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𝛎</m:t>
                              </m:r>
                            </m:e>
                            <m:sup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55C048-F345-4912-B0D3-3A9968DFF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240" y="4481368"/>
                <a:ext cx="1734202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66F6B5-C0AB-4010-B781-0B2D60C95EBF}"/>
                  </a:ext>
                </a:extLst>
              </p:cNvPr>
              <p:cNvSpPr txBox="1"/>
              <p:nvPr/>
            </p:nvSpPr>
            <p:spPr>
              <a:xfrm>
                <a:off x="16609903" y="3630493"/>
                <a:ext cx="1154007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66F6B5-C0AB-4010-B781-0B2D60C95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903" y="3630493"/>
                <a:ext cx="1154007" cy="47788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E17791-673D-4B5D-8F23-291534DEF816}"/>
                  </a:ext>
                </a:extLst>
              </p:cNvPr>
              <p:cNvSpPr txBox="1"/>
              <p:nvPr/>
            </p:nvSpPr>
            <p:spPr>
              <a:xfrm>
                <a:off x="17515444" y="3684771"/>
                <a:ext cx="496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(0, 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E17791-673D-4B5D-8F23-291534DEF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5444" y="3684771"/>
                <a:ext cx="496931" cy="369332"/>
              </a:xfrm>
              <a:prstGeom prst="rect">
                <a:avLst/>
              </a:prstGeom>
              <a:blipFill>
                <a:blip r:embed="rId29"/>
                <a:stretch>
                  <a:fillRect l="-20732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851197-9905-4828-B2C7-CE901A7BF669}"/>
                  </a:ext>
                </a:extLst>
              </p:cNvPr>
              <p:cNvSpPr txBox="1"/>
              <p:nvPr/>
            </p:nvSpPr>
            <p:spPr>
              <a:xfrm>
                <a:off x="17933743" y="3684771"/>
                <a:ext cx="4456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?)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851197-9905-4828-B2C7-CE901A7B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743" y="3684771"/>
                <a:ext cx="445635" cy="369332"/>
              </a:xfrm>
              <a:prstGeom prst="rect">
                <a:avLst/>
              </a:prstGeom>
              <a:blipFill>
                <a:blip r:embed="rId30"/>
                <a:stretch>
                  <a:fillRect l="-16438" r="-8219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D004EAD-FF08-4829-B746-189F2638F643}"/>
                  </a:ext>
                </a:extLst>
              </p:cNvPr>
              <p:cNvSpPr txBox="1"/>
              <p:nvPr/>
            </p:nvSpPr>
            <p:spPr>
              <a:xfrm>
                <a:off x="13625341" y="5228634"/>
                <a:ext cx="46680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Ω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D004EAD-FF08-4829-B746-189F2638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341" y="5228634"/>
                <a:ext cx="4668098" cy="461665"/>
              </a:xfrm>
              <a:prstGeom prst="rect">
                <a:avLst/>
              </a:prstGeom>
              <a:blipFill>
                <a:blip r:embed="rId31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FF1583-F197-417C-8392-FE254EA19FF0}"/>
                  </a:ext>
                </a:extLst>
              </p:cNvPr>
              <p:cNvSpPr txBox="1"/>
              <p:nvPr/>
            </p:nvSpPr>
            <p:spPr>
              <a:xfrm>
                <a:off x="16609903" y="4162659"/>
                <a:ext cx="41875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FF1583-F197-417C-8392-FE254EA19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903" y="4162659"/>
                <a:ext cx="4187513" cy="461665"/>
              </a:xfrm>
              <a:prstGeom prst="rect">
                <a:avLst/>
              </a:prstGeom>
              <a:blipFill>
                <a:blip r:embed="rId3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BB1159-B1FE-43FC-8548-EAE1C264C0D5}"/>
                  </a:ext>
                </a:extLst>
              </p:cNvPr>
              <p:cNvSpPr txBox="1"/>
              <p:nvPr/>
            </p:nvSpPr>
            <p:spPr>
              <a:xfrm>
                <a:off x="12617199" y="5872052"/>
                <a:ext cx="5017805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ℒ</m:t>
                          </m:r>
                        </m:e>
                        <m: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𝒾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𝓉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𝐲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en-AU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BB1159-B1FE-43FC-8548-EAE1C264C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7199" y="5872052"/>
                <a:ext cx="5017805" cy="477888"/>
              </a:xfrm>
              <a:prstGeom prst="rect">
                <a:avLst/>
              </a:prstGeom>
              <a:blipFill>
                <a:blip r:embed="rId33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2C36767-326A-47EE-BD68-F0EB29B58AB3}"/>
                  </a:ext>
                </a:extLst>
              </p:cNvPr>
              <p:cNvSpPr txBox="1"/>
              <p:nvPr/>
            </p:nvSpPr>
            <p:spPr>
              <a:xfrm>
                <a:off x="16519482" y="6503157"/>
                <a:ext cx="1773957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e>
                          </m:d>
                        </m:e>
                      </m:nary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𝛆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2C36767-326A-47EE-BD68-F0EB29B5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482" y="6503157"/>
                <a:ext cx="1773957" cy="1001043"/>
              </a:xfrm>
              <a:prstGeom prst="rect">
                <a:avLst/>
              </a:prstGeom>
              <a:blipFill>
                <a:blip r:embed="rId34"/>
                <a:stretch>
                  <a:fillRect r="-72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B1AD4F9-EE8E-4E7F-97A2-E988D2C3A3F3}"/>
                  </a:ext>
                </a:extLst>
              </p:cNvPr>
              <p:cNvSpPr txBox="1"/>
              <p:nvPr/>
            </p:nvSpPr>
            <p:spPr>
              <a:xfrm>
                <a:off x="16731731" y="5939889"/>
                <a:ext cx="1145769" cy="381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d>
                        <m:dPr>
                          <m:ctrlP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kumimoji="0" lang="en-AU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B1AD4F9-EE8E-4E7F-97A2-E988D2C3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731" y="5939889"/>
                <a:ext cx="1145769" cy="38151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F6092F-130A-4421-86B5-04D9B7AF8195}"/>
                  </a:ext>
                </a:extLst>
              </p:cNvPr>
              <p:cNvSpPr txBox="1"/>
              <p:nvPr/>
            </p:nvSpPr>
            <p:spPr>
              <a:xfrm>
                <a:off x="13725625" y="7499023"/>
                <a:ext cx="6388481" cy="996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AU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836967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836967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kumimoji="0" lang="en-AU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𝜌</m:t>
                                              </m:r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𝑊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0" lang="en-AU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ε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F6092F-130A-4421-86B5-04D9B7AF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625" y="7499023"/>
                <a:ext cx="6388481" cy="99636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D37EB4B-2132-429E-88A8-83FEEAADA515}"/>
              </a:ext>
            </a:extLst>
          </p:cNvPr>
          <p:cNvSpPr txBox="1"/>
          <p:nvPr/>
        </p:nvSpPr>
        <p:spPr>
          <a:xfrm>
            <a:off x="13625341" y="9169400"/>
            <a:ext cx="501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Efficient importance sampling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19EEAB-E7C9-49CD-8723-5FCE61EE2072}"/>
              </a:ext>
            </a:extLst>
          </p:cNvPr>
          <p:cNvSpPr txBox="1"/>
          <p:nvPr/>
        </p:nvSpPr>
        <p:spPr>
          <a:xfrm>
            <a:off x="13625340" y="9707914"/>
            <a:ext cx="501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Simulated Maximum Likelihood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45D73A-A684-4CD1-AF77-0538DDFD8211}"/>
              </a:ext>
            </a:extLst>
          </p:cNvPr>
          <p:cNvSpPr txBox="1"/>
          <p:nvPr/>
        </p:nvSpPr>
        <p:spPr>
          <a:xfrm>
            <a:off x="13930410" y="10844891"/>
            <a:ext cx="501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EIS-SML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747FCC-ED9D-4C8E-9934-4FA5E140FA34}"/>
              </a:ext>
            </a:extLst>
          </p:cNvPr>
          <p:cNvGrpSpPr/>
          <p:nvPr/>
        </p:nvGrpSpPr>
        <p:grpSpPr>
          <a:xfrm>
            <a:off x="3217335" y="1703760"/>
            <a:ext cx="900130" cy="654094"/>
            <a:chOff x="731520" y="5390147"/>
            <a:chExt cx="900130" cy="65409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2A4C87B-C471-4E40-AA97-845AA8A446A3}"/>
                </a:ext>
              </a:extLst>
            </p:cNvPr>
            <p:cNvSpPr/>
            <p:nvPr/>
          </p:nvSpPr>
          <p:spPr>
            <a:xfrm>
              <a:off x="731520" y="5390147"/>
              <a:ext cx="900130" cy="654094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21B133-3C3E-4A0F-9BA0-FD01F4E344D2}"/>
                </a:ext>
              </a:extLst>
            </p:cNvPr>
            <p:cNvSpPr txBox="1"/>
            <p:nvPr/>
          </p:nvSpPr>
          <p:spPr>
            <a:xfrm>
              <a:off x="794530" y="5405339"/>
              <a:ext cx="8038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 Light" panose="02040306050405020303" pitchFamily="18" charset="0"/>
                  <a:ea typeface="+mn-ea"/>
                  <a:cs typeface="+mn-cs"/>
                </a:rPr>
                <a:t>i i d</a:t>
              </a:r>
              <a:endParaRPr kumimoji="0" lang="en-AU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E57415B-886B-4737-839F-F112CE60BF4E}"/>
              </a:ext>
            </a:extLst>
          </p:cNvPr>
          <p:cNvSpPr txBox="1"/>
          <p:nvPr/>
        </p:nvSpPr>
        <p:spPr>
          <a:xfrm>
            <a:off x="275722" y="544321"/>
            <a:ext cx="189026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Modelo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probit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CD7BA7-E9CB-44FA-BDB8-4733AB646E4D}"/>
              </a:ext>
            </a:extLst>
          </p:cNvPr>
          <p:cNvSpPr txBox="1"/>
          <p:nvPr/>
        </p:nvSpPr>
        <p:spPr>
          <a:xfrm>
            <a:off x="559080" y="3715062"/>
            <a:ext cx="3163045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Función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verosimilitud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D9E636-30B2-403F-9E49-872029C58B4E}"/>
                  </a:ext>
                </a:extLst>
              </p:cNvPr>
              <p:cNvSpPr txBox="1"/>
              <p:nvPr/>
            </p:nvSpPr>
            <p:spPr>
              <a:xfrm>
                <a:off x="3571805" y="4539868"/>
                <a:ext cx="4817752" cy="597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𝛃</m:t>
                              </m:r>
                            </m:e>
                          </m:d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AU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AU" sz="24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D9E636-30B2-403F-9E49-872029C58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05" y="4539868"/>
                <a:ext cx="4817752" cy="59708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40AB624C-E310-4344-A552-11BD48D83072}"/>
              </a:ext>
            </a:extLst>
          </p:cNvPr>
          <p:cNvSpPr txBox="1"/>
          <p:nvPr/>
        </p:nvSpPr>
        <p:spPr>
          <a:xfrm>
            <a:off x="4609375" y="5303958"/>
            <a:ext cx="397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Newton-Raphson algorithm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58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58698 0.5601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2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31" grpId="0"/>
      <p:bldP spid="33" grpId="0"/>
      <p:bldP spid="34" grpId="0"/>
      <p:bldP spid="35" grpId="0" animBg="1"/>
      <p:bldP spid="36" grpId="0"/>
      <p:bldP spid="37" grpId="0"/>
      <p:bldP spid="40" grpId="0"/>
      <p:bldP spid="42" grpId="0"/>
      <p:bldP spid="43" grpId="0"/>
      <p:bldP spid="44" grpId="0"/>
      <p:bldP spid="46" grpId="0"/>
      <p:bldP spid="46" grpId="1"/>
      <p:bldP spid="53" grpId="0"/>
      <p:bldP spid="55" grpId="0"/>
      <p:bldP spid="92" grpId="0" animBg="1"/>
      <p:bldP spid="104" grpId="0" animBg="1"/>
      <p:bldP spid="106" grpId="0"/>
      <p:bldP spid="1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932C0-CB79-478F-87FE-BD33B9DE9D74}"/>
                  </a:ext>
                </a:extLst>
              </p:cNvPr>
              <p:cNvSpPr txBox="1"/>
              <p:nvPr/>
            </p:nvSpPr>
            <p:spPr>
              <a:xfrm>
                <a:off x="-13035907" y="926901"/>
                <a:ext cx="2946400" cy="648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AU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𝛃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 + 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6932C0-CB79-478F-87FE-BD33B9DE9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35907" y="926901"/>
                <a:ext cx="2946400" cy="648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5062D-B89E-4581-BECF-76FCB50D1D02}"/>
                  </a:ext>
                </a:extLst>
              </p:cNvPr>
              <p:cNvSpPr txBox="1"/>
              <p:nvPr/>
            </p:nvSpPr>
            <p:spPr>
              <a:xfrm>
                <a:off x="-12902357" y="1803071"/>
                <a:ext cx="2387600" cy="515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</m:sub>
                        <m:sup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5062D-B89E-4581-BECF-76FCB50D1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02357" y="1803071"/>
                <a:ext cx="2387600" cy="515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F6EBC5-C463-4196-A99D-2CF562F6737D}"/>
                  </a:ext>
                </a:extLst>
              </p:cNvPr>
              <p:cNvSpPr txBox="1"/>
              <p:nvPr/>
            </p:nvSpPr>
            <p:spPr>
              <a:xfrm>
                <a:off x="-8156886" y="2573413"/>
                <a:ext cx="4173843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ℬ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𝑖𝑛𝑜𝑚𝑖𝑎𝑙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=1,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F6EBC5-C463-4196-A99D-2CF562F6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56886" y="2573413"/>
                <a:ext cx="4173843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05EAE4-3343-4CE7-9277-F1EB6E97A8AB}"/>
                  </a:ext>
                </a:extLst>
              </p:cNvPr>
              <p:cNvSpPr txBox="1"/>
              <p:nvPr/>
            </p:nvSpPr>
            <p:spPr>
              <a:xfrm>
                <a:off x="-8156886" y="3070516"/>
                <a:ext cx="2012667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05EAE4-3343-4CE7-9277-F1EB6E97A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56886" y="3070516"/>
                <a:ext cx="2012667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67B202-3371-4AA4-8D6D-9C8B65E2AB80}"/>
                  </a:ext>
                </a:extLst>
              </p:cNvPr>
              <p:cNvSpPr txBox="1"/>
              <p:nvPr/>
            </p:nvSpPr>
            <p:spPr>
              <a:xfrm>
                <a:off x="-2276787" y="2978159"/>
                <a:ext cx="1553372" cy="515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𝒊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𝒕</m:t>
                              </m:r>
                            </m:sub>
                            <m:sup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</m:t>
                              </m:r>
                            </m:sup>
                          </m:sSub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 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67B202-3371-4AA4-8D6D-9C8B65E2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76787" y="2978159"/>
                <a:ext cx="1553372" cy="515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1795F7-A911-4B2E-BA61-9FD2113BF540}"/>
                  </a:ext>
                </a:extLst>
              </p:cNvPr>
              <p:cNvSpPr txBox="1"/>
              <p:nvPr/>
            </p:nvSpPr>
            <p:spPr>
              <a:xfrm>
                <a:off x="-9818572" y="1008638"/>
                <a:ext cx="221826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b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1795F7-A911-4B2E-BA61-9FD2113B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18572" y="1008638"/>
                <a:ext cx="2218266" cy="4901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3E0783-82CE-4BB2-8508-4AF12C9EE178}"/>
                  </a:ext>
                </a:extLst>
              </p:cNvPr>
              <p:cNvSpPr txBox="1"/>
              <p:nvPr/>
            </p:nvSpPr>
            <p:spPr>
              <a:xfrm>
                <a:off x="-12586136" y="2800128"/>
                <a:ext cx="86408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3E0783-82CE-4BB2-8508-4AF12C9E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86136" y="2800128"/>
                <a:ext cx="864083" cy="385555"/>
              </a:xfrm>
              <a:prstGeom prst="rect">
                <a:avLst/>
              </a:prstGeom>
              <a:blipFill>
                <a:blip r:embed="rId9"/>
                <a:stretch>
                  <a:fillRect l="-8451" b="-203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4829E67D-FC0F-4580-9389-EFCA56C566FE}"/>
              </a:ext>
            </a:extLst>
          </p:cNvPr>
          <p:cNvSpPr/>
          <p:nvPr/>
        </p:nvSpPr>
        <p:spPr>
          <a:xfrm>
            <a:off x="-11404257" y="2609497"/>
            <a:ext cx="181139" cy="819504"/>
          </a:xfrm>
          <a:prstGeom prst="leftBrace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0032B8-96B5-4648-9453-AD1A174BB4C2}"/>
                  </a:ext>
                </a:extLst>
              </p:cNvPr>
              <p:cNvSpPr txBox="1"/>
              <p:nvPr/>
            </p:nvSpPr>
            <p:spPr>
              <a:xfrm>
                <a:off x="-11003761" y="272962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0032B8-96B5-4648-9453-AD1A174B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03761" y="2729628"/>
                <a:ext cx="181140" cy="276999"/>
              </a:xfrm>
              <a:prstGeom prst="rect">
                <a:avLst/>
              </a:prstGeom>
              <a:blipFill>
                <a:blip r:embed="rId10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5ACCAA-594E-4F3B-BDA8-503FA8F7A279}"/>
                  </a:ext>
                </a:extLst>
              </p:cNvPr>
              <p:cNvSpPr txBox="1"/>
              <p:nvPr/>
            </p:nvSpPr>
            <p:spPr>
              <a:xfrm>
                <a:off x="-11003761" y="313543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5ACCAA-594E-4F3B-BDA8-503FA8F7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03761" y="313543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0CA4A-E728-4A98-A709-ACACDAB6CA17}"/>
                  </a:ext>
                </a:extLst>
              </p:cNvPr>
              <p:cNvSpPr txBox="1"/>
              <p:nvPr/>
            </p:nvSpPr>
            <p:spPr>
              <a:xfrm>
                <a:off x="-3015034" y="3006627"/>
                <a:ext cx="1041824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AU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A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AU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AU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0CA4A-E728-4A98-A709-ACACDAB6C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5034" y="3006627"/>
                <a:ext cx="1041824" cy="477888"/>
              </a:xfrm>
              <a:prstGeom prst="rect">
                <a:avLst/>
              </a:prstGeom>
              <a:blipFill>
                <a:blip r:embed="rId12"/>
                <a:stretch>
                  <a:fillRect l="-1754" b="-75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C6C300B-C0A2-483D-9365-B28F60CEFC34}"/>
              </a:ext>
            </a:extLst>
          </p:cNvPr>
          <p:cNvSpPr txBox="1"/>
          <p:nvPr/>
        </p:nvSpPr>
        <p:spPr>
          <a:xfrm>
            <a:off x="-10748837" y="2678040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probability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490401-9F65-41E7-9231-5D9387709A8E}"/>
                  </a:ext>
                </a:extLst>
              </p:cNvPr>
              <p:cNvSpPr txBox="1"/>
              <p:nvPr/>
            </p:nvSpPr>
            <p:spPr>
              <a:xfrm>
                <a:off x="-9136660" y="2662811"/>
                <a:ext cx="6417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490401-9F65-41E7-9231-5D9387709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36660" y="2662811"/>
                <a:ext cx="641773" cy="381515"/>
              </a:xfrm>
              <a:prstGeom prst="rect">
                <a:avLst/>
              </a:prstGeom>
              <a:blipFill>
                <a:blip r:embed="rId1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FD8348D-2F49-4D76-95AD-FBB49C649FB7}"/>
              </a:ext>
            </a:extLst>
          </p:cNvPr>
          <p:cNvSpPr txBox="1"/>
          <p:nvPr/>
        </p:nvSpPr>
        <p:spPr>
          <a:xfrm>
            <a:off x="-10748837" y="3037475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probability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84EAA-8AA6-40DA-9C76-6265E58AD9DD}"/>
                  </a:ext>
                </a:extLst>
              </p:cNvPr>
              <p:cNvSpPr txBox="1"/>
              <p:nvPr/>
            </p:nvSpPr>
            <p:spPr>
              <a:xfrm>
                <a:off x="-9136660" y="3031383"/>
                <a:ext cx="6417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84EAA-8AA6-40DA-9C76-6265E58AD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36660" y="3031383"/>
                <a:ext cx="641773" cy="381515"/>
              </a:xfrm>
              <a:prstGeom prst="rect">
                <a:avLst/>
              </a:prstGeom>
              <a:blipFill>
                <a:blip r:embed="rId14"/>
                <a:stretch>
                  <a:fillRect r="-31429" b="-47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E3A75D-BEC6-4E52-846E-E67343D89489}"/>
                  </a:ext>
                </a:extLst>
              </p:cNvPr>
              <p:cNvSpPr txBox="1"/>
              <p:nvPr/>
            </p:nvSpPr>
            <p:spPr>
              <a:xfrm>
                <a:off x="-2276787" y="2979920"/>
                <a:ext cx="834817" cy="515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    </m:t>
                      </m:r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</m:sub>
                        <m:sup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b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 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CE3A75D-BEC6-4E52-846E-E67343D8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76787" y="2979920"/>
                <a:ext cx="834817" cy="515077"/>
              </a:xfrm>
              <a:prstGeom prst="rect">
                <a:avLst/>
              </a:prstGeom>
              <a:blipFill>
                <a:blip r:embed="rId15"/>
                <a:stretch>
                  <a:fillRect r="-147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534E38-B611-4950-901D-B41874635033}"/>
                  </a:ext>
                </a:extLst>
              </p:cNvPr>
              <p:cNvSpPr txBox="1"/>
              <p:nvPr/>
            </p:nvSpPr>
            <p:spPr>
              <a:xfrm>
                <a:off x="-11046323" y="4557815"/>
                <a:ext cx="3011724" cy="542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ℒ</m:t>
                          </m:r>
                        </m:e>
                        <m: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𝒾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𝓉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  <m:sup/>
                          </m:sSubSup>
                        </m:e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534E38-B611-4950-901D-B41874635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46323" y="4557815"/>
                <a:ext cx="3011724" cy="5426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D41B213-940D-4A53-886E-A6F84E945CBA}"/>
                  </a:ext>
                </a:extLst>
              </p:cNvPr>
              <p:cNvSpPr txBox="1"/>
              <p:nvPr/>
            </p:nvSpPr>
            <p:spPr>
              <a:xfrm>
                <a:off x="-6384796" y="3599844"/>
                <a:ext cx="4466001" cy="625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𝛃</m:t>
                              </m:r>
                            </m:e>
                          </m:d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AU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AU" sz="24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D41B213-940D-4A53-886E-A6F84E945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84796" y="3599844"/>
                <a:ext cx="4466001" cy="625364"/>
              </a:xfrm>
              <a:prstGeom prst="rect">
                <a:avLst/>
              </a:prstGeom>
              <a:blipFill>
                <a:blip r:embed="rId1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F0E978-A551-4F84-A2B9-BFA232285C28}"/>
                  </a:ext>
                </a:extLst>
              </p:cNvPr>
              <p:cNvSpPr txBox="1"/>
              <p:nvPr/>
            </p:nvSpPr>
            <p:spPr>
              <a:xfrm>
                <a:off x="-11046323" y="5522956"/>
                <a:ext cx="3011724" cy="542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ℒ</m:t>
                          </m:r>
                        </m:e>
                        <m: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𝓉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AU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  <m:sup/>
                          </m:sSubSup>
                        </m:e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F0E978-A551-4F84-A2B9-BFA232285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46323" y="5522956"/>
                <a:ext cx="3011724" cy="5426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BD4FC-21B3-4DE0-B0D9-87DFA8A92ABF}"/>
                  </a:ext>
                </a:extLst>
              </p:cNvPr>
              <p:cNvSpPr txBox="1"/>
              <p:nvPr/>
            </p:nvSpPr>
            <p:spPr>
              <a:xfrm>
                <a:off x="-7911348" y="5333315"/>
                <a:ext cx="971441" cy="1077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BD4FC-21B3-4DE0-B0D9-87DFA8A9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11348" y="5333315"/>
                <a:ext cx="971441" cy="107747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1C1B8E3-CA00-4FDB-9067-4DCBD46382A5}"/>
              </a:ext>
            </a:extLst>
          </p:cNvPr>
          <p:cNvSpPr txBox="1"/>
          <p:nvPr/>
        </p:nvSpPr>
        <p:spPr>
          <a:xfrm>
            <a:off x="188107" y="43344"/>
            <a:ext cx="2023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Estimación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A3C0E-AD1F-4467-8DA8-F3478FA245AA}"/>
                  </a:ext>
                </a:extLst>
              </p:cNvPr>
              <p:cNvSpPr txBox="1"/>
              <p:nvPr/>
            </p:nvSpPr>
            <p:spPr>
              <a:xfrm>
                <a:off x="128731" y="2167937"/>
                <a:ext cx="52457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I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ρW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 +</m:t>
                      </m:r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I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ρW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𝛆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A3C0E-AD1F-4467-8DA8-F3478FA24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31" y="2167937"/>
                <a:ext cx="5245768" cy="461665"/>
              </a:xfrm>
              <a:prstGeom prst="rect">
                <a:avLst/>
              </a:prstGeom>
              <a:blipFill>
                <a:blip r:embed="rId2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502ABA-B5E9-4E30-88E8-3D2DBF1E30D3}"/>
                  </a:ext>
                </a:extLst>
              </p:cNvPr>
              <p:cNvSpPr txBox="1"/>
              <p:nvPr/>
            </p:nvSpPr>
            <p:spPr>
              <a:xfrm>
                <a:off x="6446408" y="1066849"/>
                <a:ext cx="1972165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502ABA-B5E9-4E30-88E8-3D2DBF1E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408" y="1066849"/>
                <a:ext cx="1972165" cy="4778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E218C20-6C2C-45F6-B037-4F45D052BA07}"/>
              </a:ext>
            </a:extLst>
          </p:cNvPr>
          <p:cNvSpPr/>
          <p:nvPr/>
        </p:nvSpPr>
        <p:spPr>
          <a:xfrm rot="5400000">
            <a:off x="4111625" y="1990403"/>
            <a:ext cx="272321" cy="1427362"/>
          </a:xfrm>
          <a:prstGeom prst="rightBrace">
            <a:avLst>
              <a:gd name="adj1" fmla="val 8333"/>
              <a:gd name="adj2" fmla="val 4718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EBEC4-3872-491C-9205-FC3350423E3B}"/>
                  </a:ext>
                </a:extLst>
              </p:cNvPr>
              <p:cNvSpPr txBox="1"/>
              <p:nvPr/>
            </p:nvSpPr>
            <p:spPr>
              <a:xfrm>
                <a:off x="3718628" y="2941180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𝒖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EBEC4-3872-491C-9205-FC335042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628" y="2941180"/>
                <a:ext cx="267702" cy="369332"/>
              </a:xfrm>
              <a:prstGeom prst="rect">
                <a:avLst/>
              </a:prstGeom>
              <a:blipFill>
                <a:blip r:embed="rId22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FB16FB-7E7F-4003-8EAD-43B64A476CD9}"/>
                  </a:ext>
                </a:extLst>
              </p:cNvPr>
              <p:cNvSpPr txBox="1"/>
              <p:nvPr/>
            </p:nvSpPr>
            <p:spPr>
              <a:xfrm>
                <a:off x="188107" y="1778136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FB16FB-7E7F-4003-8EAD-43B64A47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07" y="1778136"/>
                <a:ext cx="3253819" cy="461665"/>
              </a:xfrm>
              <a:prstGeom prst="rect">
                <a:avLst/>
              </a:prstGeom>
              <a:blipFill>
                <a:blip r:embed="rId2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A30A35-033D-45A9-8034-6CD8724C78C5}"/>
                  </a:ext>
                </a:extLst>
              </p:cNvPr>
              <p:cNvSpPr txBox="1"/>
              <p:nvPr/>
            </p:nvSpPr>
            <p:spPr>
              <a:xfrm>
                <a:off x="188107" y="1048681"/>
                <a:ext cx="9718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sub>
                      </m:sSub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A30A35-033D-45A9-8034-6CD8724C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07" y="1048681"/>
                <a:ext cx="971887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55C048-F345-4912-B0D3-3A9968DFF293}"/>
                  </a:ext>
                </a:extLst>
              </p:cNvPr>
              <p:cNvSpPr txBox="1"/>
              <p:nvPr/>
            </p:nvSpPr>
            <p:spPr>
              <a:xfrm>
                <a:off x="7969554" y="2928621"/>
                <a:ext cx="17342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Ω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𝐮</m:t>
                          </m:r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𝐮</m:t>
                              </m:r>
                            </m:e>
                            <m:sup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855C048-F345-4912-B0D3-3A9968DFF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554" y="2928621"/>
                <a:ext cx="1734202" cy="461665"/>
              </a:xfrm>
              <a:prstGeom prst="rect">
                <a:avLst/>
              </a:prstGeom>
              <a:blipFill>
                <a:blip r:embed="rId25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66F6B5-C0AB-4010-B781-0B2D60C95EBF}"/>
                  </a:ext>
                </a:extLst>
              </p:cNvPr>
              <p:cNvSpPr txBox="1"/>
              <p:nvPr/>
            </p:nvSpPr>
            <p:spPr>
              <a:xfrm>
                <a:off x="3962284" y="2912397"/>
                <a:ext cx="9544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𝒩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66F6B5-C0AB-4010-B781-0B2D60C95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284" y="2912397"/>
                <a:ext cx="954437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E17791-673D-4B5D-8F23-291534DEF816}"/>
                  </a:ext>
                </a:extLst>
              </p:cNvPr>
              <p:cNvSpPr txBox="1"/>
              <p:nvPr/>
            </p:nvSpPr>
            <p:spPr>
              <a:xfrm>
                <a:off x="4668255" y="2980844"/>
                <a:ext cx="511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E17791-673D-4B5D-8F23-291534DEF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55" y="2980844"/>
                <a:ext cx="511358" cy="369332"/>
              </a:xfrm>
              <a:prstGeom prst="rect">
                <a:avLst/>
              </a:prstGeom>
              <a:blipFill>
                <a:blip r:embed="rId27"/>
                <a:stretch>
                  <a:fillRect l="-21429" b="-32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851197-9905-4828-B2C7-CE901A7BF669}"/>
                  </a:ext>
                </a:extLst>
              </p:cNvPr>
              <p:cNvSpPr txBox="1"/>
              <p:nvPr/>
            </p:nvSpPr>
            <p:spPr>
              <a:xfrm>
                <a:off x="5151681" y="2975864"/>
                <a:ext cx="4456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?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 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9851197-9905-4828-B2C7-CE901A7B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81" y="2975864"/>
                <a:ext cx="445635" cy="369332"/>
              </a:xfrm>
              <a:prstGeom prst="rect">
                <a:avLst/>
              </a:prstGeom>
              <a:blipFill>
                <a:blip r:embed="rId28"/>
                <a:stretch>
                  <a:fillRect l="-15068" r="-9589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FF1583-F197-417C-8392-FE254EA19FF0}"/>
                  </a:ext>
                </a:extLst>
              </p:cNvPr>
              <p:cNvSpPr txBox="1"/>
              <p:nvPr/>
            </p:nvSpPr>
            <p:spPr>
              <a:xfrm>
                <a:off x="8539231" y="3348861"/>
                <a:ext cx="37388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FF1583-F197-417C-8392-FE254EA19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231" y="3348861"/>
                <a:ext cx="3738831" cy="461665"/>
              </a:xfrm>
              <a:prstGeom prst="rect">
                <a:avLst/>
              </a:prstGeom>
              <a:blipFill>
                <a:blip r:embed="rId2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F6092F-130A-4421-86B5-04D9B7AF8195}"/>
                  </a:ext>
                </a:extLst>
              </p:cNvPr>
              <p:cNvSpPr txBox="1"/>
              <p:nvPr/>
            </p:nvSpPr>
            <p:spPr>
              <a:xfrm>
                <a:off x="8091161" y="7060224"/>
                <a:ext cx="6388481" cy="996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AU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C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C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C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kumimoji="0" lang="en-AU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C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C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𝜌</m:t>
                                              </m:r>
                                              <m:r>
                                                <a:rPr kumimoji="0" lang="en-AU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C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𝑊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0" lang="en-AU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C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ε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F6092F-130A-4421-86B5-04D9B7AF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161" y="7060224"/>
                <a:ext cx="6388481" cy="99636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66747FCC-ED9D-4C8E-9934-4FA5E140FA34}"/>
              </a:ext>
            </a:extLst>
          </p:cNvPr>
          <p:cNvGrpSpPr/>
          <p:nvPr/>
        </p:nvGrpSpPr>
        <p:grpSpPr>
          <a:xfrm>
            <a:off x="-9818572" y="1703760"/>
            <a:ext cx="900130" cy="654094"/>
            <a:chOff x="731520" y="5390147"/>
            <a:chExt cx="900130" cy="65409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2A4C87B-C471-4E40-AA97-845AA8A446A3}"/>
                </a:ext>
              </a:extLst>
            </p:cNvPr>
            <p:cNvSpPr/>
            <p:nvPr/>
          </p:nvSpPr>
          <p:spPr>
            <a:xfrm>
              <a:off x="731520" y="5390147"/>
              <a:ext cx="900130" cy="654094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21B133-3C3E-4A0F-9BA0-FD01F4E344D2}"/>
                </a:ext>
              </a:extLst>
            </p:cNvPr>
            <p:cNvSpPr txBox="1"/>
            <p:nvPr/>
          </p:nvSpPr>
          <p:spPr>
            <a:xfrm>
              <a:off x="794530" y="5405339"/>
              <a:ext cx="8038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 Light" panose="02040306050405020303" pitchFamily="18" charset="0"/>
                  <a:ea typeface="+mn-ea"/>
                  <a:cs typeface="+mn-cs"/>
                </a:rPr>
                <a:t>i i d</a:t>
              </a:r>
              <a:endParaRPr kumimoji="0" lang="en-AU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E57415B-886B-4737-839F-F112CE60BF4E}"/>
              </a:ext>
            </a:extLst>
          </p:cNvPr>
          <p:cNvSpPr txBox="1"/>
          <p:nvPr/>
        </p:nvSpPr>
        <p:spPr>
          <a:xfrm>
            <a:off x="-12760185" y="544321"/>
            <a:ext cx="1487908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Probit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case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2EC218A-5964-45C5-862D-584B5B91F6EC}"/>
                  </a:ext>
                </a:extLst>
              </p:cNvPr>
              <p:cNvSpPr txBox="1"/>
              <p:nvPr/>
            </p:nvSpPr>
            <p:spPr>
              <a:xfrm>
                <a:off x="-6384796" y="2979301"/>
                <a:ext cx="3253819" cy="625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AU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2EC218A-5964-45C5-862D-584B5B91F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84796" y="2979301"/>
                <a:ext cx="3253819" cy="625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5DAC41F-422E-4F64-B954-6DB17ECD6F66}"/>
                  </a:ext>
                </a:extLst>
              </p:cNvPr>
              <p:cNvSpPr txBox="1"/>
              <p:nvPr/>
            </p:nvSpPr>
            <p:spPr>
              <a:xfrm>
                <a:off x="-2155978" y="3006627"/>
                <a:ext cx="593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¿?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5DAC41F-422E-4F64-B954-6DB17ECD6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5978" y="3006627"/>
                <a:ext cx="593200" cy="461665"/>
              </a:xfrm>
              <a:prstGeom prst="rect">
                <a:avLst/>
              </a:prstGeom>
              <a:blipFill>
                <a:blip r:embed="rId3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35CD7BA7-E9CB-44FA-BDB8-4733AB646E4D}"/>
              </a:ext>
            </a:extLst>
          </p:cNvPr>
          <p:cNvSpPr txBox="1"/>
          <p:nvPr/>
        </p:nvSpPr>
        <p:spPr>
          <a:xfrm>
            <a:off x="-12476827" y="3715062"/>
            <a:ext cx="2507418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Likelihood function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D9E636-30B2-403F-9E49-872029C58B4E}"/>
                  </a:ext>
                </a:extLst>
              </p:cNvPr>
              <p:cNvSpPr txBox="1"/>
              <p:nvPr/>
            </p:nvSpPr>
            <p:spPr>
              <a:xfrm>
                <a:off x="-7600306" y="5508234"/>
                <a:ext cx="4817752" cy="72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0" lang="en-AU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AU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𝛃</m:t>
                              </m:r>
                            </m:e>
                          </m:d>
                        </m:e>
                        <m:sub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AU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AU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kumimoji="0" lang="en-AU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kumimoji="0" lang="en-AU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AU" sz="24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AU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AU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D9E636-30B2-403F-9E49-872029C58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0306" y="5508234"/>
                <a:ext cx="4817752" cy="72763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47A1B809-561B-4849-8B16-E65C9BD2D4A9}"/>
              </a:ext>
            </a:extLst>
          </p:cNvPr>
          <p:cNvSpPr txBox="1"/>
          <p:nvPr/>
        </p:nvSpPr>
        <p:spPr>
          <a:xfrm>
            <a:off x="128498" y="3571285"/>
            <a:ext cx="3163045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Función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verosimilitud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9D8245-32A0-49F5-96D2-5F6892CD8CF8}"/>
              </a:ext>
            </a:extLst>
          </p:cNvPr>
          <p:cNvGrpSpPr/>
          <p:nvPr/>
        </p:nvGrpSpPr>
        <p:grpSpPr>
          <a:xfrm>
            <a:off x="6242565" y="3618847"/>
            <a:ext cx="900130" cy="654094"/>
            <a:chOff x="731520" y="5390147"/>
            <a:chExt cx="900130" cy="65409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F383718-A727-43B1-9A03-1021F516EB2E}"/>
                </a:ext>
              </a:extLst>
            </p:cNvPr>
            <p:cNvSpPr/>
            <p:nvPr/>
          </p:nvSpPr>
          <p:spPr>
            <a:xfrm>
              <a:off x="731520" y="5390147"/>
              <a:ext cx="900130" cy="654094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035520-13C5-4D63-AA53-D813C38993B7}"/>
                </a:ext>
              </a:extLst>
            </p:cNvPr>
            <p:cNvSpPr txBox="1"/>
            <p:nvPr/>
          </p:nvSpPr>
          <p:spPr>
            <a:xfrm>
              <a:off x="794530" y="5405339"/>
              <a:ext cx="8038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sng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Cond Light" panose="02040306050405020303" pitchFamily="18" charset="0"/>
                  <a:ea typeface="+mn-ea"/>
                  <a:cs typeface="+mn-cs"/>
                </a:rPr>
                <a:t>i i d</a:t>
              </a:r>
              <a:endParaRPr kumimoji="0" lang="en-AU" sz="3200" b="0" i="1" u="none" strike="sng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5B8195-3DE4-41CA-A19A-7E0B7FD46C43}"/>
              </a:ext>
            </a:extLst>
          </p:cNvPr>
          <p:cNvSpPr txBox="1"/>
          <p:nvPr/>
        </p:nvSpPr>
        <p:spPr>
          <a:xfrm>
            <a:off x="86159" y="544321"/>
            <a:ext cx="5650498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Modelo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espacial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autoregressivo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 – SAR(1)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BB182-948E-48B6-80C1-A94401D85F29}"/>
                  </a:ext>
                </a:extLst>
              </p:cNvPr>
              <p:cNvSpPr txBox="1"/>
              <p:nvPr/>
            </p:nvSpPr>
            <p:spPr>
              <a:xfrm>
                <a:off x="1149047" y="1030558"/>
                <a:ext cx="2571385" cy="534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</m:sub>
                          </m:sSub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AU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AU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BB182-948E-48B6-80C1-A94401D85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47" y="1030558"/>
                <a:ext cx="2571385" cy="53463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2275D3-D07F-446B-9ADF-4F5CB653509C}"/>
                  </a:ext>
                </a:extLst>
              </p:cNvPr>
              <p:cNvSpPr txBox="1"/>
              <p:nvPr/>
            </p:nvSpPr>
            <p:spPr>
              <a:xfrm>
                <a:off x="3792432" y="1057898"/>
                <a:ext cx="1588546" cy="487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sup>
                      </m:sSubSup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2275D3-D07F-446B-9ADF-4F5CB653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432" y="1057898"/>
                <a:ext cx="1588546" cy="48731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A68B1-29EB-4E5C-9CF7-22A530F3F9FF}"/>
                  </a:ext>
                </a:extLst>
              </p:cNvPr>
              <p:cNvSpPr txBox="1"/>
              <p:nvPr/>
            </p:nvSpPr>
            <p:spPr>
              <a:xfrm>
                <a:off x="3930639" y="1761000"/>
                <a:ext cx="1972165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𝜺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𝓝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𝐈</m:t>
                          </m:r>
                        </m:e>
                      </m:d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A68B1-29EB-4E5C-9CF7-22A530F3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39" y="1761000"/>
                <a:ext cx="1972165" cy="477888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F21F37-5BB1-4580-BFA0-8DCC2B83FF95}"/>
                  </a:ext>
                </a:extLst>
              </p:cNvPr>
              <p:cNvSpPr txBox="1"/>
              <p:nvPr/>
            </p:nvSpPr>
            <p:spPr>
              <a:xfrm>
                <a:off x="7969554" y="3351156"/>
                <a:ext cx="7478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Ω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F21F37-5BB1-4580-BFA0-8DCC2B83F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554" y="3351156"/>
                <a:ext cx="74787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EC61022-829D-4523-92C7-016E35EBD0E9}"/>
                  </a:ext>
                </a:extLst>
              </p:cNvPr>
              <p:cNvSpPr txBox="1"/>
              <p:nvPr/>
            </p:nvSpPr>
            <p:spPr>
              <a:xfrm>
                <a:off x="5043968" y="2990453"/>
                <a:ext cx="28455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A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A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kumimoji="0" lang="en-AU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A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A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</m:d>
                        </m:e>
                        <m:sup>
                          <m:r>
                            <a:rPr kumimoji="0" lang="en-AU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AU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C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AU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AU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AU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  <m:r>
                                        <a:rPr kumimoji="0" lang="en-AU" sz="1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AU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𝜌</m:t>
                                      </m:r>
                                      <m:r>
                                        <a:rPr kumimoji="0" lang="en-AU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AU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C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A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EC61022-829D-4523-92C7-016E35EBD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68" y="2990453"/>
                <a:ext cx="2845597" cy="369332"/>
              </a:xfrm>
              <a:prstGeom prst="rect">
                <a:avLst/>
              </a:prstGeom>
              <a:blipFill>
                <a:blip r:embed="rId40"/>
                <a:stretch>
                  <a:fillRect r="-64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65477FF-C95F-4DFC-8389-E8A57D8FABC0}"/>
                  </a:ext>
                </a:extLst>
              </p:cNvPr>
              <p:cNvSpPr txBox="1"/>
              <p:nvPr/>
            </p:nvSpPr>
            <p:spPr>
              <a:xfrm>
                <a:off x="435048" y="4626912"/>
                <a:ext cx="37365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ℒ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A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X</m:t>
                          </m:r>
                          <m:r>
                            <a:rPr kumimoji="0" lang="en-AU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AU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𝛃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en-AU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65477FF-C95F-4DFC-8389-E8A57D8FA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" y="4626912"/>
                <a:ext cx="3736551" cy="461665"/>
              </a:xfrm>
              <a:prstGeom prst="rect">
                <a:avLst/>
              </a:prstGeom>
              <a:blipFill>
                <a:blip r:embed="rId4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8B4AED70-BCF5-4E55-A1C9-3E6C0FF9DAAE}"/>
              </a:ext>
            </a:extLst>
          </p:cNvPr>
          <p:cNvSpPr txBox="1"/>
          <p:nvPr/>
        </p:nvSpPr>
        <p:spPr>
          <a:xfrm>
            <a:off x="444444" y="7426650"/>
            <a:ext cx="397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Newton-Raphson algorithm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D2B5A9-AA7A-47E4-AA67-64FC3CA66DD2}"/>
                  </a:ext>
                </a:extLst>
              </p:cNvPr>
              <p:cNvSpPr txBox="1"/>
              <p:nvPr/>
            </p:nvSpPr>
            <p:spPr>
              <a:xfrm>
                <a:off x="3712830" y="4401650"/>
                <a:ext cx="7439319" cy="807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AU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</m:d>
                        </m:e>
                      </m:func>
                      <m:r>
                        <a:rPr lang="en-A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AU" sz="2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A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A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AU" sz="24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n-AU" sz="24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AU" sz="24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D2B5A9-AA7A-47E4-AA67-64FC3CA66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830" y="4401650"/>
                <a:ext cx="7439319" cy="80765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A49F63-D83B-43A8-A6FA-58B11F40C33E}"/>
              </a:ext>
            </a:extLst>
          </p:cNvPr>
          <p:cNvSpPr txBox="1"/>
          <p:nvPr/>
        </p:nvSpPr>
        <p:spPr>
          <a:xfrm>
            <a:off x="6466766" y="1778135"/>
            <a:ext cx="2132315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Feedback effects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244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1.875E-6 -0.0909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6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4.79167E-6 -0.087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0" grpId="1"/>
      <p:bldP spid="5" grpId="0" animBg="1"/>
      <p:bldP spid="6" grpId="0"/>
      <p:bldP spid="71" grpId="0"/>
      <p:bldP spid="71" grpId="1"/>
      <p:bldP spid="72" grpId="0"/>
      <p:bldP spid="72" grpId="1"/>
      <p:bldP spid="73" grpId="0"/>
      <p:bldP spid="76" grpId="0"/>
      <p:bldP spid="13" grpId="0"/>
      <p:bldP spid="79" grpId="0"/>
      <p:bldP spid="79" grpId="1"/>
      <p:bldP spid="81" grpId="0"/>
      <p:bldP spid="51" grpId="0" animBg="1"/>
      <p:bldP spid="59" grpId="0"/>
      <p:bldP spid="59" grpId="1"/>
      <p:bldP spid="60" grpId="0"/>
      <p:bldP spid="60" grpId="1"/>
      <p:bldP spid="62" grpId="0"/>
      <p:bldP spid="62" grpId="1"/>
      <p:bldP spid="64" grpId="0"/>
      <p:bldP spid="66" grpId="0"/>
      <p:bldP spid="75" grpId="0"/>
      <p:bldP spid="7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3896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Reconstruyendo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 red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ECD10F-CA02-494B-920A-479EA37F4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86890"/>
              </p:ext>
            </p:extLst>
          </p:nvPr>
        </p:nvGraphicFramePr>
        <p:xfrm>
          <a:off x="5943589" y="1739263"/>
          <a:ext cx="5613402" cy="309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238">
                  <a:extLst>
                    <a:ext uri="{9D8B030D-6E8A-4147-A177-3AD203B41FA5}">
                      <a16:colId xmlns:a16="http://schemas.microsoft.com/office/drawing/2014/main" val="2732533574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588821665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1558630558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971110057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274878917"/>
                    </a:ext>
                  </a:extLst>
                </a:gridCol>
              </a:tblGrid>
              <a:tr h="1219967">
                <a:tc>
                  <a:txBody>
                    <a:bodyPr/>
                    <a:lstStyle/>
                    <a:p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  <a:p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26474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08015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568118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05602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936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6D7C9E-9471-4895-B034-B1AD53F22AB1}"/>
              </a:ext>
            </a:extLst>
          </p:cNvPr>
          <p:cNvSpPr txBox="1"/>
          <p:nvPr/>
        </p:nvSpPr>
        <p:spPr>
          <a:xfrm>
            <a:off x="185415" y="829838"/>
            <a:ext cx="3191899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Georgia Pro Cond Light" panose="02040306050405020303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Préstamos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Cond Light" panose="02040306050405020303" pitchFamily="18" charset="0"/>
                <a:ea typeface="+mn-ea"/>
                <a:cs typeface="Times New Roman" panose="02020603050405020304" pitchFamily="18" charset="0"/>
              </a:rPr>
              <a:t>interbancarios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Cond Light" panose="02040306050405020303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F83F9-AE45-414A-8595-BA1682972E49}"/>
              </a:ext>
            </a:extLst>
          </p:cNvPr>
          <p:cNvSpPr txBox="1"/>
          <p:nvPr/>
        </p:nvSpPr>
        <p:spPr>
          <a:xfrm>
            <a:off x="312154" y="1522844"/>
            <a:ext cx="3461747" cy="83099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(Overnight)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Mercado </a:t>
            </a:r>
            <a:r>
              <a:rPr lang="en-US" sz="2400" dirty="0" err="1">
                <a:solidFill>
                  <a:prstClr val="white"/>
                </a:solidFill>
                <a:latin typeface="Calibri" panose="020F0502020204030204"/>
              </a:rPr>
              <a:t>interbancario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233AD-A1A6-4ECA-99CF-DCA602F8A3D5}"/>
              </a:ext>
            </a:extLst>
          </p:cNvPr>
          <p:cNvSpPr txBox="1"/>
          <p:nvPr/>
        </p:nvSpPr>
        <p:spPr>
          <a:xfrm>
            <a:off x="312154" y="3429000"/>
            <a:ext cx="2761246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contables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CEA5B-0DAD-4FF5-B902-E3685DBB84C3}"/>
              </a:ext>
            </a:extLst>
          </p:cNvPr>
          <p:cNvSpPr txBox="1"/>
          <p:nvPr/>
        </p:nvSpPr>
        <p:spPr>
          <a:xfrm>
            <a:off x="312154" y="5335156"/>
            <a:ext cx="2855241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crediticio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4266-69E4-41D2-A3FE-7C9C405054B9}"/>
              </a:ext>
            </a:extLst>
          </p:cNvPr>
          <p:cNvSpPr txBox="1"/>
          <p:nvPr/>
        </p:nvSpPr>
        <p:spPr>
          <a:xfrm>
            <a:off x="635009" y="6130251"/>
            <a:ext cx="4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Deudores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BCRA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86B1E-DCE2-42F5-8750-FA19208798B4}"/>
              </a:ext>
            </a:extLst>
          </p:cNvPr>
          <p:cNvSpPr txBox="1"/>
          <p:nvPr/>
        </p:nvSpPr>
        <p:spPr>
          <a:xfrm>
            <a:off x="635009" y="2587603"/>
            <a:ext cx="18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Forte (2020)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A15CB-B8E3-4DEC-AF9A-2CDAF70EB602}"/>
              </a:ext>
            </a:extLst>
          </p:cNvPr>
          <p:cNvSpPr txBox="1"/>
          <p:nvPr/>
        </p:nvSpPr>
        <p:spPr>
          <a:xfrm>
            <a:off x="6393183" y="2612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C2DE0-0E48-479F-B716-F4557BCF62CB}"/>
              </a:ext>
            </a:extLst>
          </p:cNvPr>
          <p:cNvSpPr txBox="1"/>
          <p:nvPr/>
        </p:nvSpPr>
        <p:spPr>
          <a:xfrm>
            <a:off x="588012" y="4210317"/>
            <a:ext cx="4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Lelyveld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(2014)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6747E9-4D8C-4ACD-AF7E-07E652947D5D}"/>
                  </a:ext>
                </a:extLst>
              </p:cNvPr>
              <p:cNvSpPr txBox="1"/>
              <p:nvPr/>
            </p:nvSpPr>
            <p:spPr>
              <a:xfrm>
                <a:off x="8750290" y="213496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6747E9-4D8C-4ACD-AF7E-07E652947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290" y="213496"/>
                <a:ext cx="3253819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3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CECD10F-CA02-494B-920A-479EA37F43BB}"/>
              </a:ext>
            </a:extLst>
          </p:cNvPr>
          <p:cNvGraphicFramePr>
            <a:graphicFrameLocks noGrp="1"/>
          </p:cNvGraphicFramePr>
          <p:nvPr/>
        </p:nvGraphicFramePr>
        <p:xfrm>
          <a:off x="13753652" y="2230120"/>
          <a:ext cx="4395734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442">
                  <a:extLst>
                    <a:ext uri="{9D8B030D-6E8A-4147-A177-3AD203B41FA5}">
                      <a16:colId xmlns:a16="http://schemas.microsoft.com/office/drawing/2014/main" val="2732533574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588821665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1558630558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971110057"/>
                    </a:ext>
                  </a:extLst>
                </a:gridCol>
                <a:gridCol w="757073">
                  <a:extLst>
                    <a:ext uri="{9D8B030D-6E8A-4147-A177-3AD203B41FA5}">
                      <a16:colId xmlns:a16="http://schemas.microsoft.com/office/drawing/2014/main" val="274878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0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56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936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6D7C9E-9471-4895-B034-B1AD53F22AB1}"/>
              </a:ext>
            </a:extLst>
          </p:cNvPr>
          <p:cNvSpPr txBox="1"/>
          <p:nvPr/>
        </p:nvSpPr>
        <p:spPr>
          <a:xfrm>
            <a:off x="-4393925" y="1999287"/>
            <a:ext cx="2201244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Interbank loans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F83F9-AE45-414A-8595-BA1682972E49}"/>
              </a:ext>
            </a:extLst>
          </p:cNvPr>
          <p:cNvSpPr txBox="1"/>
          <p:nvPr/>
        </p:nvSpPr>
        <p:spPr>
          <a:xfrm>
            <a:off x="12415520" y="1493520"/>
            <a:ext cx="4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(Overnight) interbank market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233AD-A1A6-4ECA-99CF-DCA602F8A3D5}"/>
              </a:ext>
            </a:extLst>
          </p:cNvPr>
          <p:cNvSpPr txBox="1"/>
          <p:nvPr/>
        </p:nvSpPr>
        <p:spPr>
          <a:xfrm>
            <a:off x="12415519" y="2150800"/>
            <a:ext cx="4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Balance sheet data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4266-69E4-41D2-A3FE-7C9C405054B9}"/>
              </a:ext>
            </a:extLst>
          </p:cNvPr>
          <p:cNvSpPr txBox="1"/>
          <p:nvPr/>
        </p:nvSpPr>
        <p:spPr>
          <a:xfrm>
            <a:off x="299713" y="1115427"/>
            <a:ext cx="772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Vínculos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ponderados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perspectiva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acreedor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C2261EC-3E88-44CF-8F8F-AA05D4024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464"/>
            <a:ext cx="5348233" cy="4207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E952D5-CA0C-4760-B1DB-7A49F396BF08}"/>
              </a:ext>
            </a:extLst>
          </p:cNvPr>
          <p:cNvSpPr txBox="1"/>
          <p:nvPr/>
        </p:nvSpPr>
        <p:spPr>
          <a:xfrm>
            <a:off x="3127991" y="1545445"/>
            <a:ext cx="1251285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 banco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acreedor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Table&#10;&#10;Description automatically generated with medium confidence">
            <a:extLst>
              <a:ext uri="{FF2B5EF4-FFF2-40B4-BE49-F238E27FC236}">
                <a16:creationId xmlns:a16="http://schemas.microsoft.com/office/drawing/2014/main" id="{37BF4147-54E2-4DA7-9EBB-4BCB31640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33" y="2612463"/>
            <a:ext cx="4103524" cy="420791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00163-ED71-4935-8680-A7B47A07EC7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753634" y="2253331"/>
            <a:ext cx="690831" cy="57001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774343-A071-4F9E-A051-F72B7CFD8495}"/>
              </a:ext>
            </a:extLst>
          </p:cNvPr>
          <p:cNvSpPr txBox="1"/>
          <p:nvPr/>
        </p:nvSpPr>
        <p:spPr>
          <a:xfrm>
            <a:off x="5321321" y="1781468"/>
            <a:ext cx="148951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CUIT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deudor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0414EA-DE90-463B-AED7-8904265DFC75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968395" y="2181578"/>
            <a:ext cx="97681" cy="52552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5" name="Picture 24" descr="A picture containing table&#10;&#10;Description automatically generated">
            <a:extLst>
              <a:ext uri="{FF2B5EF4-FFF2-40B4-BE49-F238E27FC236}">
                <a16:creationId xmlns:a16="http://schemas.microsoft.com/office/drawing/2014/main" id="{EA0702D4-9749-4F95-9288-051A11F3A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756" y="2612461"/>
            <a:ext cx="1554859" cy="42079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0AC1C0-CCA3-42A4-968E-0B8E799A6C8B}"/>
              </a:ext>
            </a:extLst>
          </p:cNvPr>
          <p:cNvSpPr txBox="1"/>
          <p:nvPr/>
        </p:nvSpPr>
        <p:spPr>
          <a:xfrm>
            <a:off x="8865863" y="1844706"/>
            <a:ext cx="2376741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 banco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deudor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CF183F-8A6A-44C1-8F14-6468CC69BA3D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10054234" y="2306371"/>
            <a:ext cx="174952" cy="3060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A8CDA750-8175-4AB1-8E4D-AA0DDD220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51" y="2612461"/>
            <a:ext cx="1171782" cy="42055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AFE90D7-F6F2-414A-BE19-116ECB9365BF}"/>
              </a:ext>
            </a:extLst>
          </p:cNvPr>
          <p:cNvSpPr txBox="1"/>
          <p:nvPr/>
        </p:nvSpPr>
        <p:spPr>
          <a:xfrm>
            <a:off x="10656713" y="1114559"/>
            <a:ext cx="1171783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Préstamo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ARS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7004F2-BAEB-42E7-A985-3DC4BDB2B865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11242605" y="1822445"/>
            <a:ext cx="336037" cy="79001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5" name="Picture 44" descr="A picture containing table&#10;&#10;Description automatically generated">
            <a:extLst>
              <a:ext uri="{FF2B5EF4-FFF2-40B4-BE49-F238E27FC236}">
                <a16:creationId xmlns:a16="http://schemas.microsoft.com/office/drawing/2014/main" id="{77592E5C-C321-4C85-B605-D7ED0C8C0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755" y="2707105"/>
            <a:ext cx="2029352" cy="41109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AF4CAF-ED8A-46B1-8729-1D12B08C0E1F}"/>
              </a:ext>
            </a:extLst>
          </p:cNvPr>
          <p:cNvSpPr txBox="1"/>
          <p:nvPr/>
        </p:nvSpPr>
        <p:spPr>
          <a:xfrm>
            <a:off x="363504" y="652894"/>
            <a:ext cx="2855241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crediticio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FAAE10-78AB-411E-AB35-61836DF79843}"/>
              </a:ext>
            </a:extLst>
          </p:cNvPr>
          <p:cNvSpPr txBox="1"/>
          <p:nvPr/>
        </p:nvSpPr>
        <p:spPr>
          <a:xfrm>
            <a:off x="3679816" y="623296"/>
            <a:ext cx="4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Deudores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BCRA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97EB7D-E790-4D05-9124-0810C6EF1A21}"/>
              </a:ext>
            </a:extLst>
          </p:cNvPr>
          <p:cNvSpPr txBox="1"/>
          <p:nvPr/>
        </p:nvSpPr>
        <p:spPr>
          <a:xfrm>
            <a:off x="0" y="33726"/>
            <a:ext cx="3896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Reconstruyendo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 red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0D21635F-0051-4C98-AE93-7710F02FA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8373"/>
              </p:ext>
            </p:extLst>
          </p:nvPr>
        </p:nvGraphicFramePr>
        <p:xfrm>
          <a:off x="2415583" y="7328083"/>
          <a:ext cx="5613402" cy="309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238">
                  <a:extLst>
                    <a:ext uri="{9D8B030D-6E8A-4147-A177-3AD203B41FA5}">
                      <a16:colId xmlns:a16="http://schemas.microsoft.com/office/drawing/2014/main" val="2732533574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588821665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1558630558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971110057"/>
                    </a:ext>
                  </a:extLst>
                </a:gridCol>
                <a:gridCol w="966791">
                  <a:extLst>
                    <a:ext uri="{9D8B030D-6E8A-4147-A177-3AD203B41FA5}">
                      <a16:colId xmlns:a16="http://schemas.microsoft.com/office/drawing/2014/main" val="274878917"/>
                    </a:ext>
                  </a:extLst>
                </a:gridCol>
              </a:tblGrid>
              <a:tr h="1219967">
                <a:tc>
                  <a:txBody>
                    <a:bodyPr/>
                    <a:lstStyle/>
                    <a:p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  <a:p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26474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A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08015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B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568118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Banco C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105602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AU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936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979260-128B-4C07-BF85-436E0BC320D9}"/>
                  </a:ext>
                </a:extLst>
              </p:cNvPr>
              <p:cNvSpPr txBox="1"/>
              <p:nvPr/>
            </p:nvSpPr>
            <p:spPr>
              <a:xfrm>
                <a:off x="8750290" y="213496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979260-128B-4C07-BF85-436E0BC3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290" y="213496"/>
                <a:ext cx="3253819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084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3237 -1.48148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85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34219 -4.81481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9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-0.32461 3.7037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7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022E-16 L -0.3181 1.11022E-1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32253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29154 -3.7037E-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9" grpId="0" animBg="1"/>
      <p:bldP spid="19" grpId="1" animBg="1"/>
      <p:bldP spid="26" grpId="0" animBg="1"/>
      <p:bldP spid="26" grpId="1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29C65B-4B7F-49C0-B38E-EE458148A252}"/>
              </a:ext>
            </a:extLst>
          </p:cNvPr>
          <p:cNvCxnSpPr>
            <a:cxnSpLocks/>
          </p:cNvCxnSpPr>
          <p:nvPr/>
        </p:nvCxnSpPr>
        <p:spPr>
          <a:xfrm>
            <a:off x="299712" y="4369869"/>
            <a:ext cx="11650988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7E0A2C-2C6D-493A-BAFF-B3EF79325BB5}"/>
              </a:ext>
            </a:extLst>
          </p:cNvPr>
          <p:cNvSpPr txBox="1"/>
          <p:nvPr/>
        </p:nvSpPr>
        <p:spPr>
          <a:xfrm>
            <a:off x="316808" y="4600140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1997q4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1559B-C224-4E13-A5F5-2B1482C5295D}"/>
              </a:ext>
            </a:extLst>
          </p:cNvPr>
          <p:cNvSpPr txBox="1"/>
          <p:nvPr/>
        </p:nvSpPr>
        <p:spPr>
          <a:xfrm>
            <a:off x="10881302" y="4589431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2003q4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405C4-5BC3-429B-B8AF-1604D496C9B0}"/>
              </a:ext>
            </a:extLst>
          </p:cNvPr>
          <p:cNvSpPr txBox="1"/>
          <p:nvPr/>
        </p:nvSpPr>
        <p:spPr>
          <a:xfrm>
            <a:off x="1751650" y="4606308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1998q4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501C6-D204-403B-A399-C6D506786954}"/>
              </a:ext>
            </a:extLst>
          </p:cNvPr>
          <p:cNvSpPr txBox="1"/>
          <p:nvPr/>
        </p:nvSpPr>
        <p:spPr>
          <a:xfrm>
            <a:off x="3327061" y="4587916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1998q4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74C5F8-F34C-4D83-9955-E8C7B8E00E39}"/>
              </a:ext>
            </a:extLst>
          </p:cNvPr>
          <p:cNvCxnSpPr/>
          <p:nvPr/>
        </p:nvCxnSpPr>
        <p:spPr>
          <a:xfrm flipH="1">
            <a:off x="10083800" y="4025900"/>
            <a:ext cx="406400" cy="794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741B72-EFF6-4803-A32F-78B1B1CBCCCE}"/>
              </a:ext>
            </a:extLst>
          </p:cNvPr>
          <p:cNvSpPr txBox="1"/>
          <p:nvPr/>
        </p:nvSpPr>
        <p:spPr>
          <a:xfrm>
            <a:off x="8126414" y="4587916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2000q1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614F53-C9CD-4C0A-892F-3BF811F220F1}"/>
              </a:ext>
            </a:extLst>
          </p:cNvPr>
          <p:cNvCxnSpPr/>
          <p:nvPr/>
        </p:nvCxnSpPr>
        <p:spPr>
          <a:xfrm flipH="1">
            <a:off x="10328984" y="4025900"/>
            <a:ext cx="406400" cy="794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9B554D-C4B2-49BE-B25E-493226239230}"/>
              </a:ext>
            </a:extLst>
          </p:cNvPr>
          <p:cNvSpPr txBox="1"/>
          <p:nvPr/>
        </p:nvSpPr>
        <p:spPr>
          <a:xfrm>
            <a:off x="4561344" y="4587915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1999q1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5D174E-8F5E-4250-AB39-88B515B76524}"/>
              </a:ext>
            </a:extLst>
          </p:cNvPr>
          <p:cNvSpPr txBox="1"/>
          <p:nvPr/>
        </p:nvSpPr>
        <p:spPr>
          <a:xfrm>
            <a:off x="6576652" y="4600140"/>
            <a:ext cx="11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1999q4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8E2D327-C3B1-47C8-954A-62320AE4BB9A}"/>
              </a:ext>
            </a:extLst>
          </p:cNvPr>
          <p:cNvSpPr/>
          <p:nvPr/>
        </p:nvSpPr>
        <p:spPr>
          <a:xfrm rot="5400000">
            <a:off x="1811328" y="2116912"/>
            <a:ext cx="1207806" cy="3758645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AAFE623C-BC87-4318-8640-27414D3AA980}"/>
              </a:ext>
            </a:extLst>
          </p:cNvPr>
          <p:cNvSpPr/>
          <p:nvPr/>
        </p:nvSpPr>
        <p:spPr>
          <a:xfrm rot="5400000">
            <a:off x="5388202" y="2454501"/>
            <a:ext cx="1296768" cy="319222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0CC1035E-4A2B-4421-BEF8-73B870280C07}"/>
              </a:ext>
            </a:extLst>
          </p:cNvPr>
          <p:cNvSpPr/>
          <p:nvPr/>
        </p:nvSpPr>
        <p:spPr>
          <a:xfrm rot="5400000">
            <a:off x="9322284" y="2266323"/>
            <a:ext cx="1163586" cy="3504028"/>
          </a:xfrm>
          <a:prstGeom prst="leftBrac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CC763C-AAE7-48D2-A86D-428BD21049F6}"/>
                  </a:ext>
                </a:extLst>
              </p:cNvPr>
              <p:cNvSpPr txBox="1"/>
              <p:nvPr/>
            </p:nvSpPr>
            <p:spPr>
              <a:xfrm>
                <a:off x="2231577" y="2986916"/>
                <a:ext cx="3727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CC763C-AAE7-48D2-A86D-428BD210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577" y="2986916"/>
                <a:ext cx="372730" cy="369332"/>
              </a:xfrm>
              <a:prstGeom prst="rect">
                <a:avLst/>
              </a:prstGeom>
              <a:blipFill>
                <a:blip r:embed="rId3"/>
                <a:stretch>
                  <a:fillRect l="-18033" t="-4918" r="-40984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883CE0-FB7B-469B-A9A1-A809FDF3E7E5}"/>
                  </a:ext>
                </a:extLst>
              </p:cNvPr>
              <p:cNvSpPr txBox="1"/>
              <p:nvPr/>
            </p:nvSpPr>
            <p:spPr>
              <a:xfrm>
                <a:off x="5816232" y="2986916"/>
                <a:ext cx="3727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883CE0-FB7B-469B-A9A1-A809FDF3E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232" y="2986916"/>
                <a:ext cx="372730" cy="369332"/>
              </a:xfrm>
              <a:prstGeom prst="rect">
                <a:avLst/>
              </a:prstGeom>
              <a:blipFill>
                <a:blip r:embed="rId4"/>
                <a:stretch>
                  <a:fillRect l="-4918" t="-4918" r="-50820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61B112-1689-41AA-B6C2-99923F79A52B}"/>
                  </a:ext>
                </a:extLst>
              </p:cNvPr>
              <p:cNvSpPr txBox="1"/>
              <p:nvPr/>
            </p:nvSpPr>
            <p:spPr>
              <a:xfrm>
                <a:off x="9833786" y="3057000"/>
                <a:ext cx="2532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61B112-1689-41AA-B6C2-99923F79A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786" y="3057000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30952" b="-262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467CB31-D1C4-49D3-B181-C32FFBBD1E80}"/>
              </a:ext>
            </a:extLst>
          </p:cNvPr>
          <p:cNvSpPr txBox="1"/>
          <p:nvPr/>
        </p:nvSpPr>
        <p:spPr>
          <a:xfrm>
            <a:off x="446893" y="1335135"/>
            <a:ext cx="6934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Entidades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vivas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1997q4</a:t>
            </a:r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prstClr val="white"/>
                </a:solidFill>
                <a:latin typeface="Calibri" panose="020F0502020204030204"/>
              </a:rPr>
              <a:t>Sólo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white"/>
                </a:solidFill>
                <a:latin typeface="Calibri" panose="020F0502020204030204"/>
              </a:rPr>
              <a:t>entidades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white"/>
                </a:solidFill>
                <a:latin typeface="Calibri" panose="020F0502020204030204"/>
              </a:rPr>
              <a:t>privadas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 locales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Sólo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entidades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observatioons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completas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248CA-5A2B-47B5-8705-9500E881E6D2}"/>
              </a:ext>
            </a:extLst>
          </p:cNvPr>
          <p:cNvSpPr txBox="1"/>
          <p:nvPr/>
        </p:nvSpPr>
        <p:spPr>
          <a:xfrm>
            <a:off x="363504" y="652894"/>
            <a:ext cx="2855241" cy="4616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crediticio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9D6F31-A96C-4972-B93A-F7C0B1A97C94}"/>
              </a:ext>
            </a:extLst>
          </p:cNvPr>
          <p:cNvSpPr txBox="1"/>
          <p:nvPr/>
        </p:nvSpPr>
        <p:spPr>
          <a:xfrm>
            <a:off x="3679816" y="623296"/>
            <a:ext cx="414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Deudores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BCRA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6C65F3-44E6-4059-8E28-2E080B2006A9}"/>
              </a:ext>
            </a:extLst>
          </p:cNvPr>
          <p:cNvSpPr txBox="1"/>
          <p:nvPr/>
        </p:nvSpPr>
        <p:spPr>
          <a:xfrm>
            <a:off x="0" y="33726"/>
            <a:ext cx="3896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Reconstruyendo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 red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68178AD-A938-4517-8CA3-680ED48BC22A}"/>
                  </a:ext>
                </a:extLst>
              </p:cNvPr>
              <p:cNvSpPr txBox="1"/>
              <p:nvPr/>
            </p:nvSpPr>
            <p:spPr>
              <a:xfrm>
                <a:off x="8750290" y="213496"/>
                <a:ext cx="3253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ρW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n-AU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𝛃</m:t>
                      </m:r>
                      <m:r>
                        <a:rPr kumimoji="0" lang="en-AU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l-GR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AU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68178AD-A938-4517-8CA3-680ED48B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290" y="213496"/>
                <a:ext cx="325381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97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D9198-1D12-45DB-BDDA-FBC7B882CACE}"/>
              </a:ext>
            </a:extLst>
          </p:cNvPr>
          <p:cNvSpPr txBox="1"/>
          <p:nvPr/>
        </p:nvSpPr>
        <p:spPr>
          <a:xfrm>
            <a:off x="188107" y="43344"/>
            <a:ext cx="13917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Red</a:t>
            </a:r>
            <a:endParaRPr kumimoji="0" lang="en-AU" sz="30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EB5345F-63F4-4516-96AA-8B25F2466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68266"/>
              </p:ext>
            </p:extLst>
          </p:nvPr>
        </p:nvGraphicFramePr>
        <p:xfrm>
          <a:off x="533400" y="698500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7311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83110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4835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7300198"/>
                    </a:ext>
                  </a:extLst>
                </a:gridCol>
              </a:tblGrid>
              <a:tr h="824264">
                <a:tc>
                  <a:txBody>
                    <a:bodyPr/>
                    <a:lstStyle/>
                    <a:p>
                      <a:r>
                        <a:rPr lang="en-US" sz="2400" dirty="0"/>
                        <a:t># V</a:t>
                      </a:r>
                      <a:r>
                        <a:rPr lang="es-ES" sz="2400" dirty="0" err="1"/>
                        <a:t>ínculos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 lender banks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borrower banks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Average loan size (% lender total loans)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84947"/>
                  </a:ext>
                </a:extLst>
              </a:tr>
              <a:tr h="2424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642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77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1.52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7174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B85D924-CCA2-4075-8A18-5A6A1B2A5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63" t="12016" r="14530" b="10435"/>
          <a:stretch/>
        </p:blipFill>
        <p:spPr>
          <a:xfrm>
            <a:off x="878442" y="2445577"/>
            <a:ext cx="9718972" cy="42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7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2172</Words>
  <Application>Microsoft Office PowerPoint</Application>
  <PresentationFormat>Widescreen</PresentationFormat>
  <Paragraphs>569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Abadi</vt:lpstr>
      <vt:lpstr>Arial</vt:lpstr>
      <vt:lpstr>Calibri</vt:lpstr>
      <vt:lpstr>Calibri Light</vt:lpstr>
      <vt:lpstr>Cambria Math</vt:lpstr>
      <vt:lpstr>Georgia</vt:lpstr>
      <vt:lpstr>Georgia Pro Cond Light</vt:lpstr>
      <vt:lpstr>Tahoma</vt:lpstr>
      <vt:lpstr>Times New Roman</vt:lpstr>
      <vt:lpstr>Office Theme</vt:lpstr>
      <vt:lpstr>PDF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 Carlevaro Peresson</dc:creator>
  <cp:lastModifiedBy>Emiliano Alexander Carlevaro Peresson</cp:lastModifiedBy>
  <cp:revision>6</cp:revision>
  <dcterms:created xsi:type="dcterms:W3CDTF">2021-09-29T02:45:54Z</dcterms:created>
  <dcterms:modified xsi:type="dcterms:W3CDTF">2021-10-08T02:35:37Z</dcterms:modified>
</cp:coreProperties>
</file>