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19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582EE-2395-411B-A714-A8478B32CD43}"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US"/>
        </a:p>
      </dgm:t>
    </dgm:pt>
    <dgm:pt modelId="{FE1DC0B2-0289-4DE2-952F-EC5F9E2506B6}">
      <dgm:prSet phldrT="[Text]" custT="1"/>
      <dgm:spPr>
        <a:solidFill>
          <a:schemeClr val="accent2">
            <a:lumMod val="40000"/>
            <a:lumOff val="60000"/>
          </a:schemeClr>
        </a:solidFill>
      </dgm:spPr>
      <dgm:t>
        <a:bodyPr/>
        <a:lstStyle/>
        <a:p>
          <a:r>
            <a:rPr lang="en-US" sz="1200" dirty="0" smtClean="0"/>
            <a:t>The Bellwood Hotel founded in 1996 is devoted to providing top tier hospitality and comfort to its guests. It boasts of being one of the few 5-star hotels and lodgings within its province.</a:t>
          </a:r>
          <a:endParaRPr lang="en-US" sz="1200" dirty="0"/>
        </a:p>
      </dgm:t>
    </dgm:pt>
    <dgm:pt modelId="{6F12EDDA-3724-442E-AA9C-28B84D6536B3}" type="parTrans" cxnId="{7AAB33B1-871C-435C-8323-C2C36652F8F0}">
      <dgm:prSet/>
      <dgm:spPr/>
      <dgm:t>
        <a:bodyPr/>
        <a:lstStyle/>
        <a:p>
          <a:endParaRPr lang="en-US"/>
        </a:p>
      </dgm:t>
    </dgm:pt>
    <dgm:pt modelId="{63E438F6-205D-4ACE-9F2E-A66B3011530C}" type="sibTrans" cxnId="{7AAB33B1-871C-435C-8323-C2C36652F8F0}">
      <dgm:prSet/>
      <dgm:spPr/>
      <dgm:t>
        <a:bodyPr/>
        <a:lstStyle/>
        <a:p>
          <a:endParaRPr lang="en-US"/>
        </a:p>
      </dgm:t>
    </dgm:pt>
    <dgm:pt modelId="{E3BB45D8-0524-4CB1-9335-7916D3D4F78C}">
      <dgm:prSet phldrT="[Text]" custT="1"/>
      <dgm:spPr>
        <a:solidFill>
          <a:schemeClr val="accent4">
            <a:lumMod val="40000"/>
            <a:lumOff val="60000"/>
          </a:schemeClr>
        </a:solidFill>
      </dgm:spPr>
      <dgm:t>
        <a:bodyPr/>
        <a:lstStyle/>
        <a:p>
          <a:r>
            <a:rPr lang="en-US" sz="1200" dirty="0" smtClean="0"/>
            <a:t>Business Task: Analyze the Bellwood Hotel data collected from 2017 to 2018 in order to gain insight into the performance rate of the hotel </a:t>
          </a:r>
          <a:endParaRPr lang="en-US" sz="1200" dirty="0"/>
        </a:p>
      </dgm:t>
    </dgm:pt>
    <dgm:pt modelId="{5A21F1B5-B31C-44A4-9441-02D70D35847B}" type="parTrans" cxnId="{7B971146-1BBD-4C87-90D6-8735D3E69B44}">
      <dgm:prSet/>
      <dgm:spPr/>
      <dgm:t>
        <a:bodyPr/>
        <a:lstStyle/>
        <a:p>
          <a:endParaRPr lang="en-US"/>
        </a:p>
      </dgm:t>
    </dgm:pt>
    <dgm:pt modelId="{5A1BC531-CC63-4795-AFDC-D0D379ED1299}" type="sibTrans" cxnId="{7B971146-1BBD-4C87-90D6-8735D3E69B44}">
      <dgm:prSet/>
      <dgm:spPr/>
      <dgm:t>
        <a:bodyPr/>
        <a:lstStyle/>
        <a:p>
          <a:endParaRPr lang="en-US"/>
        </a:p>
      </dgm:t>
    </dgm:pt>
    <dgm:pt modelId="{3E817306-CF52-49A2-8BEE-F8691A0B56B6}">
      <dgm:prSet phldrT="[Text]" custT="1"/>
      <dgm:spPr>
        <a:solidFill>
          <a:schemeClr val="accent3">
            <a:lumMod val="60000"/>
            <a:lumOff val="40000"/>
          </a:schemeClr>
        </a:solidFill>
      </dgm:spPr>
      <dgm:t>
        <a:bodyPr/>
        <a:lstStyle/>
        <a:p>
          <a:r>
            <a:rPr lang="en-US" sz="1200" dirty="0" smtClean="0"/>
            <a:t>Problem Statement: How can trends identified from hotel reservations impact the hotel’s operations?  </a:t>
          </a:r>
          <a:endParaRPr lang="en-US" sz="1200" dirty="0"/>
        </a:p>
      </dgm:t>
    </dgm:pt>
    <dgm:pt modelId="{6ACBC71C-A715-4C9D-AC11-216866D7E24F}" type="sibTrans" cxnId="{5AC0BB93-E6E6-43C5-88C3-ABA9A93622FD}">
      <dgm:prSet/>
      <dgm:spPr/>
      <dgm:t>
        <a:bodyPr/>
        <a:lstStyle/>
        <a:p>
          <a:endParaRPr lang="en-US"/>
        </a:p>
      </dgm:t>
    </dgm:pt>
    <dgm:pt modelId="{C06D935A-7717-436F-87AD-FBF50ADA4E54}" type="parTrans" cxnId="{5AC0BB93-E6E6-43C5-88C3-ABA9A93622FD}">
      <dgm:prSet/>
      <dgm:spPr/>
      <dgm:t>
        <a:bodyPr/>
        <a:lstStyle/>
        <a:p>
          <a:endParaRPr lang="en-US"/>
        </a:p>
      </dgm:t>
    </dgm:pt>
    <dgm:pt modelId="{ADC174DE-5935-4E6C-81B0-5B4B7E80CDF9}" type="pres">
      <dgm:prSet presAssocID="{676582EE-2395-411B-A714-A8478B32CD43}" presName="Name0" presStyleCnt="0">
        <dgm:presLayoutVars>
          <dgm:dir/>
          <dgm:resizeHandles val="exact"/>
        </dgm:presLayoutVars>
      </dgm:prSet>
      <dgm:spPr/>
      <dgm:t>
        <a:bodyPr/>
        <a:lstStyle/>
        <a:p>
          <a:endParaRPr lang="en-US"/>
        </a:p>
      </dgm:t>
    </dgm:pt>
    <dgm:pt modelId="{D55B5303-B238-4AE8-8782-2387F5027587}" type="pres">
      <dgm:prSet presAssocID="{FE1DC0B2-0289-4DE2-952F-EC5F9E2506B6}" presName="node" presStyleLbl="node1" presStyleIdx="0" presStyleCnt="3" custLinFactNeighborX="27341" custLinFactNeighborY="177">
        <dgm:presLayoutVars>
          <dgm:bulletEnabled val="1"/>
        </dgm:presLayoutVars>
      </dgm:prSet>
      <dgm:spPr/>
      <dgm:t>
        <a:bodyPr/>
        <a:lstStyle/>
        <a:p>
          <a:endParaRPr lang="en-US"/>
        </a:p>
      </dgm:t>
    </dgm:pt>
    <dgm:pt modelId="{9E0FAF41-B8A2-44D4-B584-C8BE13DF7276}" type="pres">
      <dgm:prSet presAssocID="{63E438F6-205D-4ACE-9F2E-A66B3011530C}" presName="sibTrans" presStyleCnt="0"/>
      <dgm:spPr/>
    </dgm:pt>
    <dgm:pt modelId="{C4938AF8-40DB-425F-B687-CB2681560356}" type="pres">
      <dgm:prSet presAssocID="{E3BB45D8-0524-4CB1-9335-7916D3D4F78C}" presName="node" presStyleLbl="node1" presStyleIdx="1" presStyleCnt="3" custLinFactNeighborX="27341" custLinFactNeighborY="177">
        <dgm:presLayoutVars>
          <dgm:bulletEnabled val="1"/>
        </dgm:presLayoutVars>
      </dgm:prSet>
      <dgm:spPr/>
      <dgm:t>
        <a:bodyPr/>
        <a:lstStyle/>
        <a:p>
          <a:endParaRPr lang="en-US"/>
        </a:p>
      </dgm:t>
    </dgm:pt>
    <dgm:pt modelId="{4595D077-2E30-46F1-8C6C-B8D0EEAEAAD5}" type="pres">
      <dgm:prSet presAssocID="{5A1BC531-CC63-4795-AFDC-D0D379ED1299}" presName="sibTrans" presStyleCnt="0"/>
      <dgm:spPr/>
    </dgm:pt>
    <dgm:pt modelId="{463F56A9-B4C9-477C-82BF-B276F2BDF1C6}" type="pres">
      <dgm:prSet presAssocID="{3E817306-CF52-49A2-8BEE-F8691A0B56B6}" presName="node" presStyleLbl="node1" presStyleIdx="2" presStyleCnt="3" custLinFactNeighborX="-40500" custLinFactNeighborY="177">
        <dgm:presLayoutVars>
          <dgm:bulletEnabled val="1"/>
        </dgm:presLayoutVars>
      </dgm:prSet>
      <dgm:spPr/>
      <dgm:t>
        <a:bodyPr/>
        <a:lstStyle/>
        <a:p>
          <a:endParaRPr lang="en-US"/>
        </a:p>
      </dgm:t>
    </dgm:pt>
  </dgm:ptLst>
  <dgm:cxnLst>
    <dgm:cxn modelId="{851B5BA7-40F1-4D25-9AAF-6E79321E578D}" type="presOf" srcId="{676582EE-2395-411B-A714-A8478B32CD43}" destId="{ADC174DE-5935-4E6C-81B0-5B4B7E80CDF9}" srcOrd="0" destOrd="0" presId="urn:microsoft.com/office/officeart/2005/8/layout/hList6"/>
    <dgm:cxn modelId="{5AC0BB93-E6E6-43C5-88C3-ABA9A93622FD}" srcId="{676582EE-2395-411B-A714-A8478B32CD43}" destId="{3E817306-CF52-49A2-8BEE-F8691A0B56B6}" srcOrd="2" destOrd="0" parTransId="{C06D935A-7717-436F-87AD-FBF50ADA4E54}" sibTransId="{6ACBC71C-A715-4C9D-AC11-216866D7E24F}"/>
    <dgm:cxn modelId="{C0F7B2C5-4DF6-408F-842A-35AF6810E5CF}" type="presOf" srcId="{E3BB45D8-0524-4CB1-9335-7916D3D4F78C}" destId="{C4938AF8-40DB-425F-B687-CB2681560356}" srcOrd="0" destOrd="0" presId="urn:microsoft.com/office/officeart/2005/8/layout/hList6"/>
    <dgm:cxn modelId="{7B971146-1BBD-4C87-90D6-8735D3E69B44}" srcId="{676582EE-2395-411B-A714-A8478B32CD43}" destId="{E3BB45D8-0524-4CB1-9335-7916D3D4F78C}" srcOrd="1" destOrd="0" parTransId="{5A21F1B5-B31C-44A4-9441-02D70D35847B}" sibTransId="{5A1BC531-CC63-4795-AFDC-D0D379ED1299}"/>
    <dgm:cxn modelId="{A4853C25-1C2A-403B-9301-86F53B1AC01A}" type="presOf" srcId="{3E817306-CF52-49A2-8BEE-F8691A0B56B6}" destId="{463F56A9-B4C9-477C-82BF-B276F2BDF1C6}" srcOrd="0" destOrd="0" presId="urn:microsoft.com/office/officeart/2005/8/layout/hList6"/>
    <dgm:cxn modelId="{14F58D3B-C91A-40E2-AC98-0E10DE78969F}" type="presOf" srcId="{FE1DC0B2-0289-4DE2-952F-EC5F9E2506B6}" destId="{D55B5303-B238-4AE8-8782-2387F5027587}" srcOrd="0" destOrd="0" presId="urn:microsoft.com/office/officeart/2005/8/layout/hList6"/>
    <dgm:cxn modelId="{7AAB33B1-871C-435C-8323-C2C36652F8F0}" srcId="{676582EE-2395-411B-A714-A8478B32CD43}" destId="{FE1DC0B2-0289-4DE2-952F-EC5F9E2506B6}" srcOrd="0" destOrd="0" parTransId="{6F12EDDA-3724-442E-AA9C-28B84D6536B3}" sibTransId="{63E438F6-205D-4ACE-9F2E-A66B3011530C}"/>
    <dgm:cxn modelId="{8F8EDDDF-4F57-4F8D-B6EB-A6E318BBFA73}" type="presParOf" srcId="{ADC174DE-5935-4E6C-81B0-5B4B7E80CDF9}" destId="{D55B5303-B238-4AE8-8782-2387F5027587}" srcOrd="0" destOrd="0" presId="urn:microsoft.com/office/officeart/2005/8/layout/hList6"/>
    <dgm:cxn modelId="{06656FD5-E4C7-489B-A46D-0FCC4E9B1371}" type="presParOf" srcId="{ADC174DE-5935-4E6C-81B0-5B4B7E80CDF9}" destId="{9E0FAF41-B8A2-44D4-B584-C8BE13DF7276}" srcOrd="1" destOrd="0" presId="urn:microsoft.com/office/officeart/2005/8/layout/hList6"/>
    <dgm:cxn modelId="{F5A026EF-7A8D-4ABF-9A2D-A7B9B7E8D5C1}" type="presParOf" srcId="{ADC174DE-5935-4E6C-81B0-5B4B7E80CDF9}" destId="{C4938AF8-40DB-425F-B687-CB2681560356}" srcOrd="2" destOrd="0" presId="urn:microsoft.com/office/officeart/2005/8/layout/hList6"/>
    <dgm:cxn modelId="{9A39726E-DC7F-4BF1-AE5A-86697605E38A}" type="presParOf" srcId="{ADC174DE-5935-4E6C-81B0-5B4B7E80CDF9}" destId="{4595D077-2E30-46F1-8C6C-B8D0EEAEAAD5}" srcOrd="3" destOrd="0" presId="urn:microsoft.com/office/officeart/2005/8/layout/hList6"/>
    <dgm:cxn modelId="{31988352-BFBE-42AA-A3A5-080BE4B307EF}" type="presParOf" srcId="{ADC174DE-5935-4E6C-81B0-5B4B7E80CDF9}" destId="{463F56A9-B4C9-477C-82BF-B276F2BDF1C6}"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1FD80C-B7C2-4F83-A3FB-AFEBCBD625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D87D353-2024-4621-9749-355CE6C1A228}">
      <dgm:prSet phldrT="[Text]" custT="1"/>
      <dgm:spPr>
        <a:solidFill>
          <a:schemeClr val="accent2">
            <a:lumMod val="40000"/>
            <a:lumOff val="60000"/>
          </a:schemeClr>
        </a:solidFill>
      </dgm:spPr>
      <dgm:t>
        <a:bodyPr/>
        <a:lstStyle/>
        <a:p>
          <a:r>
            <a:rPr lang="en-US" sz="1600" dirty="0" smtClean="0">
              <a:solidFill>
                <a:schemeClr val="tx1"/>
              </a:solidFill>
            </a:rPr>
            <a:t>The Dataset was provided by the Bellwood Hotel</a:t>
          </a:r>
          <a:endParaRPr lang="en-US" sz="1600" dirty="0">
            <a:solidFill>
              <a:schemeClr val="tx1"/>
            </a:solidFill>
          </a:endParaRPr>
        </a:p>
      </dgm:t>
    </dgm:pt>
    <dgm:pt modelId="{987DD629-D43D-49A3-9F3B-E80A9F503DDA}" type="parTrans" cxnId="{410B59C4-B735-47EC-B7D7-60EFCCDB80BB}">
      <dgm:prSet/>
      <dgm:spPr/>
      <dgm:t>
        <a:bodyPr/>
        <a:lstStyle/>
        <a:p>
          <a:endParaRPr lang="en-US"/>
        </a:p>
      </dgm:t>
    </dgm:pt>
    <dgm:pt modelId="{970E3AF8-00C1-4E4B-A26F-E3D6ACF42EB6}" type="sibTrans" cxnId="{410B59C4-B735-47EC-B7D7-60EFCCDB80BB}">
      <dgm:prSet/>
      <dgm:spPr/>
      <dgm:t>
        <a:bodyPr/>
        <a:lstStyle/>
        <a:p>
          <a:endParaRPr lang="en-US"/>
        </a:p>
      </dgm:t>
    </dgm:pt>
    <dgm:pt modelId="{FA1CC88F-3C98-468F-9BB6-7A331FC9ED17}">
      <dgm:prSet phldrT="[Text]" custT="1"/>
      <dgm:spPr>
        <a:solidFill>
          <a:schemeClr val="accent4">
            <a:lumMod val="40000"/>
            <a:lumOff val="60000"/>
          </a:schemeClr>
        </a:solidFill>
      </dgm:spPr>
      <dgm:t>
        <a:bodyPr/>
        <a:lstStyle/>
        <a:p>
          <a:r>
            <a:rPr lang="en-US" sz="1600" dirty="0" smtClean="0">
              <a:solidFill>
                <a:schemeClr val="tx1"/>
              </a:solidFill>
            </a:rPr>
            <a:t>This data is deemed credible and is not made available to the public.</a:t>
          </a:r>
          <a:endParaRPr lang="en-US" sz="1600" dirty="0">
            <a:solidFill>
              <a:schemeClr val="tx1"/>
            </a:solidFill>
          </a:endParaRPr>
        </a:p>
      </dgm:t>
    </dgm:pt>
    <dgm:pt modelId="{619C83E9-43F6-4158-86C2-E7168865E701}" type="parTrans" cxnId="{22AA2184-D401-494B-B29D-39D047CB46A8}">
      <dgm:prSet/>
      <dgm:spPr/>
      <dgm:t>
        <a:bodyPr/>
        <a:lstStyle/>
        <a:p>
          <a:endParaRPr lang="en-US"/>
        </a:p>
      </dgm:t>
    </dgm:pt>
    <dgm:pt modelId="{FC6565DE-937F-47B7-9ED1-FC5F648D4490}" type="sibTrans" cxnId="{22AA2184-D401-494B-B29D-39D047CB46A8}">
      <dgm:prSet/>
      <dgm:spPr/>
      <dgm:t>
        <a:bodyPr/>
        <a:lstStyle/>
        <a:p>
          <a:endParaRPr lang="en-US"/>
        </a:p>
      </dgm:t>
    </dgm:pt>
    <dgm:pt modelId="{8AA79CFA-58B0-4850-A55A-39E83BF69914}">
      <dgm:prSet phldrT="[Text]" custT="1"/>
      <dgm:spPr>
        <a:solidFill>
          <a:schemeClr val="accent3">
            <a:lumMod val="60000"/>
            <a:lumOff val="40000"/>
          </a:schemeClr>
        </a:solidFill>
      </dgm:spPr>
      <dgm:t>
        <a:bodyPr/>
        <a:lstStyle/>
        <a:p>
          <a:r>
            <a:rPr lang="en-US" sz="1600" dirty="0" smtClean="0">
              <a:solidFill>
                <a:schemeClr val="tx1"/>
              </a:solidFill>
            </a:rPr>
            <a:t>The dataset contains 12 columns which focus on Booking ID, no of adults, no of children, no of weekend nights, no of week nights, type of meal plan, room type reserved, lead time, arrival date, market segment type, average price per room and booking status.</a:t>
          </a:r>
          <a:endParaRPr lang="en-US" sz="1600" dirty="0">
            <a:solidFill>
              <a:schemeClr val="tx1"/>
            </a:solidFill>
          </a:endParaRPr>
        </a:p>
      </dgm:t>
    </dgm:pt>
    <dgm:pt modelId="{0C7AB939-7D80-43F3-9B17-935683AB5E1E}" type="parTrans" cxnId="{9DCB3640-2BE9-48F5-BD81-727A64F3E190}">
      <dgm:prSet/>
      <dgm:spPr/>
      <dgm:t>
        <a:bodyPr/>
        <a:lstStyle/>
        <a:p>
          <a:endParaRPr lang="en-US"/>
        </a:p>
      </dgm:t>
    </dgm:pt>
    <dgm:pt modelId="{CC8A6EC1-70A8-4CDE-8B7C-D86783683013}" type="sibTrans" cxnId="{9DCB3640-2BE9-48F5-BD81-727A64F3E190}">
      <dgm:prSet/>
      <dgm:spPr/>
      <dgm:t>
        <a:bodyPr/>
        <a:lstStyle/>
        <a:p>
          <a:endParaRPr lang="en-US"/>
        </a:p>
      </dgm:t>
    </dgm:pt>
    <dgm:pt modelId="{67D76631-E14F-4AC1-9DF4-72083DBDDC1D}" type="pres">
      <dgm:prSet presAssocID="{AF1FD80C-B7C2-4F83-A3FB-AFEBCBD62514}" presName="linear" presStyleCnt="0">
        <dgm:presLayoutVars>
          <dgm:dir/>
          <dgm:animLvl val="lvl"/>
          <dgm:resizeHandles val="exact"/>
        </dgm:presLayoutVars>
      </dgm:prSet>
      <dgm:spPr/>
      <dgm:t>
        <a:bodyPr/>
        <a:lstStyle/>
        <a:p>
          <a:endParaRPr lang="en-US"/>
        </a:p>
      </dgm:t>
    </dgm:pt>
    <dgm:pt modelId="{8EEAC78A-F9F4-4936-8EE7-61BD4F51A9F0}" type="pres">
      <dgm:prSet presAssocID="{0D87D353-2024-4621-9749-355CE6C1A228}" presName="parentLin" presStyleCnt="0"/>
      <dgm:spPr/>
    </dgm:pt>
    <dgm:pt modelId="{F4B05602-EDC1-4ACB-A0A3-B0C1CB771FDD}" type="pres">
      <dgm:prSet presAssocID="{0D87D353-2024-4621-9749-355CE6C1A228}" presName="parentLeftMargin" presStyleLbl="node1" presStyleIdx="0" presStyleCnt="3"/>
      <dgm:spPr/>
      <dgm:t>
        <a:bodyPr/>
        <a:lstStyle/>
        <a:p>
          <a:endParaRPr lang="en-US"/>
        </a:p>
      </dgm:t>
    </dgm:pt>
    <dgm:pt modelId="{7A5E7155-DCEC-43E8-AA0C-8C11355A8417}" type="pres">
      <dgm:prSet presAssocID="{0D87D353-2024-4621-9749-355CE6C1A228}" presName="parentText" presStyleLbl="node1" presStyleIdx="0" presStyleCnt="3">
        <dgm:presLayoutVars>
          <dgm:chMax val="0"/>
          <dgm:bulletEnabled val="1"/>
        </dgm:presLayoutVars>
      </dgm:prSet>
      <dgm:spPr/>
      <dgm:t>
        <a:bodyPr/>
        <a:lstStyle/>
        <a:p>
          <a:endParaRPr lang="en-US"/>
        </a:p>
      </dgm:t>
    </dgm:pt>
    <dgm:pt modelId="{5D4628F3-DE2E-4CF8-8584-3440FFD48DEF}" type="pres">
      <dgm:prSet presAssocID="{0D87D353-2024-4621-9749-355CE6C1A228}" presName="negativeSpace" presStyleCnt="0"/>
      <dgm:spPr/>
    </dgm:pt>
    <dgm:pt modelId="{C1680BC9-3DFD-4AAF-B3AC-AE1A40883603}" type="pres">
      <dgm:prSet presAssocID="{0D87D353-2024-4621-9749-355CE6C1A228}" presName="childText" presStyleLbl="conFgAcc1" presStyleIdx="0" presStyleCnt="3">
        <dgm:presLayoutVars>
          <dgm:bulletEnabled val="1"/>
        </dgm:presLayoutVars>
      </dgm:prSet>
      <dgm:spPr/>
    </dgm:pt>
    <dgm:pt modelId="{0B8D829A-7B47-4988-A95E-99848868A338}" type="pres">
      <dgm:prSet presAssocID="{970E3AF8-00C1-4E4B-A26F-E3D6ACF42EB6}" presName="spaceBetweenRectangles" presStyleCnt="0"/>
      <dgm:spPr/>
    </dgm:pt>
    <dgm:pt modelId="{32524B76-24D1-4430-9DAB-0DF687783C2E}" type="pres">
      <dgm:prSet presAssocID="{FA1CC88F-3C98-468F-9BB6-7A331FC9ED17}" presName="parentLin" presStyleCnt="0"/>
      <dgm:spPr/>
    </dgm:pt>
    <dgm:pt modelId="{22858992-AD82-47E0-833A-FFD672A21181}" type="pres">
      <dgm:prSet presAssocID="{FA1CC88F-3C98-468F-9BB6-7A331FC9ED17}" presName="parentLeftMargin" presStyleLbl="node1" presStyleIdx="0" presStyleCnt="3"/>
      <dgm:spPr/>
      <dgm:t>
        <a:bodyPr/>
        <a:lstStyle/>
        <a:p>
          <a:endParaRPr lang="en-US"/>
        </a:p>
      </dgm:t>
    </dgm:pt>
    <dgm:pt modelId="{038F7C6B-94B5-47D0-AFCF-3FECCD674C00}" type="pres">
      <dgm:prSet presAssocID="{FA1CC88F-3C98-468F-9BB6-7A331FC9ED17}" presName="parentText" presStyleLbl="node1" presStyleIdx="1" presStyleCnt="3">
        <dgm:presLayoutVars>
          <dgm:chMax val="0"/>
          <dgm:bulletEnabled val="1"/>
        </dgm:presLayoutVars>
      </dgm:prSet>
      <dgm:spPr/>
      <dgm:t>
        <a:bodyPr/>
        <a:lstStyle/>
        <a:p>
          <a:endParaRPr lang="en-US"/>
        </a:p>
      </dgm:t>
    </dgm:pt>
    <dgm:pt modelId="{824F70F2-B23C-4E43-AF9A-0940B8FA1B89}" type="pres">
      <dgm:prSet presAssocID="{FA1CC88F-3C98-468F-9BB6-7A331FC9ED17}" presName="negativeSpace" presStyleCnt="0"/>
      <dgm:spPr/>
    </dgm:pt>
    <dgm:pt modelId="{765FDD7B-9B61-4615-8533-5648C6E9A444}" type="pres">
      <dgm:prSet presAssocID="{FA1CC88F-3C98-468F-9BB6-7A331FC9ED17}" presName="childText" presStyleLbl="conFgAcc1" presStyleIdx="1" presStyleCnt="3">
        <dgm:presLayoutVars>
          <dgm:bulletEnabled val="1"/>
        </dgm:presLayoutVars>
      </dgm:prSet>
      <dgm:spPr/>
    </dgm:pt>
    <dgm:pt modelId="{CD82AD4F-F9D8-4784-AFAB-AB7D2E0ACE96}" type="pres">
      <dgm:prSet presAssocID="{FC6565DE-937F-47B7-9ED1-FC5F648D4490}" presName="spaceBetweenRectangles" presStyleCnt="0"/>
      <dgm:spPr/>
    </dgm:pt>
    <dgm:pt modelId="{61D54B01-7E49-4B7B-A8AD-D2BF612FA57A}" type="pres">
      <dgm:prSet presAssocID="{8AA79CFA-58B0-4850-A55A-39E83BF69914}" presName="parentLin" presStyleCnt="0"/>
      <dgm:spPr/>
    </dgm:pt>
    <dgm:pt modelId="{C1841943-D61E-4AC3-9126-F77D9610F91F}" type="pres">
      <dgm:prSet presAssocID="{8AA79CFA-58B0-4850-A55A-39E83BF69914}" presName="parentLeftMargin" presStyleLbl="node1" presStyleIdx="1" presStyleCnt="3"/>
      <dgm:spPr/>
      <dgm:t>
        <a:bodyPr/>
        <a:lstStyle/>
        <a:p>
          <a:endParaRPr lang="en-US"/>
        </a:p>
      </dgm:t>
    </dgm:pt>
    <dgm:pt modelId="{62D42C75-963D-462A-8A71-1E02B6A0DD4A}" type="pres">
      <dgm:prSet presAssocID="{8AA79CFA-58B0-4850-A55A-39E83BF69914}" presName="parentText" presStyleLbl="node1" presStyleIdx="2" presStyleCnt="3">
        <dgm:presLayoutVars>
          <dgm:chMax val="0"/>
          <dgm:bulletEnabled val="1"/>
        </dgm:presLayoutVars>
      </dgm:prSet>
      <dgm:spPr/>
      <dgm:t>
        <a:bodyPr/>
        <a:lstStyle/>
        <a:p>
          <a:endParaRPr lang="en-US"/>
        </a:p>
      </dgm:t>
    </dgm:pt>
    <dgm:pt modelId="{23DF6CE8-44BE-4A2B-8E3F-9289DBBA6E72}" type="pres">
      <dgm:prSet presAssocID="{8AA79CFA-58B0-4850-A55A-39E83BF69914}" presName="negativeSpace" presStyleCnt="0"/>
      <dgm:spPr/>
    </dgm:pt>
    <dgm:pt modelId="{AF03CEB7-4A70-46A3-86D1-114357947378}" type="pres">
      <dgm:prSet presAssocID="{8AA79CFA-58B0-4850-A55A-39E83BF69914}" presName="childText" presStyleLbl="conFgAcc1" presStyleIdx="2" presStyleCnt="3">
        <dgm:presLayoutVars>
          <dgm:bulletEnabled val="1"/>
        </dgm:presLayoutVars>
      </dgm:prSet>
      <dgm:spPr/>
    </dgm:pt>
  </dgm:ptLst>
  <dgm:cxnLst>
    <dgm:cxn modelId="{AF784D80-E6B8-49DD-A10F-68698F0F04A8}" type="presOf" srcId="{AF1FD80C-B7C2-4F83-A3FB-AFEBCBD62514}" destId="{67D76631-E14F-4AC1-9DF4-72083DBDDC1D}" srcOrd="0" destOrd="0" presId="urn:microsoft.com/office/officeart/2005/8/layout/list1"/>
    <dgm:cxn modelId="{22AA2184-D401-494B-B29D-39D047CB46A8}" srcId="{AF1FD80C-B7C2-4F83-A3FB-AFEBCBD62514}" destId="{FA1CC88F-3C98-468F-9BB6-7A331FC9ED17}" srcOrd="1" destOrd="0" parTransId="{619C83E9-43F6-4158-86C2-E7168865E701}" sibTransId="{FC6565DE-937F-47B7-9ED1-FC5F648D4490}"/>
    <dgm:cxn modelId="{F737C180-8172-46D8-B877-68141BF197DE}" type="presOf" srcId="{0D87D353-2024-4621-9749-355CE6C1A228}" destId="{F4B05602-EDC1-4ACB-A0A3-B0C1CB771FDD}" srcOrd="0" destOrd="0" presId="urn:microsoft.com/office/officeart/2005/8/layout/list1"/>
    <dgm:cxn modelId="{AFDF7946-CFE6-40F9-8632-24A3A05AAA38}" type="presOf" srcId="{8AA79CFA-58B0-4850-A55A-39E83BF69914}" destId="{C1841943-D61E-4AC3-9126-F77D9610F91F}" srcOrd="0" destOrd="0" presId="urn:microsoft.com/office/officeart/2005/8/layout/list1"/>
    <dgm:cxn modelId="{C8962EC8-96A1-4F2D-8956-2AF423E7D786}" type="presOf" srcId="{FA1CC88F-3C98-468F-9BB6-7A331FC9ED17}" destId="{038F7C6B-94B5-47D0-AFCF-3FECCD674C00}" srcOrd="1" destOrd="0" presId="urn:microsoft.com/office/officeart/2005/8/layout/list1"/>
    <dgm:cxn modelId="{834424AC-0555-4C22-8F81-79764262A6FF}" type="presOf" srcId="{0D87D353-2024-4621-9749-355CE6C1A228}" destId="{7A5E7155-DCEC-43E8-AA0C-8C11355A8417}" srcOrd="1" destOrd="0" presId="urn:microsoft.com/office/officeart/2005/8/layout/list1"/>
    <dgm:cxn modelId="{410B59C4-B735-47EC-B7D7-60EFCCDB80BB}" srcId="{AF1FD80C-B7C2-4F83-A3FB-AFEBCBD62514}" destId="{0D87D353-2024-4621-9749-355CE6C1A228}" srcOrd="0" destOrd="0" parTransId="{987DD629-D43D-49A3-9F3B-E80A9F503DDA}" sibTransId="{970E3AF8-00C1-4E4B-A26F-E3D6ACF42EB6}"/>
    <dgm:cxn modelId="{821577B4-0133-4702-9B13-D2DFAB155072}" type="presOf" srcId="{8AA79CFA-58B0-4850-A55A-39E83BF69914}" destId="{62D42C75-963D-462A-8A71-1E02B6A0DD4A}" srcOrd="1" destOrd="0" presId="urn:microsoft.com/office/officeart/2005/8/layout/list1"/>
    <dgm:cxn modelId="{1C02AECB-6B57-4060-B2AB-5C3A8E1D91F9}" type="presOf" srcId="{FA1CC88F-3C98-468F-9BB6-7A331FC9ED17}" destId="{22858992-AD82-47E0-833A-FFD672A21181}" srcOrd="0" destOrd="0" presId="urn:microsoft.com/office/officeart/2005/8/layout/list1"/>
    <dgm:cxn modelId="{9DCB3640-2BE9-48F5-BD81-727A64F3E190}" srcId="{AF1FD80C-B7C2-4F83-A3FB-AFEBCBD62514}" destId="{8AA79CFA-58B0-4850-A55A-39E83BF69914}" srcOrd="2" destOrd="0" parTransId="{0C7AB939-7D80-43F3-9B17-935683AB5E1E}" sibTransId="{CC8A6EC1-70A8-4CDE-8B7C-D86783683013}"/>
    <dgm:cxn modelId="{AE180594-EBD7-47BA-AEF6-F564B28986C5}" type="presParOf" srcId="{67D76631-E14F-4AC1-9DF4-72083DBDDC1D}" destId="{8EEAC78A-F9F4-4936-8EE7-61BD4F51A9F0}" srcOrd="0" destOrd="0" presId="urn:microsoft.com/office/officeart/2005/8/layout/list1"/>
    <dgm:cxn modelId="{F9FC04E0-0F6C-4B17-B7E0-B5CB74F1CAF4}" type="presParOf" srcId="{8EEAC78A-F9F4-4936-8EE7-61BD4F51A9F0}" destId="{F4B05602-EDC1-4ACB-A0A3-B0C1CB771FDD}" srcOrd="0" destOrd="0" presId="urn:microsoft.com/office/officeart/2005/8/layout/list1"/>
    <dgm:cxn modelId="{C7C82594-7104-40D6-A97A-866881B32340}" type="presParOf" srcId="{8EEAC78A-F9F4-4936-8EE7-61BD4F51A9F0}" destId="{7A5E7155-DCEC-43E8-AA0C-8C11355A8417}" srcOrd="1" destOrd="0" presId="urn:microsoft.com/office/officeart/2005/8/layout/list1"/>
    <dgm:cxn modelId="{46099B65-EF4D-4279-88E7-008B3AC4775D}" type="presParOf" srcId="{67D76631-E14F-4AC1-9DF4-72083DBDDC1D}" destId="{5D4628F3-DE2E-4CF8-8584-3440FFD48DEF}" srcOrd="1" destOrd="0" presId="urn:microsoft.com/office/officeart/2005/8/layout/list1"/>
    <dgm:cxn modelId="{BF0CD3E9-93B7-452E-827E-DBF9E6F8D1CC}" type="presParOf" srcId="{67D76631-E14F-4AC1-9DF4-72083DBDDC1D}" destId="{C1680BC9-3DFD-4AAF-B3AC-AE1A40883603}" srcOrd="2" destOrd="0" presId="urn:microsoft.com/office/officeart/2005/8/layout/list1"/>
    <dgm:cxn modelId="{CC0E5266-0A75-4C27-B98A-07F36C53ED91}" type="presParOf" srcId="{67D76631-E14F-4AC1-9DF4-72083DBDDC1D}" destId="{0B8D829A-7B47-4988-A95E-99848868A338}" srcOrd="3" destOrd="0" presId="urn:microsoft.com/office/officeart/2005/8/layout/list1"/>
    <dgm:cxn modelId="{1AD27F7B-8CBC-4733-AD60-CA14214FDDCB}" type="presParOf" srcId="{67D76631-E14F-4AC1-9DF4-72083DBDDC1D}" destId="{32524B76-24D1-4430-9DAB-0DF687783C2E}" srcOrd="4" destOrd="0" presId="urn:microsoft.com/office/officeart/2005/8/layout/list1"/>
    <dgm:cxn modelId="{AFE4754B-9FD6-4C48-BC60-16FE9952C34E}" type="presParOf" srcId="{32524B76-24D1-4430-9DAB-0DF687783C2E}" destId="{22858992-AD82-47E0-833A-FFD672A21181}" srcOrd="0" destOrd="0" presId="urn:microsoft.com/office/officeart/2005/8/layout/list1"/>
    <dgm:cxn modelId="{AE21138C-F89A-4350-8AF3-33A1A1A876A7}" type="presParOf" srcId="{32524B76-24D1-4430-9DAB-0DF687783C2E}" destId="{038F7C6B-94B5-47D0-AFCF-3FECCD674C00}" srcOrd="1" destOrd="0" presId="urn:microsoft.com/office/officeart/2005/8/layout/list1"/>
    <dgm:cxn modelId="{B27FBDE8-2671-4012-BB6E-061E155692F9}" type="presParOf" srcId="{67D76631-E14F-4AC1-9DF4-72083DBDDC1D}" destId="{824F70F2-B23C-4E43-AF9A-0940B8FA1B89}" srcOrd="5" destOrd="0" presId="urn:microsoft.com/office/officeart/2005/8/layout/list1"/>
    <dgm:cxn modelId="{E400C97B-F890-425A-B011-03EC2527AD5C}" type="presParOf" srcId="{67D76631-E14F-4AC1-9DF4-72083DBDDC1D}" destId="{765FDD7B-9B61-4615-8533-5648C6E9A444}" srcOrd="6" destOrd="0" presId="urn:microsoft.com/office/officeart/2005/8/layout/list1"/>
    <dgm:cxn modelId="{DAFE1F6E-D3F4-4164-B499-DA1945B1EFCD}" type="presParOf" srcId="{67D76631-E14F-4AC1-9DF4-72083DBDDC1D}" destId="{CD82AD4F-F9D8-4784-AFAB-AB7D2E0ACE96}" srcOrd="7" destOrd="0" presId="urn:microsoft.com/office/officeart/2005/8/layout/list1"/>
    <dgm:cxn modelId="{25D3693A-5CE5-415D-AD01-816517C2423F}" type="presParOf" srcId="{67D76631-E14F-4AC1-9DF4-72083DBDDC1D}" destId="{61D54B01-7E49-4B7B-A8AD-D2BF612FA57A}" srcOrd="8" destOrd="0" presId="urn:microsoft.com/office/officeart/2005/8/layout/list1"/>
    <dgm:cxn modelId="{A0AD45CC-D4B6-4916-B2ED-62F26190D7C9}" type="presParOf" srcId="{61D54B01-7E49-4B7B-A8AD-D2BF612FA57A}" destId="{C1841943-D61E-4AC3-9126-F77D9610F91F}" srcOrd="0" destOrd="0" presId="urn:microsoft.com/office/officeart/2005/8/layout/list1"/>
    <dgm:cxn modelId="{B9E0A598-4C7E-4EFE-8EA6-DC7871A4971E}" type="presParOf" srcId="{61D54B01-7E49-4B7B-A8AD-D2BF612FA57A}" destId="{62D42C75-963D-462A-8A71-1E02B6A0DD4A}" srcOrd="1" destOrd="0" presId="urn:microsoft.com/office/officeart/2005/8/layout/list1"/>
    <dgm:cxn modelId="{E24A3E34-06B8-42AC-B7FC-18CC0BF1156E}" type="presParOf" srcId="{67D76631-E14F-4AC1-9DF4-72083DBDDC1D}" destId="{23DF6CE8-44BE-4A2B-8E3F-9289DBBA6E72}" srcOrd="9" destOrd="0" presId="urn:microsoft.com/office/officeart/2005/8/layout/list1"/>
    <dgm:cxn modelId="{EF72EA15-28EE-423E-A125-BA1401D9A84A}" type="presParOf" srcId="{67D76631-E14F-4AC1-9DF4-72083DBDDC1D}" destId="{AF03CEB7-4A70-46A3-86D1-11435794737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A5E0CE-7F2B-403C-B3DC-AF89701210A0}"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C9E89B21-A173-4242-9048-E8586E80BFA2}">
      <dgm:prSet phldrT="[Text]" custT="1"/>
      <dgm:spPr/>
      <dgm:t>
        <a:bodyPr/>
        <a:lstStyle/>
        <a:p>
          <a:r>
            <a:rPr lang="en-US" sz="2000" dirty="0" smtClean="0"/>
            <a:t>I downloaded the dataset and stored it with an appropriate file name.</a:t>
          </a:r>
          <a:endParaRPr lang="en-US" sz="2000" dirty="0"/>
        </a:p>
      </dgm:t>
    </dgm:pt>
    <dgm:pt modelId="{0D550FF0-66C3-40B9-9D7D-775E68DB80F8}" type="parTrans" cxnId="{B18FA51D-AFD8-41EF-88F2-D463E1A88C6F}">
      <dgm:prSet/>
      <dgm:spPr/>
      <dgm:t>
        <a:bodyPr/>
        <a:lstStyle/>
        <a:p>
          <a:endParaRPr lang="en-US"/>
        </a:p>
      </dgm:t>
    </dgm:pt>
    <dgm:pt modelId="{E7012BC0-1813-48D4-A5FB-8B6390872F2A}" type="sibTrans" cxnId="{B18FA51D-AFD8-41EF-88F2-D463E1A88C6F}">
      <dgm:prSet/>
      <dgm:spPr/>
      <dgm:t>
        <a:bodyPr/>
        <a:lstStyle/>
        <a:p>
          <a:endParaRPr lang="en-US"/>
        </a:p>
      </dgm:t>
    </dgm:pt>
    <dgm:pt modelId="{69BE710B-1B98-4334-963D-726C36FAB440}">
      <dgm:prSet phldrT="[Text]" custT="1"/>
      <dgm:spPr/>
      <dgm:t>
        <a:bodyPr/>
        <a:lstStyle/>
        <a:p>
          <a:r>
            <a:rPr lang="en-US" sz="2000" dirty="0" smtClean="0"/>
            <a:t>The data contained within was predominantly consistent and as such, much cleaning wasn’t required.</a:t>
          </a:r>
          <a:endParaRPr lang="en-US" sz="2000" dirty="0"/>
        </a:p>
      </dgm:t>
    </dgm:pt>
    <dgm:pt modelId="{04A90B75-A1EF-47D7-B024-0D3C8436C1D1}" type="parTrans" cxnId="{CD2BBD79-CE02-4119-A1E9-A361231125E3}">
      <dgm:prSet/>
      <dgm:spPr/>
      <dgm:t>
        <a:bodyPr/>
        <a:lstStyle/>
        <a:p>
          <a:endParaRPr lang="en-US"/>
        </a:p>
      </dgm:t>
    </dgm:pt>
    <dgm:pt modelId="{1A02EBBC-B884-4EAE-BBE1-1BAF7A26B326}" type="sibTrans" cxnId="{CD2BBD79-CE02-4119-A1E9-A361231125E3}">
      <dgm:prSet/>
      <dgm:spPr/>
      <dgm:t>
        <a:bodyPr/>
        <a:lstStyle/>
        <a:p>
          <a:endParaRPr lang="en-US"/>
        </a:p>
      </dgm:t>
    </dgm:pt>
    <dgm:pt modelId="{3711E336-8319-4082-8A6E-452F958C036B}">
      <dgm:prSet phldrT="[Text]" custT="1"/>
      <dgm:spPr/>
      <dgm:t>
        <a:bodyPr/>
        <a:lstStyle/>
        <a:p>
          <a:r>
            <a:rPr lang="en-US" sz="2000" dirty="0" smtClean="0"/>
            <a:t>The dataset was then imported into SQL Server Management Studio.</a:t>
          </a:r>
          <a:endParaRPr lang="en-US" sz="2000" dirty="0"/>
        </a:p>
      </dgm:t>
    </dgm:pt>
    <dgm:pt modelId="{62CA6A35-DB31-48CB-8DB9-F7183F0EE51E}" type="parTrans" cxnId="{3E8123FB-D842-4FDB-9FCA-8B872271732B}">
      <dgm:prSet/>
      <dgm:spPr/>
      <dgm:t>
        <a:bodyPr/>
        <a:lstStyle/>
        <a:p>
          <a:endParaRPr lang="en-US"/>
        </a:p>
      </dgm:t>
    </dgm:pt>
    <dgm:pt modelId="{6B5F0CF3-879E-4F24-8C81-FB5B8C7E5BB0}" type="sibTrans" cxnId="{3E8123FB-D842-4FDB-9FCA-8B872271732B}">
      <dgm:prSet/>
      <dgm:spPr/>
      <dgm:t>
        <a:bodyPr/>
        <a:lstStyle/>
        <a:p>
          <a:endParaRPr lang="en-US"/>
        </a:p>
      </dgm:t>
    </dgm:pt>
    <dgm:pt modelId="{11D8C7A0-113A-42D5-A819-9BA1B19D407E}" type="pres">
      <dgm:prSet presAssocID="{A4A5E0CE-7F2B-403C-B3DC-AF89701210A0}" presName="rootnode" presStyleCnt="0">
        <dgm:presLayoutVars>
          <dgm:chMax/>
          <dgm:chPref/>
          <dgm:dir/>
          <dgm:animLvl val="lvl"/>
        </dgm:presLayoutVars>
      </dgm:prSet>
      <dgm:spPr/>
      <dgm:t>
        <a:bodyPr/>
        <a:lstStyle/>
        <a:p>
          <a:endParaRPr lang="en-US"/>
        </a:p>
      </dgm:t>
    </dgm:pt>
    <dgm:pt modelId="{18887FBF-44D3-4056-98C0-1D9CD8BB1EBA}" type="pres">
      <dgm:prSet presAssocID="{C9E89B21-A173-4242-9048-E8586E80BFA2}" presName="composite" presStyleCnt="0"/>
      <dgm:spPr/>
    </dgm:pt>
    <dgm:pt modelId="{138B2EEF-690B-44B8-916A-0FFBF0F0FC6F}" type="pres">
      <dgm:prSet presAssocID="{C9E89B21-A173-4242-9048-E8586E80BFA2}" presName="LShape" presStyleLbl="alignNode1" presStyleIdx="0" presStyleCnt="5">
        <dgm:style>
          <a:lnRef idx="2">
            <a:schemeClr val="accent3">
              <a:shade val="50000"/>
            </a:schemeClr>
          </a:lnRef>
          <a:fillRef idx="1">
            <a:schemeClr val="accent3"/>
          </a:fillRef>
          <a:effectRef idx="0">
            <a:schemeClr val="accent3"/>
          </a:effectRef>
          <a:fontRef idx="minor">
            <a:schemeClr val="lt1"/>
          </a:fontRef>
        </dgm:style>
      </dgm:prSet>
      <dgm:spPr>
        <a:ln/>
      </dgm:spPr>
      <dgm:t>
        <a:bodyPr/>
        <a:lstStyle/>
        <a:p>
          <a:endParaRPr lang="en-US"/>
        </a:p>
      </dgm:t>
    </dgm:pt>
    <dgm:pt modelId="{0A4D368E-C917-4361-AA45-C28A32400D76}" type="pres">
      <dgm:prSet presAssocID="{C9E89B21-A173-4242-9048-E8586E80BFA2}" presName="ParentText" presStyleLbl="revTx" presStyleIdx="0" presStyleCnt="3">
        <dgm:presLayoutVars>
          <dgm:chMax val="0"/>
          <dgm:chPref val="0"/>
          <dgm:bulletEnabled val="1"/>
        </dgm:presLayoutVars>
      </dgm:prSet>
      <dgm:spPr/>
      <dgm:t>
        <a:bodyPr/>
        <a:lstStyle/>
        <a:p>
          <a:endParaRPr lang="en-US"/>
        </a:p>
      </dgm:t>
    </dgm:pt>
    <dgm:pt modelId="{82712226-5AF7-45B8-B207-EA2B6A5CE3DC}" type="pres">
      <dgm:prSet presAssocID="{C9E89B21-A173-4242-9048-E8586E80BFA2}" presName="Triangle" presStyleLbl="alignNode1" presStyleIdx="1" presStyleCnt="5">
        <dgm:style>
          <a:lnRef idx="3">
            <a:schemeClr val="lt1"/>
          </a:lnRef>
          <a:fillRef idx="1">
            <a:schemeClr val="accent3"/>
          </a:fillRef>
          <a:effectRef idx="1">
            <a:schemeClr val="accent3"/>
          </a:effectRef>
          <a:fontRef idx="minor">
            <a:schemeClr val="lt1"/>
          </a:fontRef>
        </dgm:style>
      </dgm:prSet>
      <dgm:spPr/>
      <dgm:t>
        <a:bodyPr/>
        <a:lstStyle/>
        <a:p>
          <a:endParaRPr lang="en-US"/>
        </a:p>
      </dgm:t>
    </dgm:pt>
    <dgm:pt modelId="{1E9EDDBA-071A-40C3-915B-D8DFCC0B82EE}" type="pres">
      <dgm:prSet presAssocID="{E7012BC0-1813-48D4-A5FB-8B6390872F2A}" presName="sibTrans" presStyleCnt="0"/>
      <dgm:spPr/>
    </dgm:pt>
    <dgm:pt modelId="{575F6202-3F64-4807-8C1E-6EF8061BE6CD}" type="pres">
      <dgm:prSet presAssocID="{E7012BC0-1813-48D4-A5FB-8B6390872F2A}" presName="space" presStyleCnt="0"/>
      <dgm:spPr/>
    </dgm:pt>
    <dgm:pt modelId="{C4B2229D-4A4B-483C-8C73-6DE6FF0790BB}" type="pres">
      <dgm:prSet presAssocID="{69BE710B-1B98-4334-963D-726C36FAB440}" presName="composite" presStyleCnt="0"/>
      <dgm:spPr/>
    </dgm:pt>
    <dgm:pt modelId="{A5E42D07-CA29-4ABE-927F-BC46E2331253}" type="pres">
      <dgm:prSet presAssocID="{69BE710B-1B98-4334-963D-726C36FAB440}" presName="LShape" presStyleLbl="alignNode1" presStyleIdx="2" presStyleCnt="5">
        <dgm:style>
          <a:lnRef idx="1">
            <a:schemeClr val="accent2"/>
          </a:lnRef>
          <a:fillRef idx="2">
            <a:schemeClr val="accent2"/>
          </a:fillRef>
          <a:effectRef idx="1">
            <a:schemeClr val="accent2"/>
          </a:effectRef>
          <a:fontRef idx="minor">
            <a:schemeClr val="dk1"/>
          </a:fontRef>
        </dgm:style>
      </dgm:prSet>
      <dgm:spPr/>
      <dgm:t>
        <a:bodyPr/>
        <a:lstStyle/>
        <a:p>
          <a:endParaRPr lang="en-US"/>
        </a:p>
      </dgm:t>
    </dgm:pt>
    <dgm:pt modelId="{0F50844F-EFB1-48E0-B82A-EE34DEBEAB04}" type="pres">
      <dgm:prSet presAssocID="{69BE710B-1B98-4334-963D-726C36FAB440}" presName="ParentText" presStyleLbl="revTx" presStyleIdx="1" presStyleCnt="3">
        <dgm:presLayoutVars>
          <dgm:chMax val="0"/>
          <dgm:chPref val="0"/>
          <dgm:bulletEnabled val="1"/>
        </dgm:presLayoutVars>
      </dgm:prSet>
      <dgm:spPr/>
      <dgm:t>
        <a:bodyPr/>
        <a:lstStyle/>
        <a:p>
          <a:endParaRPr lang="en-US"/>
        </a:p>
      </dgm:t>
    </dgm:pt>
    <dgm:pt modelId="{11467C1D-0E1E-4C8C-99B2-AF7F2523E7FF}" type="pres">
      <dgm:prSet presAssocID="{69BE710B-1B98-4334-963D-726C36FAB440}" presName="Triangle" presStyleLbl="alignNode1" presStyleIdx="3" presStyleCnt="5">
        <dgm:style>
          <a:lnRef idx="1">
            <a:schemeClr val="accent2"/>
          </a:lnRef>
          <a:fillRef idx="2">
            <a:schemeClr val="accent2"/>
          </a:fillRef>
          <a:effectRef idx="1">
            <a:schemeClr val="accent2"/>
          </a:effectRef>
          <a:fontRef idx="minor">
            <a:schemeClr val="dk1"/>
          </a:fontRef>
        </dgm:style>
      </dgm:prSet>
      <dgm:spPr/>
      <dgm:t>
        <a:bodyPr/>
        <a:lstStyle/>
        <a:p>
          <a:endParaRPr lang="en-US"/>
        </a:p>
      </dgm:t>
    </dgm:pt>
    <dgm:pt modelId="{E44770F0-E8E3-42A6-B1BC-96E485D1C2B6}" type="pres">
      <dgm:prSet presAssocID="{1A02EBBC-B884-4EAE-BBE1-1BAF7A26B326}" presName="sibTrans" presStyleCnt="0"/>
      <dgm:spPr/>
    </dgm:pt>
    <dgm:pt modelId="{2BA11898-048B-4A96-AF3A-68D6AED29765}" type="pres">
      <dgm:prSet presAssocID="{1A02EBBC-B884-4EAE-BBE1-1BAF7A26B326}" presName="space" presStyleCnt="0"/>
      <dgm:spPr/>
    </dgm:pt>
    <dgm:pt modelId="{0E1ACA72-869A-47D1-8362-71FB129A96C0}" type="pres">
      <dgm:prSet presAssocID="{3711E336-8319-4082-8A6E-452F958C036B}" presName="composite" presStyleCnt="0"/>
      <dgm:spPr/>
    </dgm:pt>
    <dgm:pt modelId="{9B186C94-FDE1-41BE-BE03-1B3864DE7EB2}" type="pres">
      <dgm:prSet presAssocID="{3711E336-8319-4082-8A6E-452F958C036B}" presName="LShape" presStyleLbl="alignNode1" presStyleIdx="4" presStyleCnt="5">
        <dgm:style>
          <a:lnRef idx="1">
            <a:schemeClr val="accent4"/>
          </a:lnRef>
          <a:fillRef idx="2">
            <a:schemeClr val="accent4"/>
          </a:fillRef>
          <a:effectRef idx="1">
            <a:schemeClr val="accent4"/>
          </a:effectRef>
          <a:fontRef idx="minor">
            <a:schemeClr val="dk1"/>
          </a:fontRef>
        </dgm:style>
      </dgm:prSet>
      <dgm:spPr/>
      <dgm:t>
        <a:bodyPr/>
        <a:lstStyle/>
        <a:p>
          <a:endParaRPr lang="en-US"/>
        </a:p>
      </dgm:t>
    </dgm:pt>
    <dgm:pt modelId="{5D70E730-260B-4B61-8323-1F48337F40CA}" type="pres">
      <dgm:prSet presAssocID="{3711E336-8319-4082-8A6E-452F958C036B}" presName="ParentText" presStyleLbl="revTx" presStyleIdx="2" presStyleCnt="3">
        <dgm:presLayoutVars>
          <dgm:chMax val="0"/>
          <dgm:chPref val="0"/>
          <dgm:bulletEnabled val="1"/>
        </dgm:presLayoutVars>
      </dgm:prSet>
      <dgm:spPr/>
      <dgm:t>
        <a:bodyPr/>
        <a:lstStyle/>
        <a:p>
          <a:endParaRPr lang="en-US"/>
        </a:p>
      </dgm:t>
    </dgm:pt>
  </dgm:ptLst>
  <dgm:cxnLst>
    <dgm:cxn modelId="{B18FA51D-AFD8-41EF-88F2-D463E1A88C6F}" srcId="{A4A5E0CE-7F2B-403C-B3DC-AF89701210A0}" destId="{C9E89B21-A173-4242-9048-E8586E80BFA2}" srcOrd="0" destOrd="0" parTransId="{0D550FF0-66C3-40B9-9D7D-775E68DB80F8}" sibTransId="{E7012BC0-1813-48D4-A5FB-8B6390872F2A}"/>
    <dgm:cxn modelId="{9CBF666E-243A-4311-AEF9-F97D2F30300D}" type="presOf" srcId="{3711E336-8319-4082-8A6E-452F958C036B}" destId="{5D70E730-260B-4B61-8323-1F48337F40CA}" srcOrd="0" destOrd="0" presId="urn:microsoft.com/office/officeart/2009/3/layout/StepUpProcess"/>
    <dgm:cxn modelId="{47BA0A55-DD58-45C0-8348-8F1448F21036}" type="presOf" srcId="{69BE710B-1B98-4334-963D-726C36FAB440}" destId="{0F50844F-EFB1-48E0-B82A-EE34DEBEAB04}" srcOrd="0" destOrd="0" presId="urn:microsoft.com/office/officeart/2009/3/layout/StepUpProcess"/>
    <dgm:cxn modelId="{3E8123FB-D842-4FDB-9FCA-8B872271732B}" srcId="{A4A5E0CE-7F2B-403C-B3DC-AF89701210A0}" destId="{3711E336-8319-4082-8A6E-452F958C036B}" srcOrd="2" destOrd="0" parTransId="{62CA6A35-DB31-48CB-8DB9-F7183F0EE51E}" sibTransId="{6B5F0CF3-879E-4F24-8C81-FB5B8C7E5BB0}"/>
    <dgm:cxn modelId="{FCA42305-A7AE-40CD-BC7B-ACE6EC070E42}" type="presOf" srcId="{C9E89B21-A173-4242-9048-E8586E80BFA2}" destId="{0A4D368E-C917-4361-AA45-C28A32400D76}" srcOrd="0" destOrd="0" presId="urn:microsoft.com/office/officeart/2009/3/layout/StepUpProcess"/>
    <dgm:cxn modelId="{CD2BBD79-CE02-4119-A1E9-A361231125E3}" srcId="{A4A5E0CE-7F2B-403C-B3DC-AF89701210A0}" destId="{69BE710B-1B98-4334-963D-726C36FAB440}" srcOrd="1" destOrd="0" parTransId="{04A90B75-A1EF-47D7-B024-0D3C8436C1D1}" sibTransId="{1A02EBBC-B884-4EAE-BBE1-1BAF7A26B326}"/>
    <dgm:cxn modelId="{EBAF2F42-6A1B-4C1D-A544-FF623D942621}" type="presOf" srcId="{A4A5E0CE-7F2B-403C-B3DC-AF89701210A0}" destId="{11D8C7A0-113A-42D5-A819-9BA1B19D407E}" srcOrd="0" destOrd="0" presId="urn:microsoft.com/office/officeart/2009/3/layout/StepUpProcess"/>
    <dgm:cxn modelId="{1703AECD-B131-4E8E-BB6D-D2D8131466B9}" type="presParOf" srcId="{11D8C7A0-113A-42D5-A819-9BA1B19D407E}" destId="{18887FBF-44D3-4056-98C0-1D9CD8BB1EBA}" srcOrd="0" destOrd="0" presId="urn:microsoft.com/office/officeart/2009/3/layout/StepUpProcess"/>
    <dgm:cxn modelId="{4F9AC01B-99F6-4214-AE74-03E144D96F0F}" type="presParOf" srcId="{18887FBF-44D3-4056-98C0-1D9CD8BB1EBA}" destId="{138B2EEF-690B-44B8-916A-0FFBF0F0FC6F}" srcOrd="0" destOrd="0" presId="urn:microsoft.com/office/officeart/2009/3/layout/StepUpProcess"/>
    <dgm:cxn modelId="{39069F2B-A66C-48A1-832F-229D9C4B5301}" type="presParOf" srcId="{18887FBF-44D3-4056-98C0-1D9CD8BB1EBA}" destId="{0A4D368E-C917-4361-AA45-C28A32400D76}" srcOrd="1" destOrd="0" presId="urn:microsoft.com/office/officeart/2009/3/layout/StepUpProcess"/>
    <dgm:cxn modelId="{8061600D-5239-408D-941B-68C2EE6FF9FC}" type="presParOf" srcId="{18887FBF-44D3-4056-98C0-1D9CD8BB1EBA}" destId="{82712226-5AF7-45B8-B207-EA2B6A5CE3DC}" srcOrd="2" destOrd="0" presId="urn:microsoft.com/office/officeart/2009/3/layout/StepUpProcess"/>
    <dgm:cxn modelId="{5A21ECB1-DD77-4E3C-8D04-02DB3DF8C2B1}" type="presParOf" srcId="{11D8C7A0-113A-42D5-A819-9BA1B19D407E}" destId="{1E9EDDBA-071A-40C3-915B-D8DFCC0B82EE}" srcOrd="1" destOrd="0" presId="urn:microsoft.com/office/officeart/2009/3/layout/StepUpProcess"/>
    <dgm:cxn modelId="{BA05EA60-109D-43D5-933F-D946402D6152}" type="presParOf" srcId="{1E9EDDBA-071A-40C3-915B-D8DFCC0B82EE}" destId="{575F6202-3F64-4807-8C1E-6EF8061BE6CD}" srcOrd="0" destOrd="0" presId="urn:microsoft.com/office/officeart/2009/3/layout/StepUpProcess"/>
    <dgm:cxn modelId="{CDD5D282-9918-4BFA-A814-0FFE5B53739E}" type="presParOf" srcId="{11D8C7A0-113A-42D5-A819-9BA1B19D407E}" destId="{C4B2229D-4A4B-483C-8C73-6DE6FF0790BB}" srcOrd="2" destOrd="0" presId="urn:microsoft.com/office/officeart/2009/3/layout/StepUpProcess"/>
    <dgm:cxn modelId="{6F91B781-766E-495E-9641-A898AF890422}" type="presParOf" srcId="{C4B2229D-4A4B-483C-8C73-6DE6FF0790BB}" destId="{A5E42D07-CA29-4ABE-927F-BC46E2331253}" srcOrd="0" destOrd="0" presId="urn:microsoft.com/office/officeart/2009/3/layout/StepUpProcess"/>
    <dgm:cxn modelId="{BABEDD4C-9D9C-47DE-9FAC-6D015ED05A02}" type="presParOf" srcId="{C4B2229D-4A4B-483C-8C73-6DE6FF0790BB}" destId="{0F50844F-EFB1-48E0-B82A-EE34DEBEAB04}" srcOrd="1" destOrd="0" presId="urn:microsoft.com/office/officeart/2009/3/layout/StepUpProcess"/>
    <dgm:cxn modelId="{F54A0680-9ADC-4272-9718-5E92AF241FEE}" type="presParOf" srcId="{C4B2229D-4A4B-483C-8C73-6DE6FF0790BB}" destId="{11467C1D-0E1E-4C8C-99B2-AF7F2523E7FF}" srcOrd="2" destOrd="0" presId="urn:microsoft.com/office/officeart/2009/3/layout/StepUpProcess"/>
    <dgm:cxn modelId="{4007CC01-1AA4-4113-813E-A266D915BAAD}" type="presParOf" srcId="{11D8C7A0-113A-42D5-A819-9BA1B19D407E}" destId="{E44770F0-E8E3-42A6-B1BC-96E485D1C2B6}" srcOrd="3" destOrd="0" presId="urn:microsoft.com/office/officeart/2009/3/layout/StepUpProcess"/>
    <dgm:cxn modelId="{59A0A7A6-07BD-41CE-84A0-311A694DF82C}" type="presParOf" srcId="{E44770F0-E8E3-42A6-B1BC-96E485D1C2B6}" destId="{2BA11898-048B-4A96-AF3A-68D6AED29765}" srcOrd="0" destOrd="0" presId="urn:microsoft.com/office/officeart/2009/3/layout/StepUpProcess"/>
    <dgm:cxn modelId="{F527B3AC-3FA9-4B7C-9DD5-4ACC2B1FAD5A}" type="presParOf" srcId="{11D8C7A0-113A-42D5-A819-9BA1B19D407E}" destId="{0E1ACA72-869A-47D1-8362-71FB129A96C0}" srcOrd="4" destOrd="0" presId="urn:microsoft.com/office/officeart/2009/3/layout/StepUpProcess"/>
    <dgm:cxn modelId="{4588F071-F0D0-41FF-B361-D278371ED2DF}" type="presParOf" srcId="{0E1ACA72-869A-47D1-8362-71FB129A96C0}" destId="{9B186C94-FDE1-41BE-BE03-1B3864DE7EB2}" srcOrd="0" destOrd="0" presId="urn:microsoft.com/office/officeart/2009/3/layout/StepUpProcess"/>
    <dgm:cxn modelId="{08E82141-040C-4E7A-9DED-9D3917728711}" type="presParOf" srcId="{0E1ACA72-869A-47D1-8362-71FB129A96C0}" destId="{5D70E730-260B-4B61-8323-1F48337F40CA}"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5B5303-B238-4AE8-8782-2387F5027587}">
      <dsp:nvSpPr>
        <dsp:cNvPr id="0" name=""/>
        <dsp:cNvSpPr/>
      </dsp:nvSpPr>
      <dsp:spPr>
        <a:xfrm rot="16200000">
          <a:off x="-1054340" y="1103801"/>
          <a:ext cx="4575265" cy="2367661"/>
        </a:xfrm>
        <a:prstGeom prst="flowChartManualOperation">
          <a:avLst/>
        </a:prstGeom>
        <a:solidFill>
          <a:schemeClr val="accent2">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kern="1200" dirty="0" smtClean="0"/>
            <a:t>The Bellwood Hotel founded in 1996 is devoted to providing top tier hospitality and comfort to its guests. It boasts of being one of the few 5-star hotels and lodgings within its province.</a:t>
          </a:r>
          <a:endParaRPr lang="en-US" sz="1200" kern="1200" dirty="0"/>
        </a:p>
      </dsp:txBody>
      <dsp:txXfrm rot="5400000">
        <a:off x="49462" y="915052"/>
        <a:ext cx="2367661" cy="2745159"/>
      </dsp:txXfrm>
    </dsp:sp>
    <dsp:sp modelId="{C4938AF8-40DB-425F-B687-CB2681560356}">
      <dsp:nvSpPr>
        <dsp:cNvPr id="0" name=""/>
        <dsp:cNvSpPr/>
      </dsp:nvSpPr>
      <dsp:spPr>
        <a:xfrm rot="16200000">
          <a:off x="1490896" y="1103801"/>
          <a:ext cx="4575265" cy="2367661"/>
        </a:xfrm>
        <a:prstGeom prst="flowChartManualOperation">
          <a:avLst/>
        </a:prstGeom>
        <a:solidFill>
          <a:schemeClr val="accent4">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kern="1200" dirty="0" smtClean="0"/>
            <a:t>Business Task: Analyze the Bellwood Hotel data collected from 2017 to 2018 in order to gain insight into the performance rate of the hotel </a:t>
          </a:r>
          <a:endParaRPr lang="en-US" sz="1200" kern="1200" dirty="0"/>
        </a:p>
      </dsp:txBody>
      <dsp:txXfrm rot="5400000">
        <a:off x="2594698" y="915052"/>
        <a:ext cx="2367661" cy="2745159"/>
      </dsp:txXfrm>
    </dsp:sp>
    <dsp:sp modelId="{463F56A9-B4C9-477C-82BF-B276F2BDF1C6}">
      <dsp:nvSpPr>
        <dsp:cNvPr id="0" name=""/>
        <dsp:cNvSpPr/>
      </dsp:nvSpPr>
      <dsp:spPr>
        <a:xfrm rot="16200000">
          <a:off x="3915664" y="1103801"/>
          <a:ext cx="4575265" cy="2367661"/>
        </a:xfrm>
        <a:prstGeom prst="flowChartManualOperation">
          <a:avLst/>
        </a:prstGeom>
        <a:solidFill>
          <a:schemeClr val="accent3">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kern="1200" dirty="0" smtClean="0"/>
            <a:t>Problem Statement: How can trends identified from hotel reservations impact the hotel’s operations?  </a:t>
          </a:r>
          <a:endParaRPr lang="en-US" sz="1200" kern="1200" dirty="0"/>
        </a:p>
      </dsp:txBody>
      <dsp:txXfrm rot="5400000">
        <a:off x="5019466" y="915052"/>
        <a:ext cx="2367661" cy="27451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80BC9-3DFD-4AAF-B3AC-AE1A40883603}">
      <dsp:nvSpPr>
        <dsp:cNvPr id="0" name=""/>
        <dsp:cNvSpPr/>
      </dsp:nvSpPr>
      <dsp:spPr>
        <a:xfrm>
          <a:off x="0" y="506528"/>
          <a:ext cx="1051560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5E7155-DCEC-43E8-AA0C-8C11355A8417}">
      <dsp:nvSpPr>
        <dsp:cNvPr id="0" name=""/>
        <dsp:cNvSpPr/>
      </dsp:nvSpPr>
      <dsp:spPr>
        <a:xfrm>
          <a:off x="525780" y="19448"/>
          <a:ext cx="7360920" cy="97416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US" sz="1600" kern="1200" dirty="0" smtClean="0">
              <a:solidFill>
                <a:schemeClr val="tx1"/>
              </a:solidFill>
            </a:rPr>
            <a:t>The Dataset was provided by the Bellwood Hotel</a:t>
          </a:r>
          <a:endParaRPr lang="en-US" sz="1600" kern="1200" dirty="0">
            <a:solidFill>
              <a:schemeClr val="tx1"/>
            </a:solidFill>
          </a:endParaRPr>
        </a:p>
      </dsp:txBody>
      <dsp:txXfrm>
        <a:off x="573335" y="67003"/>
        <a:ext cx="7265810" cy="879050"/>
      </dsp:txXfrm>
    </dsp:sp>
    <dsp:sp modelId="{765FDD7B-9B61-4615-8533-5648C6E9A444}">
      <dsp:nvSpPr>
        <dsp:cNvPr id="0" name=""/>
        <dsp:cNvSpPr/>
      </dsp:nvSpPr>
      <dsp:spPr>
        <a:xfrm>
          <a:off x="0" y="2003409"/>
          <a:ext cx="1051560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8F7C6B-94B5-47D0-AFCF-3FECCD674C00}">
      <dsp:nvSpPr>
        <dsp:cNvPr id="0" name=""/>
        <dsp:cNvSpPr/>
      </dsp:nvSpPr>
      <dsp:spPr>
        <a:xfrm>
          <a:off x="525780" y="1516329"/>
          <a:ext cx="7360920" cy="974160"/>
        </a:xfrm>
        <a:prstGeom prst="round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US" sz="1600" kern="1200" dirty="0" smtClean="0">
              <a:solidFill>
                <a:schemeClr val="tx1"/>
              </a:solidFill>
            </a:rPr>
            <a:t>This data is deemed credible and is not made available to the public.</a:t>
          </a:r>
          <a:endParaRPr lang="en-US" sz="1600" kern="1200" dirty="0">
            <a:solidFill>
              <a:schemeClr val="tx1"/>
            </a:solidFill>
          </a:endParaRPr>
        </a:p>
      </dsp:txBody>
      <dsp:txXfrm>
        <a:off x="573335" y="1563884"/>
        <a:ext cx="7265810" cy="879050"/>
      </dsp:txXfrm>
    </dsp:sp>
    <dsp:sp modelId="{AF03CEB7-4A70-46A3-86D1-114357947378}">
      <dsp:nvSpPr>
        <dsp:cNvPr id="0" name=""/>
        <dsp:cNvSpPr/>
      </dsp:nvSpPr>
      <dsp:spPr>
        <a:xfrm>
          <a:off x="0" y="3500289"/>
          <a:ext cx="1051560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D42C75-963D-462A-8A71-1E02B6A0DD4A}">
      <dsp:nvSpPr>
        <dsp:cNvPr id="0" name=""/>
        <dsp:cNvSpPr/>
      </dsp:nvSpPr>
      <dsp:spPr>
        <a:xfrm>
          <a:off x="525780" y="3013209"/>
          <a:ext cx="7360920" cy="974160"/>
        </a:xfrm>
        <a:prstGeom prst="roundRect">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US" sz="1600" kern="1200" dirty="0" smtClean="0">
              <a:solidFill>
                <a:schemeClr val="tx1"/>
              </a:solidFill>
            </a:rPr>
            <a:t>The dataset contains 12 columns which focus on Booking ID, no of adults, no of children, no of weekend nights, no of week nights, type of meal plan, room type reserved, lead time, arrival date, market segment type, average price per room and booking status.</a:t>
          </a:r>
          <a:endParaRPr lang="en-US" sz="1600" kern="1200" dirty="0">
            <a:solidFill>
              <a:schemeClr val="tx1"/>
            </a:solidFill>
          </a:endParaRPr>
        </a:p>
      </dsp:txBody>
      <dsp:txXfrm>
        <a:off x="573335" y="3060764"/>
        <a:ext cx="7265810" cy="879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B2EEF-690B-44B8-916A-0FFBF0F0FC6F}">
      <dsp:nvSpPr>
        <dsp:cNvPr id="0" name=""/>
        <dsp:cNvSpPr/>
      </dsp:nvSpPr>
      <dsp:spPr>
        <a:xfrm rot="5400000">
          <a:off x="1004876" y="1052965"/>
          <a:ext cx="1816935" cy="3023339"/>
        </a:xfrm>
        <a:prstGeom prst="corner">
          <a:avLst>
            <a:gd name="adj1" fmla="val 16120"/>
            <a:gd name="adj2" fmla="val 16110"/>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sp>
    <dsp:sp modelId="{0A4D368E-C917-4361-AA45-C28A32400D76}">
      <dsp:nvSpPr>
        <dsp:cNvPr id="0" name=""/>
        <dsp:cNvSpPr/>
      </dsp:nvSpPr>
      <dsp:spPr>
        <a:xfrm>
          <a:off x="701585" y="1956292"/>
          <a:ext cx="2729487" cy="2392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 downloaded the dataset and stored it with an appropriate file name.</a:t>
          </a:r>
          <a:endParaRPr lang="en-US" sz="2000" kern="1200" dirty="0"/>
        </a:p>
      </dsp:txBody>
      <dsp:txXfrm>
        <a:off x="701585" y="1956292"/>
        <a:ext cx="2729487" cy="2392556"/>
      </dsp:txXfrm>
    </dsp:sp>
    <dsp:sp modelId="{82712226-5AF7-45B8-B207-EA2B6A5CE3DC}">
      <dsp:nvSpPr>
        <dsp:cNvPr id="0" name=""/>
        <dsp:cNvSpPr/>
      </dsp:nvSpPr>
      <dsp:spPr>
        <a:xfrm>
          <a:off x="2916075" y="830384"/>
          <a:ext cx="514997" cy="514997"/>
        </a:xfrm>
        <a:prstGeom prst="triangle">
          <a:avLst>
            <a:gd name="adj" fmla="val 100000"/>
          </a:avLst>
        </a:prstGeom>
        <a:solidFill>
          <a:schemeClr val="accent3"/>
        </a:solidFill>
        <a:ln w="19050" cap="flat" cmpd="sng" algn="ctr">
          <a:solidFill>
            <a:schemeClr val="lt1"/>
          </a:solidFill>
          <a:prstDash val="solid"/>
          <a:miter lim="800000"/>
        </a:ln>
        <a:effectLst/>
      </dsp:spPr>
      <dsp:style>
        <a:lnRef idx="3">
          <a:schemeClr val="lt1"/>
        </a:lnRef>
        <a:fillRef idx="1">
          <a:schemeClr val="accent3"/>
        </a:fillRef>
        <a:effectRef idx="1">
          <a:schemeClr val="accent3"/>
        </a:effectRef>
        <a:fontRef idx="minor">
          <a:schemeClr val="lt1"/>
        </a:fontRef>
      </dsp:style>
    </dsp:sp>
    <dsp:sp modelId="{A5E42D07-CA29-4ABE-927F-BC46E2331253}">
      <dsp:nvSpPr>
        <dsp:cNvPr id="0" name=""/>
        <dsp:cNvSpPr/>
      </dsp:nvSpPr>
      <dsp:spPr>
        <a:xfrm rot="5400000">
          <a:off x="4346303" y="226126"/>
          <a:ext cx="1816935" cy="3023339"/>
        </a:xfrm>
        <a:prstGeom prst="corner">
          <a:avLst>
            <a:gd name="adj1" fmla="val 16120"/>
            <a:gd name="adj2" fmla="val 16110"/>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sp>
    <dsp:sp modelId="{0F50844F-EFB1-48E0-B82A-EE34DEBEAB04}">
      <dsp:nvSpPr>
        <dsp:cNvPr id="0" name=""/>
        <dsp:cNvSpPr/>
      </dsp:nvSpPr>
      <dsp:spPr>
        <a:xfrm>
          <a:off x="4043011" y="1129453"/>
          <a:ext cx="2729487" cy="2392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The data contained within was predominantly consistent and as such, much cleaning wasn’t required.</a:t>
          </a:r>
          <a:endParaRPr lang="en-US" sz="2000" kern="1200" dirty="0"/>
        </a:p>
      </dsp:txBody>
      <dsp:txXfrm>
        <a:off x="4043011" y="1129453"/>
        <a:ext cx="2729487" cy="2392556"/>
      </dsp:txXfrm>
    </dsp:sp>
    <dsp:sp modelId="{11467C1D-0E1E-4C8C-99B2-AF7F2523E7FF}">
      <dsp:nvSpPr>
        <dsp:cNvPr id="0" name=""/>
        <dsp:cNvSpPr/>
      </dsp:nvSpPr>
      <dsp:spPr>
        <a:xfrm>
          <a:off x="6257501" y="3544"/>
          <a:ext cx="514997" cy="514997"/>
        </a:xfrm>
        <a:prstGeom prst="triangle">
          <a:avLst>
            <a:gd name="adj" fmla="val 100000"/>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sp>
    <dsp:sp modelId="{9B186C94-FDE1-41BE-BE03-1B3864DE7EB2}">
      <dsp:nvSpPr>
        <dsp:cNvPr id="0" name=""/>
        <dsp:cNvSpPr/>
      </dsp:nvSpPr>
      <dsp:spPr>
        <a:xfrm rot="5400000">
          <a:off x="7687729" y="-600712"/>
          <a:ext cx="1816935" cy="3023339"/>
        </a:xfrm>
        <a:prstGeom prst="corner">
          <a:avLst>
            <a:gd name="adj1" fmla="val 16120"/>
            <a:gd name="adj2" fmla="val 16110"/>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sp>
    <dsp:sp modelId="{5D70E730-260B-4B61-8323-1F48337F40CA}">
      <dsp:nvSpPr>
        <dsp:cNvPr id="0" name=""/>
        <dsp:cNvSpPr/>
      </dsp:nvSpPr>
      <dsp:spPr>
        <a:xfrm>
          <a:off x="7384437" y="302614"/>
          <a:ext cx="2729487" cy="2392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The dataset was then imported into SQL Server Management Studio.</a:t>
          </a:r>
          <a:endParaRPr lang="en-US" sz="2000" kern="1200" dirty="0"/>
        </a:p>
      </dsp:txBody>
      <dsp:txXfrm>
        <a:off x="7384437" y="302614"/>
        <a:ext cx="2729487" cy="239255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EB9AD3-01E2-4886-9ECF-109A0FA3BC78}"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38601-4D82-4958-BD00-402BC6C513FC}" type="slidenum">
              <a:rPr lang="en-US" smtClean="0"/>
              <a:t>‹#›</a:t>
            </a:fld>
            <a:endParaRPr lang="en-US"/>
          </a:p>
        </p:txBody>
      </p:sp>
    </p:spTree>
    <p:extLst>
      <p:ext uri="{BB962C8B-B14F-4D97-AF65-F5344CB8AC3E}">
        <p14:creationId xmlns:p14="http://schemas.microsoft.com/office/powerpoint/2010/main" val="2536006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EB9AD3-01E2-4886-9ECF-109A0FA3BC78}"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38601-4D82-4958-BD00-402BC6C513FC}" type="slidenum">
              <a:rPr lang="en-US" smtClean="0"/>
              <a:t>‹#›</a:t>
            </a:fld>
            <a:endParaRPr lang="en-US"/>
          </a:p>
        </p:txBody>
      </p:sp>
    </p:spTree>
    <p:extLst>
      <p:ext uri="{BB962C8B-B14F-4D97-AF65-F5344CB8AC3E}">
        <p14:creationId xmlns:p14="http://schemas.microsoft.com/office/powerpoint/2010/main" val="1049522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EB9AD3-01E2-4886-9ECF-109A0FA3BC78}"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38601-4D82-4958-BD00-402BC6C513FC}" type="slidenum">
              <a:rPr lang="en-US" smtClean="0"/>
              <a:t>‹#›</a:t>
            </a:fld>
            <a:endParaRPr lang="en-US"/>
          </a:p>
        </p:txBody>
      </p:sp>
    </p:spTree>
    <p:extLst>
      <p:ext uri="{BB962C8B-B14F-4D97-AF65-F5344CB8AC3E}">
        <p14:creationId xmlns:p14="http://schemas.microsoft.com/office/powerpoint/2010/main" val="67385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EB9AD3-01E2-4886-9ECF-109A0FA3BC78}"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38601-4D82-4958-BD00-402BC6C513FC}" type="slidenum">
              <a:rPr lang="en-US" smtClean="0"/>
              <a:t>‹#›</a:t>
            </a:fld>
            <a:endParaRPr lang="en-US"/>
          </a:p>
        </p:txBody>
      </p:sp>
    </p:spTree>
    <p:extLst>
      <p:ext uri="{BB962C8B-B14F-4D97-AF65-F5344CB8AC3E}">
        <p14:creationId xmlns:p14="http://schemas.microsoft.com/office/powerpoint/2010/main" val="227049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EB9AD3-01E2-4886-9ECF-109A0FA3BC78}"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38601-4D82-4958-BD00-402BC6C513FC}" type="slidenum">
              <a:rPr lang="en-US" smtClean="0"/>
              <a:t>‹#›</a:t>
            </a:fld>
            <a:endParaRPr lang="en-US"/>
          </a:p>
        </p:txBody>
      </p:sp>
    </p:spTree>
    <p:extLst>
      <p:ext uri="{BB962C8B-B14F-4D97-AF65-F5344CB8AC3E}">
        <p14:creationId xmlns:p14="http://schemas.microsoft.com/office/powerpoint/2010/main" val="1395013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EB9AD3-01E2-4886-9ECF-109A0FA3BC78}"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38601-4D82-4958-BD00-402BC6C513FC}" type="slidenum">
              <a:rPr lang="en-US" smtClean="0"/>
              <a:t>‹#›</a:t>
            </a:fld>
            <a:endParaRPr lang="en-US"/>
          </a:p>
        </p:txBody>
      </p:sp>
    </p:spTree>
    <p:extLst>
      <p:ext uri="{BB962C8B-B14F-4D97-AF65-F5344CB8AC3E}">
        <p14:creationId xmlns:p14="http://schemas.microsoft.com/office/powerpoint/2010/main" val="2540273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EB9AD3-01E2-4886-9ECF-109A0FA3BC78}" type="datetimeFigureOut">
              <a:rPr lang="en-US" smtClean="0"/>
              <a:t>3/9/2024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038601-4D82-4958-BD00-402BC6C513FC}" type="slidenum">
              <a:rPr lang="en-US" smtClean="0"/>
              <a:t>‹#›</a:t>
            </a:fld>
            <a:endParaRPr lang="en-US"/>
          </a:p>
        </p:txBody>
      </p:sp>
    </p:spTree>
    <p:extLst>
      <p:ext uri="{BB962C8B-B14F-4D97-AF65-F5344CB8AC3E}">
        <p14:creationId xmlns:p14="http://schemas.microsoft.com/office/powerpoint/2010/main" val="165688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EB9AD3-01E2-4886-9ECF-109A0FA3BC78}" type="datetimeFigureOut">
              <a:rPr lang="en-US" smtClean="0"/>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038601-4D82-4958-BD00-402BC6C513FC}" type="slidenum">
              <a:rPr lang="en-US" smtClean="0"/>
              <a:t>‹#›</a:t>
            </a:fld>
            <a:endParaRPr lang="en-US"/>
          </a:p>
        </p:txBody>
      </p:sp>
    </p:spTree>
    <p:extLst>
      <p:ext uri="{BB962C8B-B14F-4D97-AF65-F5344CB8AC3E}">
        <p14:creationId xmlns:p14="http://schemas.microsoft.com/office/powerpoint/2010/main" val="35464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EB9AD3-01E2-4886-9ECF-109A0FA3BC78}" type="datetimeFigureOut">
              <a:rPr lang="en-US" smtClean="0"/>
              <a:t>3/9/2024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038601-4D82-4958-BD00-402BC6C513FC}" type="slidenum">
              <a:rPr lang="en-US" smtClean="0"/>
              <a:t>‹#›</a:t>
            </a:fld>
            <a:endParaRPr lang="en-US"/>
          </a:p>
        </p:txBody>
      </p:sp>
    </p:spTree>
    <p:extLst>
      <p:ext uri="{BB962C8B-B14F-4D97-AF65-F5344CB8AC3E}">
        <p14:creationId xmlns:p14="http://schemas.microsoft.com/office/powerpoint/2010/main" val="3551728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EB9AD3-01E2-4886-9ECF-109A0FA3BC78}"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38601-4D82-4958-BD00-402BC6C513FC}" type="slidenum">
              <a:rPr lang="en-US" smtClean="0"/>
              <a:t>‹#›</a:t>
            </a:fld>
            <a:endParaRPr lang="en-US"/>
          </a:p>
        </p:txBody>
      </p:sp>
    </p:spTree>
    <p:extLst>
      <p:ext uri="{BB962C8B-B14F-4D97-AF65-F5344CB8AC3E}">
        <p14:creationId xmlns:p14="http://schemas.microsoft.com/office/powerpoint/2010/main" val="1849417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EB9AD3-01E2-4886-9ECF-109A0FA3BC78}"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38601-4D82-4958-BD00-402BC6C513FC}" type="slidenum">
              <a:rPr lang="en-US" smtClean="0"/>
              <a:t>‹#›</a:t>
            </a:fld>
            <a:endParaRPr lang="en-US"/>
          </a:p>
        </p:txBody>
      </p:sp>
    </p:spTree>
    <p:extLst>
      <p:ext uri="{BB962C8B-B14F-4D97-AF65-F5344CB8AC3E}">
        <p14:creationId xmlns:p14="http://schemas.microsoft.com/office/powerpoint/2010/main" val="4190474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B9AD3-01E2-4886-9ECF-109A0FA3BC78}" type="datetimeFigureOut">
              <a:rPr lang="en-US" smtClean="0"/>
              <a:t>3/9/2024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38601-4D82-4958-BD00-402BC6C513FC}" type="slidenum">
              <a:rPr lang="en-US" smtClean="0"/>
              <a:t>‹#›</a:t>
            </a:fld>
            <a:endParaRPr lang="en-US"/>
          </a:p>
        </p:txBody>
      </p:sp>
    </p:spTree>
    <p:extLst>
      <p:ext uri="{BB962C8B-B14F-4D97-AF65-F5344CB8AC3E}">
        <p14:creationId xmlns:p14="http://schemas.microsoft.com/office/powerpoint/2010/main" val="43759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7161" y="744467"/>
            <a:ext cx="9783271" cy="5324535"/>
          </a:xfrm>
          <a:prstGeom prst="rect">
            <a:avLst/>
          </a:prstGeom>
          <a:noFill/>
        </p:spPr>
        <p:txBody>
          <a:bodyPr wrap="square" rtlCol="0">
            <a:spAutoFit/>
          </a:bodyPr>
          <a:lstStyle/>
          <a:p>
            <a:endParaRPr lang="en-US" dirty="0"/>
          </a:p>
          <a:p>
            <a:endParaRPr lang="en-US" dirty="0" smtClean="0"/>
          </a:p>
          <a:p>
            <a:endParaRPr lang="en-US" dirty="0"/>
          </a:p>
          <a:p>
            <a:endParaRPr lang="en-US" dirty="0" smtClean="0"/>
          </a:p>
          <a:p>
            <a:endParaRPr lang="en-US" dirty="0"/>
          </a:p>
          <a:p>
            <a:endParaRPr lang="en-US" dirty="0" smtClean="0"/>
          </a:p>
          <a:p>
            <a:r>
              <a:rPr lang="en-US" sz="2800" dirty="0" smtClean="0">
                <a:latin typeface="Algerian" panose="04020705040A02060702" pitchFamily="82" charset="0"/>
              </a:rPr>
              <a:t>Title: Hotel Reservation Analysis.</a:t>
            </a:r>
          </a:p>
          <a:p>
            <a:endParaRPr lang="en-US" sz="2800" dirty="0">
              <a:latin typeface="Algerian" panose="04020705040A02060702" pitchFamily="82" charset="0"/>
            </a:endParaRPr>
          </a:p>
          <a:p>
            <a:r>
              <a:rPr lang="en-US" sz="2000" dirty="0" smtClean="0">
                <a:latin typeface="Algerian" panose="04020705040A02060702" pitchFamily="82" charset="0"/>
              </a:rPr>
              <a:t>Presented by: Edwin </a:t>
            </a:r>
            <a:r>
              <a:rPr lang="en-US" sz="2000" dirty="0" err="1" smtClean="0">
                <a:latin typeface="Algerian" panose="04020705040A02060702" pitchFamily="82" charset="0"/>
              </a:rPr>
              <a:t>Owarume</a:t>
            </a:r>
            <a:endParaRPr lang="en-US" sz="2000" dirty="0" smtClean="0">
              <a:latin typeface="Algerian" panose="04020705040A02060702" pitchFamily="82" charset="0"/>
            </a:endParaRPr>
          </a:p>
          <a:p>
            <a:endParaRPr lang="en-US" sz="2800" dirty="0">
              <a:latin typeface="Algerian" panose="04020705040A02060702" pitchFamily="82" charset="0"/>
            </a:endParaRPr>
          </a:p>
          <a:p>
            <a:r>
              <a:rPr lang="en-US" sz="1600" dirty="0" smtClean="0">
                <a:latin typeface="Algerian" panose="04020705040A02060702" pitchFamily="82" charset="0"/>
              </a:rPr>
              <a:t>Date: </a:t>
            </a:r>
            <a:r>
              <a:rPr lang="en-US" sz="1600" dirty="0" smtClean="0">
                <a:latin typeface="Algerian" panose="04020705040A02060702" pitchFamily="82" charset="0"/>
              </a:rPr>
              <a:t>10</a:t>
            </a:r>
            <a:r>
              <a:rPr lang="en-US" sz="1600" baseline="30000" dirty="0" smtClean="0">
                <a:latin typeface="Algerian" panose="04020705040A02060702" pitchFamily="82" charset="0"/>
              </a:rPr>
              <a:t>th</a:t>
            </a:r>
            <a:r>
              <a:rPr lang="en-US" sz="1600" dirty="0" smtClean="0">
                <a:latin typeface="Algerian" panose="04020705040A02060702" pitchFamily="82" charset="0"/>
              </a:rPr>
              <a:t> </a:t>
            </a:r>
            <a:r>
              <a:rPr lang="en-US" sz="1600" dirty="0" smtClean="0">
                <a:latin typeface="Algerian" panose="04020705040A02060702" pitchFamily="82" charset="0"/>
              </a:rPr>
              <a:t>March, 2024</a:t>
            </a:r>
          </a:p>
          <a:p>
            <a:endParaRPr lang="en-US" dirty="0"/>
          </a:p>
          <a:p>
            <a:endParaRPr lang="en-US" dirty="0" smtClean="0"/>
          </a:p>
          <a:p>
            <a:endParaRPr lang="en-US" dirty="0"/>
          </a:p>
          <a:p>
            <a:endParaRPr lang="en-US" dirty="0" smtClean="0"/>
          </a:p>
          <a:p>
            <a:endParaRPr lang="en-US" dirty="0"/>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54266" cy="1254266"/>
          </a:xfrm>
          <a:prstGeom prst="rect">
            <a:avLst/>
          </a:prstGeom>
        </p:spPr>
      </p:pic>
    </p:spTree>
    <p:extLst>
      <p:ext uri="{BB962C8B-B14F-4D97-AF65-F5344CB8AC3E}">
        <p14:creationId xmlns:p14="http://schemas.microsoft.com/office/powerpoint/2010/main" val="3319097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266" y="355582"/>
            <a:ext cx="10515600" cy="1325563"/>
          </a:xfrm>
        </p:spPr>
        <p:txBody>
          <a:bodyPr>
            <a:normAutofit/>
          </a:bodyPr>
          <a:lstStyle/>
          <a:p>
            <a:r>
              <a:rPr lang="en-US" sz="3600" dirty="0" smtClean="0"/>
              <a:t>Recommendations:</a:t>
            </a:r>
            <a:endParaRPr lang="en-US" sz="3600" dirty="0"/>
          </a:p>
        </p:txBody>
      </p:sp>
      <p:sp>
        <p:nvSpPr>
          <p:cNvPr id="3" name="Content Placeholder 2"/>
          <p:cNvSpPr>
            <a:spLocks noGrp="1"/>
          </p:cNvSpPr>
          <p:nvPr>
            <p:ph idx="1"/>
          </p:nvPr>
        </p:nvSpPr>
        <p:spPr>
          <a:xfrm>
            <a:off x="652083" y="1874177"/>
            <a:ext cx="10515600" cy="4351338"/>
          </a:xfrm>
        </p:spPr>
        <p:txBody>
          <a:bodyPr/>
          <a:lstStyle/>
          <a:p>
            <a:pPr marL="0" indent="0">
              <a:buNone/>
            </a:pPr>
            <a:endParaRPr lang="en-US" dirty="0"/>
          </a:p>
        </p:txBody>
      </p:sp>
      <p:sp>
        <p:nvSpPr>
          <p:cNvPr id="4" name="Cloud 3"/>
          <p:cNvSpPr/>
          <p:nvPr/>
        </p:nvSpPr>
        <p:spPr>
          <a:xfrm>
            <a:off x="1998732" y="1569308"/>
            <a:ext cx="3414840" cy="2476710"/>
          </a:xfrm>
          <a:prstGeom prst="cloud">
            <a:avLst/>
          </a:prstGeom>
          <a:solidFill>
            <a:schemeClr val="tx1"/>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Gather customer feedback to identify the reasons for canceled reservations and provide countermeasures</a:t>
            </a:r>
            <a:endParaRPr lang="en-US" dirty="0"/>
          </a:p>
        </p:txBody>
      </p:sp>
      <p:sp>
        <p:nvSpPr>
          <p:cNvPr id="6" name="Cloud 5"/>
          <p:cNvSpPr/>
          <p:nvPr/>
        </p:nvSpPr>
        <p:spPr>
          <a:xfrm>
            <a:off x="6632097" y="1372947"/>
            <a:ext cx="3393934" cy="2462677"/>
          </a:xfrm>
          <a:prstGeom prst="clou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Identify the reason for meal plan 1 being the customer favorite and improve other meal plans</a:t>
            </a:r>
            <a:endParaRPr lang="en-US" dirty="0"/>
          </a:p>
        </p:txBody>
      </p:sp>
      <p:sp>
        <p:nvSpPr>
          <p:cNvPr id="8" name="Cloud 7"/>
          <p:cNvSpPr/>
          <p:nvPr/>
        </p:nvSpPr>
        <p:spPr>
          <a:xfrm>
            <a:off x="3936776" y="3746178"/>
            <a:ext cx="3807302" cy="2541446"/>
          </a:xfrm>
          <a:prstGeom prst="cloud">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Since the most common market segment is online, the hotel management should strive to improve its online presence and reach</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54266" cy="1254266"/>
          </a:xfrm>
          <a:prstGeom prst="rect">
            <a:avLst/>
          </a:prstGeom>
        </p:spPr>
      </p:pic>
    </p:spTree>
    <p:extLst>
      <p:ext uri="{BB962C8B-B14F-4D97-AF65-F5344CB8AC3E}">
        <p14:creationId xmlns:p14="http://schemas.microsoft.com/office/powerpoint/2010/main" val="262178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571" y="841572"/>
            <a:ext cx="10633609" cy="5594336"/>
          </a:xfrm>
        </p:spPr>
        <p:txBody>
          <a:bodyPr/>
          <a:lstStyle/>
          <a:p>
            <a:pPr marL="0" indent="0">
              <a:buNone/>
            </a:pPr>
            <a:endParaRPr lang="en-US" dirty="0" smtClean="0"/>
          </a:p>
          <a:p>
            <a:pPr marL="0" indent="0">
              <a:buNone/>
            </a:pPr>
            <a:r>
              <a:rPr lang="en-US" dirty="0" smtClean="0"/>
              <a:t>Outline:</a:t>
            </a:r>
          </a:p>
          <a:p>
            <a:pPr marL="0" indent="0">
              <a:buNone/>
            </a:pPr>
            <a:endParaRPr lang="en-US" dirty="0"/>
          </a:p>
          <a:p>
            <a:r>
              <a:rPr lang="en-US" dirty="0" smtClean="0"/>
              <a:t>Introduction</a:t>
            </a:r>
          </a:p>
          <a:p>
            <a:r>
              <a:rPr lang="en-US" dirty="0" smtClean="0"/>
              <a:t>Data Sources</a:t>
            </a:r>
          </a:p>
          <a:p>
            <a:r>
              <a:rPr lang="en-US" dirty="0" smtClean="0"/>
              <a:t>Documentation of Cleaning and Manipulation</a:t>
            </a:r>
          </a:p>
          <a:p>
            <a:r>
              <a:rPr lang="en-US" dirty="0" smtClean="0"/>
              <a:t>Summary of Data Analysis</a:t>
            </a:r>
          </a:p>
          <a:p>
            <a:r>
              <a:rPr lang="en-US" dirty="0" smtClean="0"/>
              <a:t>Key Visualizations an Findings</a:t>
            </a:r>
          </a:p>
          <a:p>
            <a:r>
              <a:rPr lang="en-US" dirty="0" smtClean="0"/>
              <a:t>Recommendations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54266" cy="1254266"/>
          </a:xfrm>
          <a:prstGeom prst="rect">
            <a:avLst/>
          </a:prstGeom>
        </p:spPr>
      </p:pic>
    </p:spTree>
    <p:extLst>
      <p:ext uri="{BB962C8B-B14F-4D97-AF65-F5344CB8AC3E}">
        <p14:creationId xmlns:p14="http://schemas.microsoft.com/office/powerpoint/2010/main" val="928390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6158" y="547083"/>
            <a:ext cx="10515600" cy="4351338"/>
          </a:xfrm>
        </p:spPr>
        <p:txBody>
          <a:bodyPr/>
          <a:lstStyle/>
          <a:p>
            <a:pPr marL="0" indent="0">
              <a:buNone/>
            </a:pPr>
            <a:r>
              <a:rPr lang="en-US" dirty="0" smtClean="0"/>
              <a:t>Introduction:</a:t>
            </a:r>
          </a:p>
          <a:p>
            <a:pPr marL="0" indent="0">
              <a:buNone/>
            </a:pPr>
            <a:endParaRPr lang="en-US" dirty="0"/>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489074573"/>
              </p:ext>
            </p:extLst>
          </p:nvPr>
        </p:nvGraphicFramePr>
        <p:xfrm>
          <a:off x="1756872" y="1067624"/>
          <a:ext cx="7459956" cy="4575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1254266" cy="1254266"/>
          </a:xfrm>
          <a:prstGeom prst="rect">
            <a:avLst/>
          </a:prstGeom>
        </p:spPr>
      </p:pic>
    </p:spTree>
    <p:extLst>
      <p:ext uri="{BB962C8B-B14F-4D97-AF65-F5344CB8AC3E}">
        <p14:creationId xmlns:p14="http://schemas.microsoft.com/office/powerpoint/2010/main" val="3301238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266" y="421769"/>
            <a:ext cx="10515600" cy="1325563"/>
          </a:xfrm>
        </p:spPr>
        <p:txBody>
          <a:bodyPr>
            <a:normAutofit/>
          </a:bodyPr>
          <a:lstStyle/>
          <a:p>
            <a:r>
              <a:rPr lang="en-US" sz="3600" dirty="0" smtClean="0"/>
              <a:t>Data Source</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96905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1254266" cy="1254266"/>
          </a:xfrm>
          <a:prstGeom prst="rect">
            <a:avLst/>
          </a:prstGeom>
        </p:spPr>
      </p:pic>
    </p:spTree>
    <p:extLst>
      <p:ext uri="{BB962C8B-B14F-4D97-AF65-F5344CB8AC3E}">
        <p14:creationId xmlns:p14="http://schemas.microsoft.com/office/powerpoint/2010/main" val="3434238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266" y="462230"/>
            <a:ext cx="10515600" cy="1325563"/>
          </a:xfrm>
        </p:spPr>
        <p:txBody>
          <a:bodyPr>
            <a:normAutofit/>
          </a:bodyPr>
          <a:lstStyle/>
          <a:p>
            <a:r>
              <a:rPr lang="en-US" sz="3600" dirty="0" smtClean="0"/>
              <a:t>Cleaning and Manipulation</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7623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1254266" cy="1254266"/>
          </a:xfrm>
          <a:prstGeom prst="rect">
            <a:avLst/>
          </a:prstGeom>
        </p:spPr>
      </p:pic>
    </p:spTree>
    <p:extLst>
      <p:ext uri="{BB962C8B-B14F-4D97-AF65-F5344CB8AC3E}">
        <p14:creationId xmlns:p14="http://schemas.microsoft.com/office/powerpoint/2010/main" val="2106073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266" y="615979"/>
            <a:ext cx="10442097" cy="856772"/>
          </a:xfrm>
        </p:spPr>
        <p:txBody>
          <a:bodyPr>
            <a:normAutofit/>
          </a:bodyPr>
          <a:lstStyle/>
          <a:p>
            <a:r>
              <a:rPr lang="en-US" sz="3600" dirty="0" smtClean="0"/>
              <a:t>Summary of Data Analysis</a:t>
            </a:r>
            <a:endParaRPr lang="en-US" sz="3600" dirty="0"/>
          </a:p>
        </p:txBody>
      </p:sp>
      <p:sp>
        <p:nvSpPr>
          <p:cNvPr id="3" name="Content Placeholder 2"/>
          <p:cNvSpPr>
            <a:spLocks noGrp="1"/>
          </p:cNvSpPr>
          <p:nvPr>
            <p:ph idx="1"/>
          </p:nvPr>
        </p:nvSpPr>
        <p:spPr>
          <a:xfrm>
            <a:off x="838200" y="1691235"/>
            <a:ext cx="10515600" cy="4485728"/>
          </a:xfrm>
        </p:spPr>
        <p:txBody>
          <a:bodyPr>
            <a:normAutofit fontScale="92500"/>
          </a:bodyPr>
          <a:lstStyle/>
          <a:p>
            <a:pPr marL="0" indent="0">
              <a:buNone/>
            </a:pPr>
            <a:r>
              <a:rPr lang="en-US" sz="1600" dirty="0" smtClean="0"/>
              <a:t>Summary analysis was carried out on the dataset and the following metrics were considered:</a:t>
            </a:r>
          </a:p>
          <a:p>
            <a:pPr>
              <a:lnSpc>
                <a:spcPct val="200000"/>
              </a:lnSpc>
            </a:pPr>
            <a:r>
              <a:rPr lang="en-US" sz="1600" dirty="0" smtClean="0"/>
              <a:t>Total </a:t>
            </a:r>
            <a:r>
              <a:rPr lang="en-US" sz="1600" dirty="0"/>
              <a:t>number of reservations in the </a:t>
            </a:r>
            <a:r>
              <a:rPr lang="en-US" sz="1600" dirty="0" smtClean="0"/>
              <a:t>dataset.</a:t>
            </a:r>
          </a:p>
          <a:p>
            <a:pPr>
              <a:lnSpc>
                <a:spcPct val="200000"/>
              </a:lnSpc>
            </a:pPr>
            <a:r>
              <a:rPr lang="en-US" sz="1600" dirty="0" smtClean="0"/>
              <a:t>Total reservations and average number of nights spent by guests for each room type.</a:t>
            </a:r>
          </a:p>
          <a:p>
            <a:pPr>
              <a:lnSpc>
                <a:spcPct val="200000"/>
              </a:lnSpc>
            </a:pPr>
            <a:r>
              <a:rPr lang="en-US" sz="1600" dirty="0" smtClean="0"/>
              <a:t>Most popular meal plans and room types.</a:t>
            </a:r>
          </a:p>
          <a:p>
            <a:pPr>
              <a:lnSpc>
                <a:spcPct val="200000"/>
              </a:lnSpc>
            </a:pPr>
            <a:r>
              <a:rPr lang="en-US" sz="1600" dirty="0" smtClean="0"/>
              <a:t>The reservations made in the year 2018 and how many reservations per month.</a:t>
            </a:r>
          </a:p>
          <a:p>
            <a:pPr>
              <a:lnSpc>
                <a:spcPct val="200000"/>
              </a:lnSpc>
            </a:pPr>
            <a:r>
              <a:rPr lang="en-US" sz="1600" dirty="0" smtClean="0"/>
              <a:t>Most common market segment reservation type and which market segments generates the highest average price per room.</a:t>
            </a:r>
          </a:p>
          <a:p>
            <a:pPr>
              <a:lnSpc>
                <a:spcPct val="200000"/>
              </a:lnSpc>
            </a:pPr>
            <a:r>
              <a:rPr lang="en-US" sz="1600" dirty="0" smtClean="0"/>
              <a:t>The number of adults and children across all reservations.</a:t>
            </a:r>
          </a:p>
          <a:p>
            <a:pPr>
              <a:lnSpc>
                <a:spcPct val="200000"/>
              </a:lnSpc>
            </a:pPr>
            <a:r>
              <a:rPr lang="en-US" sz="1600" dirty="0" smtClean="0"/>
              <a:t>The comparison between number of reservations on weekends and weekdays.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54266" cy="1254266"/>
          </a:xfrm>
          <a:prstGeom prst="rect">
            <a:avLst/>
          </a:prstGeom>
        </p:spPr>
      </p:pic>
    </p:spTree>
    <p:extLst>
      <p:ext uri="{BB962C8B-B14F-4D97-AF65-F5344CB8AC3E}">
        <p14:creationId xmlns:p14="http://schemas.microsoft.com/office/powerpoint/2010/main" val="3716993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266" y="696899"/>
            <a:ext cx="10515600" cy="872956"/>
          </a:xfrm>
        </p:spPr>
        <p:txBody>
          <a:bodyPr>
            <a:normAutofit/>
          </a:bodyPr>
          <a:lstStyle/>
          <a:p>
            <a:r>
              <a:rPr lang="en-US" sz="3600" dirty="0" smtClean="0"/>
              <a:t>Summary Continuation</a:t>
            </a:r>
            <a:endParaRPr lang="en-US" sz="3600" dirty="0"/>
          </a:p>
        </p:txBody>
      </p:sp>
      <p:sp>
        <p:nvSpPr>
          <p:cNvPr id="3" name="Content Placeholder 2"/>
          <p:cNvSpPr>
            <a:spLocks noGrp="1"/>
          </p:cNvSpPr>
          <p:nvPr>
            <p:ph idx="1"/>
          </p:nvPr>
        </p:nvSpPr>
        <p:spPr>
          <a:xfrm>
            <a:off x="951489" y="2120113"/>
            <a:ext cx="9495329" cy="3498500"/>
          </a:xfrm>
        </p:spPr>
        <p:txBody>
          <a:bodyPr>
            <a:normAutofit lnSpcReduction="10000"/>
          </a:bodyPr>
          <a:lstStyle/>
          <a:p>
            <a:r>
              <a:rPr lang="en-US" sz="1800" dirty="0" smtClean="0"/>
              <a:t>For easy representation of key measurable factors which contribute to the growth of the hotel, I used statements like the ‘WHERE’, ‘GROUP BY’, ‘SELECT’ and ‘LIKE’ statements to filter the dataset.</a:t>
            </a:r>
          </a:p>
          <a:p>
            <a:pPr marL="0" indent="0">
              <a:buNone/>
            </a:pPr>
            <a:r>
              <a:rPr lang="en-US" sz="1800" dirty="0"/>
              <a:t> </a:t>
            </a:r>
            <a:endParaRPr lang="en-US" sz="1800" dirty="0" smtClean="0"/>
          </a:p>
          <a:p>
            <a:r>
              <a:rPr lang="en-US" sz="1800" dirty="0" smtClean="0"/>
              <a:t>I also made use of functions such as ‘COUNT’, ‘AVG’ and ‘SUM’ .</a:t>
            </a:r>
          </a:p>
          <a:p>
            <a:pPr marL="0" indent="0">
              <a:buNone/>
            </a:pPr>
            <a:endParaRPr lang="en-US" sz="1800" dirty="0" smtClean="0"/>
          </a:p>
          <a:p>
            <a:r>
              <a:rPr lang="en-US" sz="1800" dirty="0" smtClean="0"/>
              <a:t>I focused mainly on columns containing data related to customer preference such as:</a:t>
            </a:r>
          </a:p>
          <a:p>
            <a:pPr marL="742950" lvl="1" indent="-285750">
              <a:buFont typeface="+mj-lt"/>
              <a:buAutoNum type="romanLcPeriod"/>
            </a:pPr>
            <a:r>
              <a:rPr lang="en-US" sz="1400" dirty="0"/>
              <a:t>N</a:t>
            </a:r>
            <a:r>
              <a:rPr lang="en-US" sz="1400" dirty="0" smtClean="0"/>
              <a:t>umber of week nights, </a:t>
            </a:r>
          </a:p>
          <a:p>
            <a:pPr marL="742950" lvl="1" indent="-285750">
              <a:buFont typeface="+mj-lt"/>
              <a:buAutoNum type="romanLcPeriod"/>
            </a:pPr>
            <a:r>
              <a:rPr lang="en-US" sz="1400" dirty="0" smtClean="0"/>
              <a:t>Number of weekend nights, </a:t>
            </a:r>
          </a:p>
          <a:p>
            <a:pPr marL="742950" lvl="1" indent="-285750">
              <a:buFont typeface="+mj-lt"/>
              <a:buAutoNum type="romanLcPeriod"/>
            </a:pPr>
            <a:r>
              <a:rPr lang="en-US" sz="1400" dirty="0"/>
              <a:t>T</a:t>
            </a:r>
            <a:r>
              <a:rPr lang="en-US" sz="1400" dirty="0" smtClean="0"/>
              <a:t>ype of meal plan for each reservation made, </a:t>
            </a:r>
          </a:p>
          <a:p>
            <a:pPr marL="742950" lvl="1" indent="-285750">
              <a:buFont typeface="+mj-lt"/>
              <a:buAutoNum type="romanLcPeriod"/>
            </a:pPr>
            <a:r>
              <a:rPr lang="en-US" sz="1400" dirty="0"/>
              <a:t>A</a:t>
            </a:r>
            <a:r>
              <a:rPr lang="en-US" sz="1400" dirty="0" smtClean="0"/>
              <a:t>verage price per room,</a:t>
            </a:r>
          </a:p>
          <a:p>
            <a:pPr marL="742950" lvl="1" indent="-285750">
              <a:buFont typeface="+mj-lt"/>
              <a:buAutoNum type="romanLcPeriod"/>
            </a:pPr>
            <a:r>
              <a:rPr lang="en-US" sz="1400" dirty="0" smtClean="0"/>
              <a:t>Room type specified per reservation</a:t>
            </a:r>
          </a:p>
          <a:p>
            <a:pPr marL="457200" lvl="1" indent="0">
              <a:buNone/>
            </a:pPr>
            <a:endParaRPr lang="en-US" sz="1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54266" cy="1254266"/>
          </a:xfrm>
          <a:prstGeom prst="rect">
            <a:avLst/>
          </a:prstGeom>
        </p:spPr>
      </p:pic>
    </p:spTree>
    <p:extLst>
      <p:ext uri="{BB962C8B-B14F-4D97-AF65-F5344CB8AC3E}">
        <p14:creationId xmlns:p14="http://schemas.microsoft.com/office/powerpoint/2010/main" val="1972651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266" y="342313"/>
            <a:ext cx="10515600" cy="945785"/>
          </a:xfrm>
        </p:spPr>
        <p:txBody>
          <a:bodyPr>
            <a:normAutofit/>
          </a:bodyPr>
          <a:lstStyle/>
          <a:p>
            <a:r>
              <a:rPr lang="en-US" sz="3600" dirty="0" smtClean="0"/>
              <a:t>Key Visualizations and Findings</a:t>
            </a:r>
            <a:endParaRPr lang="en-US" sz="36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60934" y="1254266"/>
            <a:ext cx="4466621" cy="2272325"/>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0935" y="3914894"/>
            <a:ext cx="4466621" cy="2542431"/>
          </a:xfrm>
          <a:prstGeom prst="rect">
            <a:avLst/>
          </a:prstGeom>
        </p:spPr>
      </p:pic>
      <p:sp>
        <p:nvSpPr>
          <p:cNvPr id="6" name="TextBox 5"/>
          <p:cNvSpPr txBox="1"/>
          <p:nvPr/>
        </p:nvSpPr>
        <p:spPr>
          <a:xfrm>
            <a:off x="1011504" y="1565053"/>
            <a:ext cx="3957006" cy="1077218"/>
          </a:xfrm>
          <a:prstGeom prst="rect">
            <a:avLst/>
          </a:prstGeom>
          <a:noFill/>
        </p:spPr>
        <p:txBody>
          <a:bodyPr wrap="square" rtlCol="0">
            <a:spAutoFit/>
          </a:bodyPr>
          <a:lstStyle/>
          <a:p>
            <a:r>
              <a:rPr lang="en-US" sz="1600" dirty="0" smtClean="0"/>
              <a:t>From the query made, I was able to identify: </a:t>
            </a:r>
          </a:p>
          <a:p>
            <a:pPr marL="285750" indent="-285750">
              <a:buFont typeface="Arial" panose="020B0604020202020204" pitchFamily="34" charset="0"/>
              <a:buChar char="•"/>
            </a:pPr>
            <a:r>
              <a:rPr lang="en-US" sz="1600" dirty="0" smtClean="0"/>
              <a:t>the total number of reservations made from 2017 to 2018 as 700. </a:t>
            </a:r>
          </a:p>
          <a:p>
            <a:pPr marL="285750" indent="-285750">
              <a:buFont typeface="Arial" panose="020B0604020202020204" pitchFamily="34" charset="0"/>
              <a:buChar char="•"/>
            </a:pPr>
            <a:r>
              <a:rPr lang="en-US" sz="1600" dirty="0" smtClean="0"/>
              <a:t>the preferred meal plan as ‘Meal Plan 1’.</a:t>
            </a:r>
            <a:endParaRPr lang="en-US" sz="1600" dirty="0"/>
          </a:p>
        </p:txBody>
      </p:sp>
      <p:sp>
        <p:nvSpPr>
          <p:cNvPr id="7" name="TextBox 6"/>
          <p:cNvSpPr txBox="1"/>
          <p:nvPr/>
        </p:nvSpPr>
        <p:spPr>
          <a:xfrm>
            <a:off x="1011504" y="4130782"/>
            <a:ext cx="3957006" cy="1569660"/>
          </a:xfrm>
          <a:prstGeom prst="rect">
            <a:avLst/>
          </a:prstGeom>
          <a:noFill/>
        </p:spPr>
        <p:txBody>
          <a:bodyPr wrap="square" rtlCol="0">
            <a:spAutoFit/>
          </a:bodyPr>
          <a:lstStyle/>
          <a:p>
            <a:r>
              <a:rPr lang="en-US" sz="1600" dirty="0" smtClean="0"/>
              <a:t>This query was able to precisely identify: </a:t>
            </a:r>
          </a:p>
          <a:p>
            <a:pPr marL="285750" indent="-285750">
              <a:buFont typeface="Arial" panose="020B0604020202020204" pitchFamily="34" charset="0"/>
              <a:buChar char="•"/>
            </a:pPr>
            <a:r>
              <a:rPr lang="en-US" sz="1600" dirty="0" smtClean="0"/>
              <a:t>the number of bookings in 2018 as 577.</a:t>
            </a:r>
          </a:p>
          <a:p>
            <a:pPr marL="285750" indent="-285750">
              <a:buFont typeface="Arial" panose="020B0604020202020204" pitchFamily="34" charset="0"/>
              <a:buChar char="•"/>
            </a:pPr>
            <a:r>
              <a:rPr lang="en-US" sz="1600" dirty="0" smtClean="0"/>
              <a:t>the most popular room type booked as ‘Room Type 1’.</a:t>
            </a:r>
          </a:p>
          <a:p>
            <a:pPr marL="285750" indent="-285750">
              <a:buFont typeface="Arial" panose="020B0604020202020204" pitchFamily="34" charset="0"/>
              <a:buChar char="•"/>
            </a:pPr>
            <a:r>
              <a:rPr lang="en-US" sz="1600" dirty="0" smtClean="0"/>
              <a:t>the total number of weekend bookings as 383.</a:t>
            </a:r>
            <a:endParaRPr lang="en-US" sz="1600"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54266" cy="1254266"/>
          </a:xfrm>
          <a:prstGeom prst="rect">
            <a:avLst/>
          </a:prstGeom>
        </p:spPr>
      </p:pic>
    </p:spTree>
    <p:extLst>
      <p:ext uri="{BB962C8B-B14F-4D97-AF65-F5344CB8AC3E}">
        <p14:creationId xmlns:p14="http://schemas.microsoft.com/office/powerpoint/2010/main" val="2433666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266" y="478413"/>
            <a:ext cx="10515600" cy="719208"/>
          </a:xfrm>
        </p:spPr>
        <p:txBody>
          <a:bodyPr>
            <a:normAutofit/>
          </a:bodyPr>
          <a:lstStyle/>
          <a:p>
            <a:r>
              <a:rPr lang="en-US" sz="3600" dirty="0" smtClean="0"/>
              <a:t>Key Visualizations and Findings continuation</a:t>
            </a:r>
            <a:endParaRPr lang="en-US" sz="36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13249" y="1197621"/>
            <a:ext cx="4061642" cy="2095838"/>
          </a:xfrm>
        </p:spPr>
      </p:pic>
      <p:sp>
        <p:nvSpPr>
          <p:cNvPr id="5" name="TextBox 4"/>
          <p:cNvSpPr txBox="1"/>
          <p:nvPr/>
        </p:nvSpPr>
        <p:spPr>
          <a:xfrm>
            <a:off x="1011504" y="1445321"/>
            <a:ext cx="4296869" cy="1815882"/>
          </a:xfrm>
          <a:prstGeom prst="rect">
            <a:avLst/>
          </a:prstGeom>
          <a:noFill/>
        </p:spPr>
        <p:txBody>
          <a:bodyPr wrap="square" rtlCol="0">
            <a:spAutoFit/>
          </a:bodyPr>
          <a:lstStyle/>
          <a:p>
            <a:r>
              <a:rPr lang="en-US" sz="1400" dirty="0" smtClean="0"/>
              <a:t>The queries in this section accurately:</a:t>
            </a:r>
          </a:p>
          <a:p>
            <a:pPr marL="285750" indent="-285750">
              <a:buFont typeface="Arial" panose="020B0604020202020204" pitchFamily="34" charset="0"/>
              <a:buChar char="•"/>
            </a:pPr>
            <a:r>
              <a:rPr lang="en-US" sz="1400" dirty="0" smtClean="0"/>
              <a:t>show the highest lead time as 443 and lowest as 0. </a:t>
            </a:r>
          </a:p>
          <a:p>
            <a:pPr marL="285750" indent="-285750">
              <a:buFont typeface="Arial" panose="020B0604020202020204" pitchFamily="34" charset="0"/>
              <a:buChar char="•"/>
            </a:pPr>
            <a:r>
              <a:rPr lang="en-US" sz="1400" dirty="0" smtClean="0"/>
              <a:t>tell us that the most common market segment type for reservation is online.</a:t>
            </a:r>
          </a:p>
          <a:p>
            <a:pPr marL="285750" indent="-285750">
              <a:buFont typeface="Arial" panose="020B0604020202020204" pitchFamily="34" charset="0"/>
              <a:buChar char="•"/>
            </a:pPr>
            <a:r>
              <a:rPr lang="en-US" sz="1400" dirty="0" smtClean="0"/>
              <a:t>identify the number of confirmed bookings as 207(I assumed ‘</a:t>
            </a:r>
            <a:r>
              <a:rPr lang="en-US" sz="1400" dirty="0" err="1" smtClean="0"/>
              <a:t>Not_canceled</a:t>
            </a:r>
            <a:r>
              <a:rPr lang="en-US" sz="1400" dirty="0" smtClean="0"/>
              <a:t>’ to mean confirmed).</a:t>
            </a:r>
            <a:endParaRPr lang="en-US" sz="1400" dirty="0"/>
          </a:p>
          <a:p>
            <a:pPr marL="285750" indent="-285750">
              <a:buFont typeface="Arial" panose="020B0604020202020204" pitchFamily="34" charset="0"/>
              <a:buChar char="•"/>
            </a:pPr>
            <a:r>
              <a:rPr lang="en-US" sz="1400" dirty="0" smtClean="0"/>
              <a:t>display the total number of adults and children across all bookings.</a:t>
            </a:r>
            <a:endParaRPr lang="en-US" sz="14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3249" y="3908453"/>
            <a:ext cx="4059734" cy="2095837"/>
          </a:xfrm>
          <a:prstGeom prst="rect">
            <a:avLst/>
          </a:prstGeom>
        </p:spPr>
      </p:pic>
      <p:sp>
        <p:nvSpPr>
          <p:cNvPr id="7" name="TextBox 6"/>
          <p:cNvSpPr txBox="1"/>
          <p:nvPr/>
        </p:nvSpPr>
        <p:spPr>
          <a:xfrm>
            <a:off x="1011504" y="3617543"/>
            <a:ext cx="4296869" cy="2677656"/>
          </a:xfrm>
          <a:prstGeom prst="rect">
            <a:avLst/>
          </a:prstGeom>
          <a:noFill/>
        </p:spPr>
        <p:txBody>
          <a:bodyPr wrap="square" rtlCol="0">
            <a:spAutoFit/>
          </a:bodyPr>
          <a:lstStyle/>
          <a:p>
            <a:r>
              <a:rPr lang="en-US" sz="1400" dirty="0" smtClean="0"/>
              <a:t>This section clearly shows:</a:t>
            </a:r>
          </a:p>
          <a:p>
            <a:pPr marL="285750" indent="-285750">
              <a:buFont typeface="Arial" panose="020B0604020202020204" pitchFamily="34" charset="0"/>
              <a:buChar char="•"/>
            </a:pPr>
            <a:r>
              <a:rPr lang="en-US" sz="1400" dirty="0" smtClean="0"/>
              <a:t>The number of bookings made in each month in 2018 with June(6) having the highest number of reservations of 84.</a:t>
            </a:r>
          </a:p>
          <a:p>
            <a:pPr marL="285750" indent="-285750">
              <a:buFont typeface="Arial" panose="020B0604020202020204" pitchFamily="34" charset="0"/>
              <a:buChar char="•"/>
            </a:pPr>
            <a:r>
              <a:rPr lang="en-US" sz="1400" dirty="0" smtClean="0"/>
              <a:t>The average number of nights spent by guests for each room type with room types 3, 4 and 6 having the highest average.</a:t>
            </a:r>
          </a:p>
          <a:p>
            <a:pPr marL="285750" indent="-285750">
              <a:buFont typeface="Arial" panose="020B0604020202020204" pitchFamily="34" charset="0"/>
              <a:buChar char="•"/>
            </a:pPr>
            <a:r>
              <a:rPr lang="en-US" sz="1400" dirty="0" smtClean="0"/>
              <a:t>The most common room type for reservations involving children and the average price for that room type.</a:t>
            </a:r>
          </a:p>
          <a:p>
            <a:pPr marL="285750" indent="-285750">
              <a:buFont typeface="Arial" panose="020B0604020202020204" pitchFamily="34" charset="0"/>
              <a:buChar char="•"/>
            </a:pPr>
            <a:r>
              <a:rPr lang="en-US" sz="1400" dirty="0" smtClean="0"/>
              <a:t>The market segment that generates the highest average price per room is ‘online’.</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54266" cy="1254266"/>
          </a:xfrm>
          <a:prstGeom prst="rect">
            <a:avLst/>
          </a:prstGeom>
        </p:spPr>
      </p:pic>
    </p:spTree>
    <p:extLst>
      <p:ext uri="{BB962C8B-B14F-4D97-AF65-F5344CB8AC3E}">
        <p14:creationId xmlns:p14="http://schemas.microsoft.com/office/powerpoint/2010/main" val="3530558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724</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Calibri</vt:lpstr>
      <vt:lpstr>Calibri Light</vt:lpstr>
      <vt:lpstr>Office Theme</vt:lpstr>
      <vt:lpstr>PowerPoint Presentation</vt:lpstr>
      <vt:lpstr>PowerPoint Presentation</vt:lpstr>
      <vt:lpstr>PowerPoint Presentation</vt:lpstr>
      <vt:lpstr>Data Source</vt:lpstr>
      <vt:lpstr>Cleaning and Manipulation</vt:lpstr>
      <vt:lpstr>Summary of Data Analysis</vt:lpstr>
      <vt:lpstr>Summary Continuation</vt:lpstr>
      <vt:lpstr>Key Visualizations and Findings</vt:lpstr>
      <vt:lpstr>Key Visualizations and Findings continuation</vt:lpstr>
      <vt:lpstr>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44</cp:revision>
  <dcterms:created xsi:type="dcterms:W3CDTF">2024-03-07T23:10:30Z</dcterms:created>
  <dcterms:modified xsi:type="dcterms:W3CDTF">2024-03-09T20:39:14Z</dcterms:modified>
</cp:coreProperties>
</file>