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86423"/>
  </p:normalViewPr>
  <p:slideViewPr>
    <p:cSldViewPr snapToGrid="0" snapToObjects="1">
      <p:cViewPr varScale="1">
        <p:scale>
          <a:sx n="101" d="100"/>
          <a:sy n="101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1F9D1-22E1-AD41-BF4E-0AE2A3995E16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B0FE3-E647-6C49-BD5B-EB6CC03D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0FE3-E647-6C49-BD5B-EB6CC03D43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2542B8-2A1A-1C4D-B9B6-55224DF62DDA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C0EBED-0985-B543-AF6A-221DE676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AC2D-114E-7345-872E-4D72925BF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Eduardo Carrascosa</a:t>
            </a:r>
          </a:p>
        </p:txBody>
      </p:sp>
    </p:spTree>
    <p:extLst>
      <p:ext uri="{BB962C8B-B14F-4D97-AF65-F5344CB8AC3E}">
        <p14:creationId xmlns:p14="http://schemas.microsoft.com/office/powerpoint/2010/main" val="114950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C09-244A-9140-921F-04D20F2D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(part two)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68414-C2CD-5B49-AC2C-20AC06A0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1" y="2369312"/>
            <a:ext cx="4744610" cy="4175951"/>
          </a:xfrm>
        </p:spPr>
      </p:pic>
    </p:spTree>
    <p:extLst>
      <p:ext uri="{BB962C8B-B14F-4D97-AF65-F5344CB8AC3E}">
        <p14:creationId xmlns:p14="http://schemas.microsoft.com/office/powerpoint/2010/main" val="360130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984-2460-7840-A661-51D749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8208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Query1:Count the number of students who are graduating in the same semester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2094D-94E6-4F4D-B9AD-C1C47812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700" y="1960033"/>
            <a:ext cx="6750050" cy="4050030"/>
          </a:xfrm>
        </p:spPr>
      </p:pic>
    </p:spTree>
    <p:extLst>
      <p:ext uri="{BB962C8B-B14F-4D97-AF65-F5344CB8AC3E}">
        <p14:creationId xmlns:p14="http://schemas.microsoft.com/office/powerpoint/2010/main" val="11848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62CF-0C74-A44B-924C-2819E584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454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2: Display the students name and major who have taken BAN 610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6F71B-2313-E64B-B2CC-A2A85CCD9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102612"/>
            <a:ext cx="6604000" cy="4370531"/>
          </a:xfrm>
        </p:spPr>
      </p:pic>
    </p:spTree>
    <p:extLst>
      <p:ext uri="{BB962C8B-B14F-4D97-AF65-F5344CB8AC3E}">
        <p14:creationId xmlns:p14="http://schemas.microsoft.com/office/powerpoint/2010/main" val="325970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888D-3D54-3947-BF80-DF36EAF4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36" y="406400"/>
            <a:ext cx="8640064" cy="1454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3:  Display the NetID and student name of the students who have taken more than 5 courses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8BA94-D3BF-254F-AA02-AE225938C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136" y="2389483"/>
            <a:ext cx="8092017" cy="3656511"/>
          </a:xfrm>
        </p:spPr>
      </p:pic>
    </p:spTree>
    <p:extLst>
      <p:ext uri="{BB962C8B-B14F-4D97-AF65-F5344CB8AC3E}">
        <p14:creationId xmlns:p14="http://schemas.microsoft.com/office/powerpoint/2010/main" val="265075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F31-4019-E448-B797-B01C278D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266192"/>
            <a:ext cx="9080500" cy="11887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4: Display the NetID and the total credit hours taken by each student in 2018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B2BF5-D830-9643-BC2F-3E9C77D85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716088"/>
            <a:ext cx="6802967" cy="4186441"/>
          </a:xfrm>
        </p:spPr>
      </p:pic>
    </p:spTree>
    <p:extLst>
      <p:ext uri="{BB962C8B-B14F-4D97-AF65-F5344CB8AC3E}">
        <p14:creationId xmlns:p14="http://schemas.microsoft.com/office/powerpoint/2010/main" val="17292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C576-3ADE-8043-82E9-F233B317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59" y="292100"/>
            <a:ext cx="10790682" cy="13025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5: Display the instructors name and the number of course books prescribed by each instructor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721CB-B581-104E-8711-582EACF72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2162769"/>
            <a:ext cx="9651884" cy="4009432"/>
          </a:xfrm>
        </p:spPr>
      </p:pic>
    </p:spTree>
    <p:extLst>
      <p:ext uri="{BB962C8B-B14F-4D97-AF65-F5344CB8AC3E}">
        <p14:creationId xmlns:p14="http://schemas.microsoft.com/office/powerpoint/2010/main" val="15858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40D4-43F8-AE4F-8DA0-B3890E54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B71B-6920-304C-B514-31A8D34F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course must be taught by only one professor but a professor may teach more than one course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course must only use one book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course must have an assigned classroom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that Instructors have NETID’s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 Grade attribute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an ISBN attribute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include 2018 and 2019 courses both in progress and completed</a:t>
            </a:r>
          </a:p>
        </p:txBody>
      </p:sp>
    </p:spTree>
    <p:extLst>
      <p:ext uri="{BB962C8B-B14F-4D97-AF65-F5344CB8AC3E}">
        <p14:creationId xmlns:p14="http://schemas.microsoft.com/office/powerpoint/2010/main" val="2216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6AC1C3-9A13-8B47-8BBE-9D2DE3C3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67" y="5195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First Normal form (1nf)  to Second Normal Form (2NF)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715FA64-D537-3E4F-BB93-403E3C6C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6740"/>
              </p:ext>
            </p:extLst>
          </p:nvPr>
        </p:nvGraphicFramePr>
        <p:xfrm>
          <a:off x="101599" y="2387333"/>
          <a:ext cx="12076444" cy="42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6499">
                  <a:extLst>
                    <a:ext uri="{9D8B030D-6E8A-4147-A177-3AD203B41FA5}">
                      <a16:colId xmlns:a16="http://schemas.microsoft.com/office/drawing/2014/main" val="76916155"/>
                    </a:ext>
                  </a:extLst>
                </a:gridCol>
                <a:gridCol w="1009011">
                  <a:extLst>
                    <a:ext uri="{9D8B030D-6E8A-4147-A177-3AD203B41FA5}">
                      <a16:colId xmlns:a16="http://schemas.microsoft.com/office/drawing/2014/main" val="2993916357"/>
                    </a:ext>
                  </a:extLst>
                </a:gridCol>
                <a:gridCol w="523006">
                  <a:extLst>
                    <a:ext uri="{9D8B030D-6E8A-4147-A177-3AD203B41FA5}">
                      <a16:colId xmlns:a16="http://schemas.microsoft.com/office/drawing/2014/main" val="3338647717"/>
                    </a:ext>
                  </a:extLst>
                </a:gridCol>
                <a:gridCol w="779957">
                  <a:extLst>
                    <a:ext uri="{9D8B030D-6E8A-4147-A177-3AD203B41FA5}">
                      <a16:colId xmlns:a16="http://schemas.microsoft.com/office/drawing/2014/main" val="2485228926"/>
                    </a:ext>
                  </a:extLst>
                </a:gridCol>
                <a:gridCol w="1100044">
                  <a:extLst>
                    <a:ext uri="{9D8B030D-6E8A-4147-A177-3AD203B41FA5}">
                      <a16:colId xmlns:a16="http://schemas.microsoft.com/office/drawing/2014/main" val="2219878503"/>
                    </a:ext>
                  </a:extLst>
                </a:gridCol>
                <a:gridCol w="970834">
                  <a:extLst>
                    <a:ext uri="{9D8B030D-6E8A-4147-A177-3AD203B41FA5}">
                      <a16:colId xmlns:a16="http://schemas.microsoft.com/office/drawing/2014/main" val="1979561169"/>
                    </a:ext>
                  </a:extLst>
                </a:gridCol>
                <a:gridCol w="931191">
                  <a:extLst>
                    <a:ext uri="{9D8B030D-6E8A-4147-A177-3AD203B41FA5}">
                      <a16:colId xmlns:a16="http://schemas.microsoft.com/office/drawing/2014/main" val="4091935890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3075220247"/>
                    </a:ext>
                  </a:extLst>
                </a:gridCol>
                <a:gridCol w="536893">
                  <a:extLst>
                    <a:ext uri="{9D8B030D-6E8A-4147-A177-3AD203B41FA5}">
                      <a16:colId xmlns:a16="http://schemas.microsoft.com/office/drawing/2014/main" val="1010889308"/>
                    </a:ext>
                  </a:extLst>
                </a:gridCol>
                <a:gridCol w="866056">
                  <a:extLst>
                    <a:ext uri="{9D8B030D-6E8A-4147-A177-3AD203B41FA5}">
                      <a16:colId xmlns:a16="http://schemas.microsoft.com/office/drawing/2014/main" val="2570887913"/>
                    </a:ext>
                  </a:extLst>
                </a:gridCol>
                <a:gridCol w="721029">
                  <a:extLst>
                    <a:ext uri="{9D8B030D-6E8A-4147-A177-3AD203B41FA5}">
                      <a16:colId xmlns:a16="http://schemas.microsoft.com/office/drawing/2014/main" val="813004315"/>
                    </a:ext>
                  </a:extLst>
                </a:gridCol>
                <a:gridCol w="807854">
                  <a:extLst>
                    <a:ext uri="{9D8B030D-6E8A-4147-A177-3AD203B41FA5}">
                      <a16:colId xmlns:a16="http://schemas.microsoft.com/office/drawing/2014/main" val="3933404548"/>
                    </a:ext>
                  </a:extLst>
                </a:gridCol>
                <a:gridCol w="807854">
                  <a:extLst>
                    <a:ext uri="{9D8B030D-6E8A-4147-A177-3AD203B41FA5}">
                      <a16:colId xmlns:a16="http://schemas.microsoft.com/office/drawing/2014/main" val="4098205453"/>
                    </a:ext>
                  </a:extLst>
                </a:gridCol>
                <a:gridCol w="831549">
                  <a:extLst>
                    <a:ext uri="{9D8B030D-6E8A-4147-A177-3AD203B41FA5}">
                      <a16:colId xmlns:a16="http://schemas.microsoft.com/office/drawing/2014/main" val="1807944574"/>
                    </a:ext>
                  </a:extLst>
                </a:gridCol>
                <a:gridCol w="831549">
                  <a:extLst>
                    <a:ext uri="{9D8B030D-6E8A-4147-A177-3AD203B41FA5}">
                      <a16:colId xmlns:a16="http://schemas.microsoft.com/office/drawing/2014/main" val="3341219214"/>
                    </a:ext>
                  </a:extLst>
                </a:gridCol>
              </a:tblGrid>
              <a:tr h="426718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NetID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 Date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Hours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Classroom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996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5E8743-1E50-F040-ADC2-578442D5684B}"/>
              </a:ext>
            </a:extLst>
          </p:cNvPr>
          <p:cNvCxnSpPr>
            <a:cxnSpLocks/>
          </p:cNvCxnSpPr>
          <p:nvPr/>
        </p:nvCxnSpPr>
        <p:spPr>
          <a:xfrm flipV="1">
            <a:off x="249382" y="1560717"/>
            <a:ext cx="0" cy="82661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25941-8AE7-FA47-853B-0D257C6E806C}"/>
              </a:ext>
            </a:extLst>
          </p:cNvPr>
          <p:cNvCxnSpPr>
            <a:cxnSpLocks/>
          </p:cNvCxnSpPr>
          <p:nvPr/>
        </p:nvCxnSpPr>
        <p:spPr>
          <a:xfrm flipV="1">
            <a:off x="249382" y="1560717"/>
            <a:ext cx="11508179" cy="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B7352B-7B5F-BA42-9434-1FDDB914F949}"/>
              </a:ext>
            </a:extLst>
          </p:cNvPr>
          <p:cNvCxnSpPr>
            <a:cxnSpLocks/>
          </p:cNvCxnSpPr>
          <p:nvPr/>
        </p:nvCxnSpPr>
        <p:spPr>
          <a:xfrm>
            <a:off x="11757561" y="1560718"/>
            <a:ext cx="0" cy="72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7BBB7D-CB1F-4948-B00C-85FF610161AB}"/>
              </a:ext>
            </a:extLst>
          </p:cNvPr>
          <p:cNvCxnSpPr>
            <a:cxnSpLocks/>
          </p:cNvCxnSpPr>
          <p:nvPr/>
        </p:nvCxnSpPr>
        <p:spPr>
          <a:xfrm flipV="1">
            <a:off x="3783885" y="1560718"/>
            <a:ext cx="0" cy="8266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E0C655-162A-3D4D-809F-D6A2C3355A0A}"/>
              </a:ext>
            </a:extLst>
          </p:cNvPr>
          <p:cNvCxnSpPr>
            <a:cxnSpLocks/>
          </p:cNvCxnSpPr>
          <p:nvPr/>
        </p:nvCxnSpPr>
        <p:spPr>
          <a:xfrm flipH="1" flipV="1">
            <a:off x="367915" y="2840877"/>
            <a:ext cx="2" cy="4267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FCFC7-BBA6-4841-B226-DB8FA0A7E39D}"/>
              </a:ext>
            </a:extLst>
          </p:cNvPr>
          <p:cNvCxnSpPr>
            <a:cxnSpLocks/>
          </p:cNvCxnSpPr>
          <p:nvPr/>
        </p:nvCxnSpPr>
        <p:spPr>
          <a:xfrm flipH="1">
            <a:off x="367917" y="3267595"/>
            <a:ext cx="234724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D98F4C-0762-5C4A-A00C-27BDCBA0D985}"/>
              </a:ext>
            </a:extLst>
          </p:cNvPr>
          <p:cNvCxnSpPr>
            <a:cxnSpLocks/>
          </p:cNvCxnSpPr>
          <p:nvPr/>
        </p:nvCxnSpPr>
        <p:spPr>
          <a:xfrm flipV="1">
            <a:off x="1140362" y="2840876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D2A556-F539-7E46-91BE-497E25DBEE31}"/>
              </a:ext>
            </a:extLst>
          </p:cNvPr>
          <p:cNvCxnSpPr>
            <a:cxnSpLocks/>
          </p:cNvCxnSpPr>
          <p:nvPr/>
        </p:nvCxnSpPr>
        <p:spPr>
          <a:xfrm flipV="1">
            <a:off x="2020895" y="2840877"/>
            <a:ext cx="0" cy="42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7343DD-6DDA-F54C-9956-DF7DC2C36C1B}"/>
              </a:ext>
            </a:extLst>
          </p:cNvPr>
          <p:cNvCxnSpPr>
            <a:cxnSpLocks/>
          </p:cNvCxnSpPr>
          <p:nvPr/>
        </p:nvCxnSpPr>
        <p:spPr>
          <a:xfrm flipV="1">
            <a:off x="2715161" y="2840877"/>
            <a:ext cx="0" cy="42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FF1796-96FA-6D49-BAD4-867ABF0A7E98}"/>
              </a:ext>
            </a:extLst>
          </p:cNvPr>
          <p:cNvCxnSpPr>
            <a:cxnSpLocks/>
          </p:cNvCxnSpPr>
          <p:nvPr/>
        </p:nvCxnSpPr>
        <p:spPr>
          <a:xfrm flipH="1">
            <a:off x="3484914" y="3267594"/>
            <a:ext cx="742598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EB017F-2EAC-EE49-9518-80D89EA5A915}"/>
              </a:ext>
            </a:extLst>
          </p:cNvPr>
          <p:cNvCxnSpPr>
            <a:cxnSpLocks/>
          </p:cNvCxnSpPr>
          <p:nvPr/>
        </p:nvCxnSpPr>
        <p:spPr>
          <a:xfrm>
            <a:off x="3484912" y="2844261"/>
            <a:ext cx="0" cy="42333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1CB2208-D255-F14D-8B06-41D4EB12BA2E}"/>
              </a:ext>
            </a:extLst>
          </p:cNvPr>
          <p:cNvCxnSpPr>
            <a:cxnSpLocks/>
          </p:cNvCxnSpPr>
          <p:nvPr/>
        </p:nvCxnSpPr>
        <p:spPr>
          <a:xfrm flipV="1">
            <a:off x="6997519" y="2840875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090AC1-BD93-B14E-B9C8-8CBFD81BBCFE}"/>
              </a:ext>
            </a:extLst>
          </p:cNvPr>
          <p:cNvCxnSpPr>
            <a:cxnSpLocks/>
          </p:cNvCxnSpPr>
          <p:nvPr/>
        </p:nvCxnSpPr>
        <p:spPr>
          <a:xfrm flipV="1">
            <a:off x="7689329" y="2840875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B975BB-51E4-314A-84DF-EAAEBC89DB7F}"/>
              </a:ext>
            </a:extLst>
          </p:cNvPr>
          <p:cNvCxnSpPr>
            <a:cxnSpLocks/>
          </p:cNvCxnSpPr>
          <p:nvPr/>
        </p:nvCxnSpPr>
        <p:spPr>
          <a:xfrm flipV="1">
            <a:off x="8468262" y="2840875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71A5E3-D227-1048-8A37-AAE753BCED16}"/>
              </a:ext>
            </a:extLst>
          </p:cNvPr>
          <p:cNvCxnSpPr>
            <a:cxnSpLocks/>
          </p:cNvCxnSpPr>
          <p:nvPr/>
        </p:nvCxnSpPr>
        <p:spPr>
          <a:xfrm flipV="1">
            <a:off x="9158295" y="2814051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5DD7FF-9C0F-F24C-B6C8-E0A2544969FA}"/>
              </a:ext>
            </a:extLst>
          </p:cNvPr>
          <p:cNvCxnSpPr>
            <a:cxnSpLocks/>
          </p:cNvCxnSpPr>
          <p:nvPr/>
        </p:nvCxnSpPr>
        <p:spPr>
          <a:xfrm flipV="1">
            <a:off x="10903854" y="2830175"/>
            <a:ext cx="0" cy="4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40E2DF-8CED-4548-BA77-389E3B3136EF}"/>
              </a:ext>
            </a:extLst>
          </p:cNvPr>
          <p:cNvCxnSpPr>
            <a:cxnSpLocks/>
          </p:cNvCxnSpPr>
          <p:nvPr/>
        </p:nvCxnSpPr>
        <p:spPr>
          <a:xfrm flipV="1">
            <a:off x="5505436" y="2840875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B538F7-89FA-CA40-ACA0-99BD174C5114}"/>
              </a:ext>
            </a:extLst>
          </p:cNvPr>
          <p:cNvCxnSpPr>
            <a:cxnSpLocks/>
          </p:cNvCxnSpPr>
          <p:nvPr/>
        </p:nvCxnSpPr>
        <p:spPr>
          <a:xfrm flipV="1">
            <a:off x="4520425" y="2830175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34B80FF-4F6F-234F-8FF6-E94951DB590B}"/>
              </a:ext>
            </a:extLst>
          </p:cNvPr>
          <p:cNvCxnSpPr>
            <a:cxnSpLocks/>
          </p:cNvCxnSpPr>
          <p:nvPr/>
        </p:nvCxnSpPr>
        <p:spPr>
          <a:xfrm flipV="1">
            <a:off x="6356489" y="2840875"/>
            <a:ext cx="0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1866D74D-F394-B64E-A8E0-356EFCB60B3A}"/>
              </a:ext>
            </a:extLst>
          </p:cNvPr>
          <p:cNvSpPr/>
          <p:nvPr/>
        </p:nvSpPr>
        <p:spPr>
          <a:xfrm>
            <a:off x="3063614" y="3694316"/>
            <a:ext cx="364671" cy="338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3" name="Table 1042">
            <a:extLst>
              <a:ext uri="{FF2B5EF4-FFF2-40B4-BE49-F238E27FC236}">
                <a16:creationId xmlns:a16="http://schemas.microsoft.com/office/drawing/2014/main" id="{98457AAC-4FA0-774F-8DEA-E6D263529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94226"/>
              </p:ext>
            </p:extLst>
          </p:nvPr>
        </p:nvGraphicFramePr>
        <p:xfrm>
          <a:off x="367915" y="4505423"/>
          <a:ext cx="4556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62">
                  <a:extLst>
                    <a:ext uri="{9D8B030D-6E8A-4147-A177-3AD203B41FA5}">
                      <a16:colId xmlns:a16="http://schemas.microsoft.com/office/drawing/2014/main" val="705490657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130214641"/>
                    </a:ext>
                  </a:extLst>
                </a:gridCol>
                <a:gridCol w="1373762">
                  <a:extLst>
                    <a:ext uri="{9D8B030D-6E8A-4147-A177-3AD203B41FA5}">
                      <a16:colId xmlns:a16="http://schemas.microsoft.com/office/drawing/2014/main" val="302406938"/>
                    </a:ext>
                  </a:extLst>
                </a:gridCol>
              </a:tblGrid>
              <a:tr h="246690">
                <a:tc>
                  <a:txBody>
                    <a:bodyPr/>
                    <a:lstStyle/>
                    <a:p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84966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ECB395CE-4109-134B-9937-CF3EE7110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33103"/>
              </p:ext>
            </p:extLst>
          </p:nvPr>
        </p:nvGraphicFramePr>
        <p:xfrm>
          <a:off x="367914" y="6071757"/>
          <a:ext cx="4893616" cy="42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21">
                  <a:extLst>
                    <a:ext uri="{9D8B030D-6E8A-4147-A177-3AD203B41FA5}">
                      <a16:colId xmlns:a16="http://schemas.microsoft.com/office/drawing/2014/main" val="705490657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130214641"/>
                    </a:ext>
                  </a:extLst>
                </a:gridCol>
                <a:gridCol w="913244">
                  <a:extLst>
                    <a:ext uri="{9D8B030D-6E8A-4147-A177-3AD203B41FA5}">
                      <a16:colId xmlns:a16="http://schemas.microsoft.com/office/drawing/2014/main" val="302406938"/>
                    </a:ext>
                  </a:extLst>
                </a:gridCol>
                <a:gridCol w="1203421">
                  <a:extLst>
                    <a:ext uri="{9D8B030D-6E8A-4147-A177-3AD203B41FA5}">
                      <a16:colId xmlns:a16="http://schemas.microsoft.com/office/drawing/2014/main" val="179080663"/>
                    </a:ext>
                  </a:extLst>
                </a:gridCol>
              </a:tblGrid>
              <a:tr h="424407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84966"/>
                  </a:ext>
                </a:extLst>
              </a:tr>
            </a:tbl>
          </a:graphicData>
        </a:graphic>
      </p:graphicFrame>
      <p:sp>
        <p:nvSpPr>
          <p:cNvPr id="1044" name="TextBox 1043">
            <a:extLst>
              <a:ext uri="{FF2B5EF4-FFF2-40B4-BE49-F238E27FC236}">
                <a16:creationId xmlns:a16="http://schemas.microsoft.com/office/drawing/2014/main" id="{DD30F209-F6D5-064A-AE7A-DDD20CF1423F}"/>
              </a:ext>
            </a:extLst>
          </p:cNvPr>
          <p:cNvSpPr txBox="1"/>
          <p:nvPr/>
        </p:nvSpPr>
        <p:spPr>
          <a:xfrm>
            <a:off x="5171109" y="4501851"/>
            <a:ext cx="36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NetID, Course#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Grade (3NF)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7CD651A-1229-C842-AC26-E5A62F0A7785}"/>
              </a:ext>
            </a:extLst>
          </p:cNvPr>
          <p:cNvSpPr txBox="1"/>
          <p:nvPr/>
        </p:nvSpPr>
        <p:spPr>
          <a:xfrm>
            <a:off x="9476145" y="4768865"/>
            <a:ext cx="223009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Course#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CourseName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CreditHours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Classroom, ISBN,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BookName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Publisher,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InstructorsName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InstructorsOffice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(2NF)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9E8F754F-54FC-544A-AA10-19DA6120653C}"/>
              </a:ext>
            </a:extLst>
          </p:cNvPr>
          <p:cNvSpPr txBox="1"/>
          <p:nvPr/>
        </p:nvSpPr>
        <p:spPr>
          <a:xfrm>
            <a:off x="5926141" y="6064308"/>
            <a:ext cx="355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StudentName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Major,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GradDate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(3NF)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0A702-A609-2344-B13B-67C0AC91C423}"/>
              </a:ext>
            </a:extLst>
          </p:cNvPr>
          <p:cNvSpPr txBox="1"/>
          <p:nvPr/>
        </p:nvSpPr>
        <p:spPr>
          <a:xfrm>
            <a:off x="545176" y="3441382"/>
            <a:ext cx="199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09053-FFDF-0042-A225-1FD25165D1C8}"/>
              </a:ext>
            </a:extLst>
          </p:cNvPr>
          <p:cNvSpPr/>
          <p:nvPr/>
        </p:nvSpPr>
        <p:spPr>
          <a:xfrm>
            <a:off x="4859287" y="3465623"/>
            <a:ext cx="199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97E79-48CA-E14B-9050-C85C0B9B464C}"/>
              </a:ext>
            </a:extLst>
          </p:cNvPr>
          <p:cNvSpPr txBox="1"/>
          <p:nvPr/>
        </p:nvSpPr>
        <p:spPr>
          <a:xfrm>
            <a:off x="5046133" y="181186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Dependency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090AAB7-06C3-2845-990B-681D41CF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799"/>
              </p:ext>
            </p:extLst>
          </p:nvPr>
        </p:nvGraphicFramePr>
        <p:xfrm>
          <a:off x="361838" y="5225546"/>
          <a:ext cx="8524292" cy="457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38174">
                  <a:extLst>
                    <a:ext uri="{9D8B030D-6E8A-4147-A177-3AD203B41FA5}">
                      <a16:colId xmlns:a16="http://schemas.microsoft.com/office/drawing/2014/main" val="3184112694"/>
                    </a:ext>
                  </a:extLst>
                </a:gridCol>
                <a:gridCol w="938180">
                  <a:extLst>
                    <a:ext uri="{9D8B030D-6E8A-4147-A177-3AD203B41FA5}">
                      <a16:colId xmlns:a16="http://schemas.microsoft.com/office/drawing/2014/main" val="3134654738"/>
                    </a:ext>
                  </a:extLst>
                </a:gridCol>
                <a:gridCol w="899871">
                  <a:extLst>
                    <a:ext uri="{9D8B030D-6E8A-4147-A177-3AD203B41FA5}">
                      <a16:colId xmlns:a16="http://schemas.microsoft.com/office/drawing/2014/main" val="2981548763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1791668105"/>
                    </a:ext>
                  </a:extLst>
                </a:gridCol>
                <a:gridCol w="566144">
                  <a:extLst>
                    <a:ext uri="{9D8B030D-6E8A-4147-A177-3AD203B41FA5}">
                      <a16:colId xmlns:a16="http://schemas.microsoft.com/office/drawing/2014/main" val="2596742216"/>
                    </a:ext>
                  </a:extLst>
                </a:gridCol>
                <a:gridCol w="787902">
                  <a:extLst>
                    <a:ext uri="{9D8B030D-6E8A-4147-A177-3AD203B41FA5}">
                      <a16:colId xmlns:a16="http://schemas.microsoft.com/office/drawing/2014/main" val="2742871931"/>
                    </a:ext>
                  </a:extLst>
                </a:gridCol>
                <a:gridCol w="762685">
                  <a:extLst>
                    <a:ext uri="{9D8B030D-6E8A-4147-A177-3AD203B41FA5}">
                      <a16:colId xmlns:a16="http://schemas.microsoft.com/office/drawing/2014/main" val="2679984558"/>
                    </a:ext>
                  </a:extLst>
                </a:gridCol>
                <a:gridCol w="852631">
                  <a:extLst>
                    <a:ext uri="{9D8B030D-6E8A-4147-A177-3AD203B41FA5}">
                      <a16:colId xmlns:a16="http://schemas.microsoft.com/office/drawing/2014/main" val="2685024364"/>
                    </a:ext>
                  </a:extLst>
                </a:gridCol>
                <a:gridCol w="852631">
                  <a:extLst>
                    <a:ext uri="{9D8B030D-6E8A-4147-A177-3AD203B41FA5}">
                      <a16:colId xmlns:a16="http://schemas.microsoft.com/office/drawing/2014/main" val="107621223"/>
                    </a:ext>
                  </a:extLst>
                </a:gridCol>
                <a:gridCol w="852631">
                  <a:extLst>
                    <a:ext uri="{9D8B030D-6E8A-4147-A177-3AD203B41FA5}">
                      <a16:colId xmlns:a16="http://schemas.microsoft.com/office/drawing/2014/main" val="1106290679"/>
                    </a:ext>
                  </a:extLst>
                </a:gridCol>
              </a:tblGrid>
              <a:tr h="426718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Hours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Classroom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699645"/>
                  </a:ext>
                </a:extLst>
              </a:tr>
            </a:tbl>
          </a:graphicData>
        </a:graphic>
      </p:graphicFrame>
      <p:sp>
        <p:nvSpPr>
          <p:cNvPr id="59" name="Freeform 19">
            <a:extLst>
              <a:ext uri="{FF2B5EF4-FFF2-40B4-BE49-F238E27FC236}">
                <a16:creationId xmlns:a16="http://schemas.microsoft.com/office/drawing/2014/main" id="{6A2F4C88-B2D4-444A-8925-881B6D479ED4}"/>
              </a:ext>
            </a:extLst>
          </p:cNvPr>
          <p:cNvSpPr>
            <a:spLocks/>
          </p:cNvSpPr>
          <p:nvPr/>
        </p:nvSpPr>
        <p:spPr bwMode="auto">
          <a:xfrm flipV="1">
            <a:off x="-136774" y="4959543"/>
            <a:ext cx="498612" cy="1149466"/>
          </a:xfrm>
          <a:custGeom>
            <a:avLst/>
            <a:gdLst>
              <a:gd name="T0" fmla="*/ 560 w 579"/>
              <a:gd name="T1" fmla="*/ 1298 h 1298"/>
              <a:gd name="T2" fmla="*/ 3 w 579"/>
              <a:gd name="T3" fmla="*/ 347 h 1298"/>
              <a:gd name="T4" fmla="*/ 579 w 579"/>
              <a:gd name="T5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1298">
                <a:moveTo>
                  <a:pt x="560" y="1298"/>
                </a:moveTo>
                <a:cubicBezTo>
                  <a:pt x="280" y="930"/>
                  <a:pt x="0" y="563"/>
                  <a:pt x="3" y="347"/>
                </a:cubicBezTo>
                <a:cubicBezTo>
                  <a:pt x="6" y="131"/>
                  <a:pt x="292" y="65"/>
                  <a:pt x="579" y="0"/>
                </a:cubicBezTo>
              </a:path>
            </a:pathLst>
          </a:custGeom>
          <a:ln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sz="28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E54183-270B-524B-AB80-3F8CD1647A7C}"/>
              </a:ext>
            </a:extLst>
          </p:cNvPr>
          <p:cNvCxnSpPr>
            <a:cxnSpLocks/>
          </p:cNvCxnSpPr>
          <p:nvPr/>
        </p:nvCxnSpPr>
        <p:spPr>
          <a:xfrm flipH="1">
            <a:off x="1270000" y="4958966"/>
            <a:ext cx="1267902" cy="242339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289CD2-CC79-5849-A408-C733711887C6}"/>
              </a:ext>
            </a:extLst>
          </p:cNvPr>
          <p:cNvCxnSpPr>
            <a:cxnSpLocks/>
          </p:cNvCxnSpPr>
          <p:nvPr/>
        </p:nvCxnSpPr>
        <p:spPr>
          <a:xfrm flipV="1">
            <a:off x="9951354" y="2819475"/>
            <a:ext cx="0" cy="4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 animBg="1"/>
      <p:bldP spid="1044" grpId="0"/>
      <p:bldP spid="1049" grpId="0" animBg="1"/>
      <p:bldP spid="1050" grpId="0"/>
      <p:bldP spid="3" grpId="0"/>
      <p:bldP spid="4" grpId="0"/>
      <p:bldP spid="5" grpId="0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1815-2AD7-004D-A11C-5B6AE584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082" y="209814"/>
            <a:ext cx="4914732" cy="9055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Transitive Dependencies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39B037-195E-2D47-991E-0C16A9A7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97151"/>
              </p:ext>
            </p:extLst>
          </p:nvPr>
        </p:nvGraphicFramePr>
        <p:xfrm>
          <a:off x="162374" y="2315602"/>
          <a:ext cx="11623225" cy="518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73128">
                  <a:extLst>
                    <a:ext uri="{9D8B030D-6E8A-4147-A177-3AD203B41FA5}">
                      <a16:colId xmlns:a16="http://schemas.microsoft.com/office/drawing/2014/main" val="4050487592"/>
                    </a:ext>
                  </a:extLst>
                </a:gridCol>
                <a:gridCol w="1382627">
                  <a:extLst>
                    <a:ext uri="{9D8B030D-6E8A-4147-A177-3AD203B41FA5}">
                      <a16:colId xmlns:a16="http://schemas.microsoft.com/office/drawing/2014/main" val="310624336"/>
                    </a:ext>
                  </a:extLst>
                </a:gridCol>
                <a:gridCol w="1316125">
                  <a:extLst>
                    <a:ext uri="{9D8B030D-6E8A-4147-A177-3AD203B41FA5}">
                      <a16:colId xmlns:a16="http://schemas.microsoft.com/office/drawing/2014/main" val="2196690265"/>
                    </a:ext>
                  </a:extLst>
                </a:gridCol>
                <a:gridCol w="1110573">
                  <a:extLst>
                    <a:ext uri="{9D8B030D-6E8A-4147-A177-3AD203B41FA5}">
                      <a16:colId xmlns:a16="http://schemas.microsoft.com/office/drawing/2014/main" val="897706881"/>
                    </a:ext>
                  </a:extLst>
                </a:gridCol>
                <a:gridCol w="667855">
                  <a:extLst>
                    <a:ext uri="{9D8B030D-6E8A-4147-A177-3AD203B41FA5}">
                      <a16:colId xmlns:a16="http://schemas.microsoft.com/office/drawing/2014/main" val="99320261"/>
                    </a:ext>
                  </a:extLst>
                </a:gridCol>
                <a:gridCol w="1218891">
                  <a:extLst>
                    <a:ext uri="{9D8B030D-6E8A-4147-A177-3AD203B41FA5}">
                      <a16:colId xmlns:a16="http://schemas.microsoft.com/office/drawing/2014/main" val="1234936042"/>
                    </a:ext>
                  </a:extLst>
                </a:gridCol>
                <a:gridCol w="996776">
                  <a:extLst>
                    <a:ext uri="{9D8B030D-6E8A-4147-A177-3AD203B41FA5}">
                      <a16:colId xmlns:a16="http://schemas.microsoft.com/office/drawing/2014/main" val="3537519614"/>
                    </a:ext>
                  </a:extLst>
                </a:gridCol>
                <a:gridCol w="1137022">
                  <a:extLst>
                    <a:ext uri="{9D8B030D-6E8A-4147-A177-3AD203B41FA5}">
                      <a16:colId xmlns:a16="http://schemas.microsoft.com/office/drawing/2014/main" val="2396217103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2078307398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158632923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</a:t>
                      </a:r>
                    </a:p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0986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2AF6A2-AFDE-CB40-A285-121FCE232C6C}"/>
              </a:ext>
            </a:extLst>
          </p:cNvPr>
          <p:cNvCxnSpPr>
            <a:cxnSpLocks/>
          </p:cNvCxnSpPr>
          <p:nvPr/>
        </p:nvCxnSpPr>
        <p:spPr>
          <a:xfrm flipH="1">
            <a:off x="893234" y="1690688"/>
            <a:ext cx="10270455" cy="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0D1C65-D8BE-4F41-878C-405289F67B8F}"/>
              </a:ext>
            </a:extLst>
          </p:cNvPr>
          <p:cNvCxnSpPr>
            <a:cxnSpLocks/>
          </p:cNvCxnSpPr>
          <p:nvPr/>
        </p:nvCxnSpPr>
        <p:spPr>
          <a:xfrm>
            <a:off x="3625932" y="1716161"/>
            <a:ext cx="12702" cy="58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E586C2-3A40-914A-ADA6-A12C69825E91}"/>
              </a:ext>
            </a:extLst>
          </p:cNvPr>
          <p:cNvCxnSpPr>
            <a:cxnSpLocks/>
          </p:cNvCxnSpPr>
          <p:nvPr/>
        </p:nvCxnSpPr>
        <p:spPr>
          <a:xfrm>
            <a:off x="4885265" y="1674287"/>
            <a:ext cx="0" cy="62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CFD23C-77A5-CA43-B727-A1FD7B4EF2D2}"/>
              </a:ext>
            </a:extLst>
          </p:cNvPr>
          <p:cNvCxnSpPr>
            <a:cxnSpLocks/>
          </p:cNvCxnSpPr>
          <p:nvPr/>
        </p:nvCxnSpPr>
        <p:spPr>
          <a:xfrm>
            <a:off x="7117829" y="1700848"/>
            <a:ext cx="0" cy="59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459C02-7F72-DE40-8309-3481AB926DA4}"/>
              </a:ext>
            </a:extLst>
          </p:cNvPr>
          <p:cNvCxnSpPr>
            <a:cxnSpLocks/>
          </p:cNvCxnSpPr>
          <p:nvPr/>
        </p:nvCxnSpPr>
        <p:spPr>
          <a:xfrm>
            <a:off x="7957519" y="1690688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DB16CA-38C8-3E49-8F0A-8DE6344601C4}"/>
              </a:ext>
            </a:extLst>
          </p:cNvPr>
          <p:cNvCxnSpPr>
            <a:cxnSpLocks/>
          </p:cNvCxnSpPr>
          <p:nvPr/>
        </p:nvCxnSpPr>
        <p:spPr>
          <a:xfrm>
            <a:off x="2292109" y="1674287"/>
            <a:ext cx="0" cy="62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F4CE69-331E-7841-8D77-FD7BEBC6E6DE}"/>
              </a:ext>
            </a:extLst>
          </p:cNvPr>
          <p:cNvCxnSpPr>
            <a:cxnSpLocks/>
          </p:cNvCxnSpPr>
          <p:nvPr/>
        </p:nvCxnSpPr>
        <p:spPr>
          <a:xfrm flipH="1">
            <a:off x="5913448" y="1716161"/>
            <a:ext cx="1" cy="58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512F6-DF86-B54A-A535-7038CA89EF24}"/>
              </a:ext>
            </a:extLst>
          </p:cNvPr>
          <p:cNvCxnSpPr>
            <a:cxnSpLocks/>
          </p:cNvCxnSpPr>
          <p:nvPr/>
        </p:nvCxnSpPr>
        <p:spPr>
          <a:xfrm flipV="1">
            <a:off x="893233" y="1674288"/>
            <a:ext cx="0" cy="62600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08D861-4539-C34E-BE0F-6232B0B68E4E}"/>
              </a:ext>
            </a:extLst>
          </p:cNvPr>
          <p:cNvCxnSpPr>
            <a:cxnSpLocks/>
          </p:cNvCxnSpPr>
          <p:nvPr/>
        </p:nvCxnSpPr>
        <p:spPr>
          <a:xfrm>
            <a:off x="11163689" y="1674287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13A837-522A-9E40-A247-24FC5FDD06BC}"/>
              </a:ext>
            </a:extLst>
          </p:cNvPr>
          <p:cNvGrpSpPr/>
          <p:nvPr/>
        </p:nvGrpSpPr>
        <p:grpSpPr>
          <a:xfrm flipV="1">
            <a:off x="6051028" y="2928001"/>
            <a:ext cx="1066801" cy="530674"/>
            <a:chOff x="2290362" y="2393257"/>
            <a:chExt cx="4572000" cy="2286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A77B91-F2C6-8342-AA6B-274726B16E30}"/>
                </a:ext>
              </a:extLst>
            </p:cNvPr>
            <p:cNvCxnSpPr/>
            <p:nvPr/>
          </p:nvCxnSpPr>
          <p:spPr>
            <a:xfrm>
              <a:off x="2290362" y="2393257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C815F0-E567-B545-81BB-FD34E63D70F9}"/>
                </a:ext>
              </a:extLst>
            </p:cNvPr>
            <p:cNvCxnSpPr/>
            <p:nvPr/>
          </p:nvCxnSpPr>
          <p:spPr>
            <a:xfrm>
              <a:off x="2290362" y="2393257"/>
              <a:ext cx="45720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333D0FD-DD34-DD4E-86B7-2E833AEC8C6D}"/>
                </a:ext>
              </a:extLst>
            </p:cNvPr>
            <p:cNvCxnSpPr/>
            <p:nvPr/>
          </p:nvCxnSpPr>
          <p:spPr>
            <a:xfrm>
              <a:off x="6862362" y="239325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CC80A1F-13CB-4F4A-9D48-0E0075485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61114"/>
              </p:ext>
            </p:extLst>
          </p:nvPr>
        </p:nvGraphicFramePr>
        <p:xfrm>
          <a:off x="136974" y="3764344"/>
          <a:ext cx="9464227" cy="42441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9561">
                  <a:extLst>
                    <a:ext uri="{9D8B030D-6E8A-4147-A177-3AD203B41FA5}">
                      <a16:colId xmlns:a16="http://schemas.microsoft.com/office/drawing/2014/main" val="2406858537"/>
                    </a:ext>
                  </a:extLst>
                </a:gridCol>
                <a:gridCol w="1485512">
                  <a:extLst>
                    <a:ext uri="{9D8B030D-6E8A-4147-A177-3AD203B41FA5}">
                      <a16:colId xmlns:a16="http://schemas.microsoft.com/office/drawing/2014/main" val="3935616488"/>
                    </a:ext>
                  </a:extLst>
                </a:gridCol>
                <a:gridCol w="1393692">
                  <a:extLst>
                    <a:ext uri="{9D8B030D-6E8A-4147-A177-3AD203B41FA5}">
                      <a16:colId xmlns:a16="http://schemas.microsoft.com/office/drawing/2014/main" val="2388201186"/>
                    </a:ext>
                  </a:extLst>
                </a:gridCol>
                <a:gridCol w="1255258">
                  <a:extLst>
                    <a:ext uri="{9D8B030D-6E8A-4147-A177-3AD203B41FA5}">
                      <a16:colId xmlns:a16="http://schemas.microsoft.com/office/drawing/2014/main" val="1522036596"/>
                    </a:ext>
                  </a:extLst>
                </a:gridCol>
                <a:gridCol w="1735102">
                  <a:extLst>
                    <a:ext uri="{9D8B030D-6E8A-4147-A177-3AD203B41FA5}">
                      <a16:colId xmlns:a16="http://schemas.microsoft.com/office/drawing/2014/main" val="3958767575"/>
                    </a:ext>
                  </a:extLst>
                </a:gridCol>
                <a:gridCol w="1735102">
                  <a:extLst>
                    <a:ext uri="{9D8B030D-6E8A-4147-A177-3AD203B41FA5}">
                      <a16:colId xmlns:a16="http://schemas.microsoft.com/office/drawing/2014/main" val="1062922478"/>
                    </a:ext>
                  </a:extLst>
                </a:gridCol>
              </a:tblGrid>
              <a:tr h="424417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8583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A7BAAEE-AA06-7448-A372-2675F5127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46336"/>
              </p:ext>
            </p:extLst>
          </p:nvPr>
        </p:nvGraphicFramePr>
        <p:xfrm>
          <a:off x="1330526" y="4974139"/>
          <a:ext cx="5013774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07827">
                  <a:extLst>
                    <a:ext uri="{9D8B030D-6E8A-4147-A177-3AD203B41FA5}">
                      <a16:colId xmlns:a16="http://schemas.microsoft.com/office/drawing/2014/main" val="1668326148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672390581"/>
                    </a:ext>
                  </a:extLst>
                </a:gridCol>
                <a:gridCol w="1484767">
                  <a:extLst>
                    <a:ext uri="{9D8B030D-6E8A-4147-A177-3AD203B41FA5}">
                      <a16:colId xmlns:a16="http://schemas.microsoft.com/office/drawing/2014/main" val="2071064976"/>
                    </a:ext>
                  </a:extLst>
                </a:gridCol>
              </a:tblGrid>
              <a:tr h="32883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Classroom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96504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EE9C73-1B31-1A41-990A-730BCE0DB522}"/>
              </a:ext>
            </a:extLst>
          </p:cNvPr>
          <p:cNvCxnSpPr>
            <a:cxnSpLocks/>
          </p:cNvCxnSpPr>
          <p:nvPr/>
        </p:nvCxnSpPr>
        <p:spPr>
          <a:xfrm flipH="1">
            <a:off x="2745012" y="4272282"/>
            <a:ext cx="5243676" cy="64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BB0151D-0DE1-6C49-97AF-2FA23C25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29368"/>
              </p:ext>
            </p:extLst>
          </p:nvPr>
        </p:nvGraphicFramePr>
        <p:xfrm>
          <a:off x="422724" y="5785473"/>
          <a:ext cx="4644576" cy="51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92">
                  <a:extLst>
                    <a:ext uri="{9D8B030D-6E8A-4147-A177-3AD203B41FA5}">
                      <a16:colId xmlns:a16="http://schemas.microsoft.com/office/drawing/2014/main" val="3216072087"/>
                    </a:ext>
                  </a:extLst>
                </a:gridCol>
                <a:gridCol w="1548192">
                  <a:extLst>
                    <a:ext uri="{9D8B030D-6E8A-4147-A177-3AD203B41FA5}">
                      <a16:colId xmlns:a16="http://schemas.microsoft.com/office/drawing/2014/main" val="398966963"/>
                    </a:ext>
                  </a:extLst>
                </a:gridCol>
                <a:gridCol w="1548192">
                  <a:extLst>
                    <a:ext uri="{9D8B030D-6E8A-4147-A177-3AD203B41FA5}">
                      <a16:colId xmlns:a16="http://schemas.microsoft.com/office/drawing/2014/main" val="828245611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75565"/>
                  </a:ext>
                </a:extLst>
              </a:tr>
            </a:tbl>
          </a:graphicData>
        </a:graphic>
      </p:graphicFrame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285780B3-E87A-7D4B-A43B-DDBFD1915B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385" y="4188761"/>
            <a:ext cx="6161704" cy="1855792"/>
          </a:xfrm>
          <a:prstGeom prst="curvedConnector3">
            <a:avLst>
              <a:gd name="adj1" fmla="val 103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3EBE6-EB10-3B4F-A273-A2A999C97801}"/>
              </a:ext>
            </a:extLst>
          </p:cNvPr>
          <p:cNvGrpSpPr/>
          <p:nvPr/>
        </p:nvGrpSpPr>
        <p:grpSpPr>
          <a:xfrm flipV="1">
            <a:off x="7117829" y="2928001"/>
            <a:ext cx="1066801" cy="530674"/>
            <a:chOff x="2290362" y="2393257"/>
            <a:chExt cx="4572000" cy="2286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10B8885-8546-634D-A8BD-14080ED41E10}"/>
                </a:ext>
              </a:extLst>
            </p:cNvPr>
            <p:cNvCxnSpPr/>
            <p:nvPr/>
          </p:nvCxnSpPr>
          <p:spPr>
            <a:xfrm>
              <a:off x="2290362" y="2393257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B4C03D6-37A7-F544-ADD4-BF30416A0D64}"/>
                </a:ext>
              </a:extLst>
            </p:cNvPr>
            <p:cNvCxnSpPr/>
            <p:nvPr/>
          </p:nvCxnSpPr>
          <p:spPr>
            <a:xfrm>
              <a:off x="2290362" y="2393257"/>
              <a:ext cx="45720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2FB308-0976-8144-9D84-7C87AC0AACAB}"/>
                </a:ext>
              </a:extLst>
            </p:cNvPr>
            <p:cNvCxnSpPr/>
            <p:nvPr/>
          </p:nvCxnSpPr>
          <p:spPr>
            <a:xfrm>
              <a:off x="6862362" y="239325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BADC63-6714-2342-B15D-F63EE6344171}"/>
              </a:ext>
            </a:extLst>
          </p:cNvPr>
          <p:cNvGrpSpPr/>
          <p:nvPr/>
        </p:nvGrpSpPr>
        <p:grpSpPr>
          <a:xfrm flipV="1">
            <a:off x="9067799" y="2870514"/>
            <a:ext cx="1066801" cy="530674"/>
            <a:chOff x="2290362" y="2393257"/>
            <a:chExt cx="4572000" cy="2286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6B53E2-7B2E-294C-8148-320D4AEC1849}"/>
                </a:ext>
              </a:extLst>
            </p:cNvPr>
            <p:cNvCxnSpPr/>
            <p:nvPr/>
          </p:nvCxnSpPr>
          <p:spPr>
            <a:xfrm>
              <a:off x="2290362" y="2393257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900EF99-EF0E-A14C-BAA4-9BDC2D123DF6}"/>
                </a:ext>
              </a:extLst>
            </p:cNvPr>
            <p:cNvCxnSpPr/>
            <p:nvPr/>
          </p:nvCxnSpPr>
          <p:spPr>
            <a:xfrm>
              <a:off x="2290362" y="2393257"/>
              <a:ext cx="45720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A012729-1711-A14D-9164-869EE0B7C610}"/>
                </a:ext>
              </a:extLst>
            </p:cNvPr>
            <p:cNvCxnSpPr/>
            <p:nvPr/>
          </p:nvCxnSpPr>
          <p:spPr>
            <a:xfrm>
              <a:off x="6862362" y="239325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D2D52F8-22F8-2149-877F-A88229DBCACC}"/>
              </a:ext>
            </a:extLst>
          </p:cNvPr>
          <p:cNvSpPr txBox="1"/>
          <p:nvPr/>
        </p:nvSpPr>
        <p:spPr>
          <a:xfrm>
            <a:off x="3241976" y="3149857"/>
            <a:ext cx="240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Transitive dependencies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7D3C5-5CAD-F54E-A3C6-93F056ED48F0}"/>
              </a:ext>
            </a:extLst>
          </p:cNvPr>
          <p:cNvSpPr txBox="1"/>
          <p:nvPr/>
        </p:nvSpPr>
        <p:spPr>
          <a:xfrm>
            <a:off x="9848434" y="3763141"/>
            <a:ext cx="1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(3NF)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273625-1C58-094E-AE83-34355723310C}"/>
              </a:ext>
            </a:extLst>
          </p:cNvPr>
          <p:cNvSpPr txBox="1"/>
          <p:nvPr/>
        </p:nvSpPr>
        <p:spPr>
          <a:xfrm>
            <a:off x="7638750" y="5109513"/>
            <a:ext cx="24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(3NF)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0BB792-35D9-0942-8584-DC23FC3481DB}"/>
              </a:ext>
            </a:extLst>
          </p:cNvPr>
          <p:cNvSpPr txBox="1"/>
          <p:nvPr/>
        </p:nvSpPr>
        <p:spPr>
          <a:xfrm>
            <a:off x="7638751" y="5934302"/>
            <a:ext cx="18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(3NF)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533D1-0A2D-6647-96AD-294F6481BF33}"/>
              </a:ext>
            </a:extLst>
          </p:cNvPr>
          <p:cNvGrpSpPr/>
          <p:nvPr/>
        </p:nvGrpSpPr>
        <p:grpSpPr>
          <a:xfrm flipV="1">
            <a:off x="10134600" y="2833761"/>
            <a:ext cx="1066801" cy="567426"/>
            <a:chOff x="2290362" y="2393257"/>
            <a:chExt cx="4572000" cy="2286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B989176-70CD-9444-9A69-DAC7D9D1C143}"/>
                </a:ext>
              </a:extLst>
            </p:cNvPr>
            <p:cNvCxnSpPr/>
            <p:nvPr/>
          </p:nvCxnSpPr>
          <p:spPr>
            <a:xfrm>
              <a:off x="2290362" y="2393257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B099BDD-A0B1-994C-81C2-D3AC3E693804}"/>
                </a:ext>
              </a:extLst>
            </p:cNvPr>
            <p:cNvCxnSpPr/>
            <p:nvPr/>
          </p:nvCxnSpPr>
          <p:spPr>
            <a:xfrm>
              <a:off x="2290362" y="2393257"/>
              <a:ext cx="45720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E29F486-93C6-3548-98F6-674BB0384F74}"/>
                </a:ext>
              </a:extLst>
            </p:cNvPr>
            <p:cNvCxnSpPr/>
            <p:nvPr/>
          </p:nvCxnSpPr>
          <p:spPr>
            <a:xfrm>
              <a:off x="6862362" y="239325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579F92-423D-7A42-A09A-2BDA2D20ED56}"/>
              </a:ext>
            </a:extLst>
          </p:cNvPr>
          <p:cNvCxnSpPr>
            <a:cxnSpLocks/>
          </p:cNvCxnSpPr>
          <p:nvPr/>
        </p:nvCxnSpPr>
        <p:spPr>
          <a:xfrm>
            <a:off x="9067799" y="1703424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C5AF3D-05F2-3B41-A099-BE5CC947EEC8}"/>
              </a:ext>
            </a:extLst>
          </p:cNvPr>
          <p:cNvCxnSpPr>
            <a:cxnSpLocks/>
          </p:cNvCxnSpPr>
          <p:nvPr/>
        </p:nvCxnSpPr>
        <p:spPr>
          <a:xfrm>
            <a:off x="10141919" y="1690688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2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B835-A392-844E-8981-92E42F2A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666" y="469396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IN 3NF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A0268-94E6-FD4A-AE55-8966FD956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22656"/>
              </p:ext>
            </p:extLst>
          </p:nvPr>
        </p:nvGraphicFramePr>
        <p:xfrm>
          <a:off x="453185" y="3748655"/>
          <a:ext cx="4556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62">
                  <a:extLst>
                    <a:ext uri="{9D8B030D-6E8A-4147-A177-3AD203B41FA5}">
                      <a16:colId xmlns:a16="http://schemas.microsoft.com/office/drawing/2014/main" val="705490657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130214641"/>
                    </a:ext>
                  </a:extLst>
                </a:gridCol>
                <a:gridCol w="1373762">
                  <a:extLst>
                    <a:ext uri="{9D8B030D-6E8A-4147-A177-3AD203B41FA5}">
                      <a16:colId xmlns:a16="http://schemas.microsoft.com/office/drawing/2014/main" val="302406938"/>
                    </a:ext>
                  </a:extLst>
                </a:gridCol>
              </a:tblGrid>
              <a:tr h="246690">
                <a:tc>
                  <a:txBody>
                    <a:bodyPr/>
                    <a:lstStyle/>
                    <a:p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849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9F821F-2E7A-B44F-87C6-F6093635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16315"/>
              </p:ext>
            </p:extLst>
          </p:nvPr>
        </p:nvGraphicFramePr>
        <p:xfrm>
          <a:off x="367914" y="6071757"/>
          <a:ext cx="4893616" cy="42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21">
                  <a:extLst>
                    <a:ext uri="{9D8B030D-6E8A-4147-A177-3AD203B41FA5}">
                      <a16:colId xmlns:a16="http://schemas.microsoft.com/office/drawing/2014/main" val="705490657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130214641"/>
                    </a:ext>
                  </a:extLst>
                </a:gridCol>
                <a:gridCol w="913244">
                  <a:extLst>
                    <a:ext uri="{9D8B030D-6E8A-4147-A177-3AD203B41FA5}">
                      <a16:colId xmlns:a16="http://schemas.microsoft.com/office/drawing/2014/main" val="302406938"/>
                    </a:ext>
                  </a:extLst>
                </a:gridCol>
                <a:gridCol w="1203421">
                  <a:extLst>
                    <a:ext uri="{9D8B030D-6E8A-4147-A177-3AD203B41FA5}">
                      <a16:colId xmlns:a16="http://schemas.microsoft.com/office/drawing/2014/main" val="179080663"/>
                    </a:ext>
                  </a:extLst>
                </a:gridCol>
              </a:tblGrid>
              <a:tr h="424407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849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8A9ADA-2094-1242-A5CE-256636F6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5293"/>
              </p:ext>
            </p:extLst>
          </p:nvPr>
        </p:nvGraphicFramePr>
        <p:xfrm>
          <a:off x="367914" y="2818685"/>
          <a:ext cx="9464227" cy="42441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9561">
                  <a:extLst>
                    <a:ext uri="{9D8B030D-6E8A-4147-A177-3AD203B41FA5}">
                      <a16:colId xmlns:a16="http://schemas.microsoft.com/office/drawing/2014/main" val="2406858537"/>
                    </a:ext>
                  </a:extLst>
                </a:gridCol>
                <a:gridCol w="1485512">
                  <a:extLst>
                    <a:ext uri="{9D8B030D-6E8A-4147-A177-3AD203B41FA5}">
                      <a16:colId xmlns:a16="http://schemas.microsoft.com/office/drawing/2014/main" val="3935616488"/>
                    </a:ext>
                  </a:extLst>
                </a:gridCol>
                <a:gridCol w="1393692">
                  <a:extLst>
                    <a:ext uri="{9D8B030D-6E8A-4147-A177-3AD203B41FA5}">
                      <a16:colId xmlns:a16="http://schemas.microsoft.com/office/drawing/2014/main" val="2388201186"/>
                    </a:ext>
                  </a:extLst>
                </a:gridCol>
                <a:gridCol w="1255258">
                  <a:extLst>
                    <a:ext uri="{9D8B030D-6E8A-4147-A177-3AD203B41FA5}">
                      <a16:colId xmlns:a16="http://schemas.microsoft.com/office/drawing/2014/main" val="1522036596"/>
                    </a:ext>
                  </a:extLst>
                </a:gridCol>
                <a:gridCol w="1735102">
                  <a:extLst>
                    <a:ext uri="{9D8B030D-6E8A-4147-A177-3AD203B41FA5}">
                      <a16:colId xmlns:a16="http://schemas.microsoft.com/office/drawing/2014/main" val="3958767575"/>
                    </a:ext>
                  </a:extLst>
                </a:gridCol>
                <a:gridCol w="1735102">
                  <a:extLst>
                    <a:ext uri="{9D8B030D-6E8A-4147-A177-3AD203B41FA5}">
                      <a16:colId xmlns:a16="http://schemas.microsoft.com/office/drawing/2014/main" val="1062922478"/>
                    </a:ext>
                  </a:extLst>
                </a:gridCol>
              </a:tblGrid>
              <a:tr h="424417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858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E0604D-AFB6-844D-BDA6-F96700ACB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88218"/>
              </p:ext>
            </p:extLst>
          </p:nvPr>
        </p:nvGraphicFramePr>
        <p:xfrm>
          <a:off x="603811" y="5006985"/>
          <a:ext cx="5568389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6147">
                  <a:extLst>
                    <a:ext uri="{9D8B030D-6E8A-4147-A177-3AD203B41FA5}">
                      <a16:colId xmlns:a16="http://schemas.microsoft.com/office/drawing/2014/main" val="1668326148"/>
                    </a:ext>
                  </a:extLst>
                </a:gridCol>
                <a:gridCol w="1794607">
                  <a:extLst>
                    <a:ext uri="{9D8B030D-6E8A-4147-A177-3AD203B41FA5}">
                      <a16:colId xmlns:a16="http://schemas.microsoft.com/office/drawing/2014/main" val="2071064976"/>
                    </a:ext>
                  </a:extLst>
                </a:gridCol>
                <a:gridCol w="2117635">
                  <a:extLst>
                    <a:ext uri="{9D8B030D-6E8A-4147-A177-3AD203B41FA5}">
                      <a16:colId xmlns:a16="http://schemas.microsoft.com/office/drawing/2014/main" val="1484889369"/>
                    </a:ext>
                  </a:extLst>
                </a:gridCol>
              </a:tblGrid>
              <a:tr h="32883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Instructors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965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A41B62-4F5D-AB43-BF2D-CD7538304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1052"/>
              </p:ext>
            </p:extLst>
          </p:nvPr>
        </p:nvGraphicFramePr>
        <p:xfrm>
          <a:off x="5971200" y="4326514"/>
          <a:ext cx="46445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92">
                  <a:extLst>
                    <a:ext uri="{9D8B030D-6E8A-4147-A177-3AD203B41FA5}">
                      <a16:colId xmlns:a16="http://schemas.microsoft.com/office/drawing/2014/main" val="3216072087"/>
                    </a:ext>
                  </a:extLst>
                </a:gridCol>
                <a:gridCol w="1548192">
                  <a:extLst>
                    <a:ext uri="{9D8B030D-6E8A-4147-A177-3AD203B41FA5}">
                      <a16:colId xmlns:a16="http://schemas.microsoft.com/office/drawing/2014/main" val="398966963"/>
                    </a:ext>
                  </a:extLst>
                </a:gridCol>
                <a:gridCol w="1548192">
                  <a:extLst>
                    <a:ext uri="{9D8B030D-6E8A-4147-A177-3AD203B41FA5}">
                      <a16:colId xmlns:a16="http://schemas.microsoft.com/office/drawing/2014/main" val="828245611"/>
                    </a:ext>
                  </a:extLst>
                </a:gridCol>
              </a:tblGrid>
              <a:tr h="303838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755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0BAE4C-C2D7-BF4F-8E44-3401DFF025E8}"/>
              </a:ext>
            </a:extLst>
          </p:cNvPr>
          <p:cNvCxnSpPr>
            <a:cxnSpLocks/>
          </p:cNvCxnSpPr>
          <p:nvPr/>
        </p:nvCxnSpPr>
        <p:spPr>
          <a:xfrm flipH="1">
            <a:off x="1993900" y="3319904"/>
            <a:ext cx="6629401" cy="156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6260CB-6F1C-CF4C-9ACB-8451938DA4B4}"/>
              </a:ext>
            </a:extLst>
          </p:cNvPr>
          <p:cNvCxnSpPr>
            <a:cxnSpLocks/>
          </p:cNvCxnSpPr>
          <p:nvPr/>
        </p:nvCxnSpPr>
        <p:spPr>
          <a:xfrm>
            <a:off x="485862" y="4184586"/>
            <a:ext cx="0" cy="18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9E5CEC-D34E-A74C-B26E-4C205488DA83}"/>
              </a:ext>
            </a:extLst>
          </p:cNvPr>
          <p:cNvCxnSpPr>
            <a:cxnSpLocks/>
          </p:cNvCxnSpPr>
          <p:nvPr/>
        </p:nvCxnSpPr>
        <p:spPr>
          <a:xfrm>
            <a:off x="7001665" y="3319905"/>
            <a:ext cx="0" cy="8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AD8A-D989-3A4F-A581-C0BA24D9B93B}"/>
              </a:ext>
            </a:extLst>
          </p:cNvPr>
          <p:cNvSpPr txBox="1"/>
          <p:nvPr/>
        </p:nvSpPr>
        <p:spPr>
          <a:xfrm>
            <a:off x="9959141" y="2846227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(3NF)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9EF1B3-213E-8642-B7A9-AB6BD5CD4A77}"/>
              </a:ext>
            </a:extLst>
          </p:cNvPr>
          <p:cNvSpPr txBox="1"/>
          <p:nvPr/>
        </p:nvSpPr>
        <p:spPr>
          <a:xfrm>
            <a:off x="10771941" y="4410250"/>
            <a:ext cx="158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(3NF)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402FE-E223-3247-891E-6AD554E28512}"/>
              </a:ext>
            </a:extLst>
          </p:cNvPr>
          <p:cNvSpPr txBox="1"/>
          <p:nvPr/>
        </p:nvSpPr>
        <p:spPr>
          <a:xfrm>
            <a:off x="5051629" y="3552626"/>
            <a:ext cx="191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(3NF)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1A7F-A880-7547-AABC-011C7A37694A}"/>
              </a:ext>
            </a:extLst>
          </p:cNvPr>
          <p:cNvSpPr txBox="1"/>
          <p:nvPr/>
        </p:nvSpPr>
        <p:spPr>
          <a:xfrm>
            <a:off x="6324600" y="508350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(3NF)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F2A46-318C-334B-8459-6A7A7D591E6C}"/>
              </a:ext>
            </a:extLst>
          </p:cNvPr>
          <p:cNvSpPr txBox="1"/>
          <p:nvPr/>
        </p:nvSpPr>
        <p:spPr>
          <a:xfrm>
            <a:off x="6172200" y="6071757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(3NF)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B418A9-7841-E64C-981D-3125B33D688A}"/>
              </a:ext>
            </a:extLst>
          </p:cNvPr>
          <p:cNvCxnSpPr>
            <a:cxnSpLocks/>
          </p:cNvCxnSpPr>
          <p:nvPr/>
        </p:nvCxnSpPr>
        <p:spPr>
          <a:xfrm flipH="1" flipV="1">
            <a:off x="1451193" y="3241343"/>
            <a:ext cx="884513" cy="46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97F1-E4CC-6C46-8DC6-A46347A4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5EA61-4570-3640-9085-3101D7548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5" y="2689225"/>
            <a:ext cx="6048851" cy="3101975"/>
          </a:xfrm>
        </p:spPr>
      </p:pic>
      <p:pic>
        <p:nvPicPr>
          <p:cNvPr id="4" name="Picture 2" descr="https://documents.lucidchart.com/documents/76167266-c9d8-466e-aff2-d1c1b1e31672/pages/0_0?a=2275&amp;x=-157&amp;y=17&amp;w=1359&amp;h=937&amp;store=1&amp;accept=image%2F*&amp;auth=LCA%2069e775b012c6014977ffcea4594954014bdf371d-ts%3D1557089599">
            <a:extLst>
              <a:ext uri="{FF2B5EF4-FFF2-40B4-BE49-F238E27FC236}">
                <a16:creationId xmlns:a16="http://schemas.microsoft.com/office/drawing/2014/main" id="{22D1983C-F088-7546-8093-2E82E0CB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31" y="2413001"/>
            <a:ext cx="5551469" cy="38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FDC8-0B2C-B043-90C7-ADB31D0B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6" y="365125"/>
            <a:ext cx="10253133" cy="7863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 (SCHEMA PART 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A731E-FD68-1F41-A130-D0E738B5D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796" y="1591972"/>
            <a:ext cx="8353504" cy="4910429"/>
          </a:xfrm>
        </p:spPr>
      </p:pic>
    </p:spTree>
    <p:extLst>
      <p:ext uri="{BB962C8B-B14F-4D97-AF65-F5344CB8AC3E}">
        <p14:creationId xmlns:p14="http://schemas.microsoft.com/office/powerpoint/2010/main" val="232856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FDC8-0B2C-B043-90C7-ADB31D0B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6" y="365125"/>
            <a:ext cx="10253133" cy="7863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 (SCHEMA PART II)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1F3844-BD84-BE4C-B00F-A3CCE93EC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74" y="1320800"/>
            <a:ext cx="9976426" cy="4642644"/>
          </a:xfrm>
        </p:spPr>
      </p:pic>
    </p:spTree>
    <p:extLst>
      <p:ext uri="{BB962C8B-B14F-4D97-AF65-F5344CB8AC3E}">
        <p14:creationId xmlns:p14="http://schemas.microsoft.com/office/powerpoint/2010/main" val="321327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5685-B124-C34A-BA93-BC9A6B85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(part 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E4218-A1F3-D949-90D5-6DD4F4EB0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180744"/>
            <a:ext cx="6642100" cy="4524856"/>
          </a:xfrm>
        </p:spPr>
      </p:pic>
    </p:spTree>
    <p:extLst>
      <p:ext uri="{BB962C8B-B14F-4D97-AF65-F5344CB8AC3E}">
        <p14:creationId xmlns:p14="http://schemas.microsoft.com/office/powerpoint/2010/main" val="2954706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{281840B0-6CDE-C148-8025-AF9D7853BA04}tf10001120</Template>
  <TotalTime>2526</TotalTime>
  <Words>386</Words>
  <Application>Microsoft Macintosh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Parcel</vt:lpstr>
      <vt:lpstr>Eduardo Carrascosa</vt:lpstr>
      <vt:lpstr>Business Rules</vt:lpstr>
      <vt:lpstr>Converting First Normal form (1nf)  to Second Normal Form (2NF)</vt:lpstr>
      <vt:lpstr>Removing Transitive Dependencies</vt:lpstr>
      <vt:lpstr>RELATIONS IN 3NF</vt:lpstr>
      <vt:lpstr>Relational Diagram</vt:lpstr>
      <vt:lpstr>Physical Design (SCHEMA PART I)</vt:lpstr>
      <vt:lpstr>Physical Design (SCHEMA PART II)</vt:lpstr>
      <vt:lpstr>Content (part one)</vt:lpstr>
      <vt:lpstr>Content (part two)</vt:lpstr>
      <vt:lpstr>Query1:Count the number of students who are graduating in the same semester </vt:lpstr>
      <vt:lpstr>Query 2: Display the students name and major who have taken BAN 610 </vt:lpstr>
      <vt:lpstr>Query 3:  Display the NetID and student name of the students who have taken more than 5 courses</vt:lpstr>
      <vt:lpstr>Query 4: Display the NetID and the total credit hours taken by each student in 2018  </vt:lpstr>
      <vt:lpstr>Query 5: Display the instructors name and the number of course books prescribed by each instructor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Carrascosa</dc:creator>
  <cp:lastModifiedBy>Eduardo Carrascosa</cp:lastModifiedBy>
  <cp:revision>42</cp:revision>
  <dcterms:created xsi:type="dcterms:W3CDTF">2019-05-05T01:32:52Z</dcterms:created>
  <dcterms:modified xsi:type="dcterms:W3CDTF">2019-05-08T00:05:04Z</dcterms:modified>
</cp:coreProperties>
</file>