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9" r:id="rId5"/>
    <p:sldId id="266" r:id="rId6"/>
    <p:sldId id="262" r:id="rId7"/>
    <p:sldId id="260" r:id="rId8"/>
    <p:sldId id="264" r:id="rId9"/>
    <p:sldId id="267" r:id="rId10"/>
    <p:sldId id="269" r:id="rId11"/>
    <p:sldId id="270" r:id="rId12"/>
    <p:sldId id="272" r:id="rId13"/>
    <p:sldId id="273" r:id="rId14"/>
    <p:sldId id="274" r:id="rId15"/>
    <p:sldId id="275" r:id="rId16"/>
    <p:sldId id="268" r:id="rId17"/>
    <p:sldId id="271" r:id="rId18"/>
    <p:sldId id="258" r:id="rId19"/>
    <p:sldId id="261"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4A5488-7093-4129-B2D3-B1546473B205}" v="24" dt="2017-11-30T20:31:11.763"/>
    <p1510:client id="{243F3DCE-52B7-4D74-B1BB-929ECE66FF8F}" v="422" dt="2017-11-30T23:47:54.471"/>
    <p1510:client id="{8B07E316-F4F1-40EC-9936-9A25699DBB1E}" v="38" dt="2017-12-01T02:19:49.148"/>
    <p1510:client id="{DE695824-8FA3-4EB3-A48F-485B4F41A150}" v="31" dt="2017-12-01T00:42:32.711"/>
    <p1510:client id="{6B732ED9-C077-415C-A3D1-618BC0A1E520}" v="306" dt="2017-12-01T01:29:50.368"/>
    <p1510:client id="{85331DA4-242C-4BE8-B908-19072766C2BB}" v="113" dt="2017-12-01T01:56:40.352"/>
    <p1510:client id="{DA16B028-D789-4ED7-9CBE-D0B4FE937860}" v="6" dt="2017-11-30T23:53:59.534"/>
    <p1510:client id="{7BA8A475-E9F0-4499-8202-48E26EDE1182}" v="7" dt="2017-12-01T02:02:04.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onalkaulkar.wordpress.com/analysis-of-health-insurance-marketplace-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ndevadoss/7330-TermProject" TargetMode="External"/><Relationship Id="rId2" Type="http://schemas.openxmlformats.org/officeDocument/2006/relationships/hyperlink" Target="https://www.cms.gov/CCIIO/Resources/Data-Resources/sbm-puf.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a:t>Medicare &amp; Medicaid in NY and MA</a:t>
            </a:r>
            <a:br>
              <a:rPr lang="en-US">
                <a:solidFill>
                  <a:schemeClr val="tx1"/>
                </a:solidFill>
                <a:latin typeface="+mj-ea"/>
                <a:cs typeface="+mj-ea"/>
              </a:rPr>
            </a:br>
            <a:r>
              <a:rPr lang="en-US" sz="4000"/>
              <a:t>MSDS404-Term Project</a:t>
            </a:r>
          </a:p>
        </p:txBody>
      </p:sp>
      <p:sp>
        <p:nvSpPr>
          <p:cNvPr id="3" name="Subtitle 2"/>
          <p:cNvSpPr>
            <a:spLocks noGrp="1"/>
          </p:cNvSpPr>
          <p:nvPr>
            <p:ph type="subTitle" idx="1"/>
          </p:nvPr>
        </p:nvSpPr>
        <p:spPr/>
        <p:txBody>
          <a:bodyPr>
            <a:normAutofit fontScale="70000" lnSpcReduction="20000"/>
          </a:bodyPr>
          <a:lstStyle/>
          <a:p>
            <a:endParaRPr lang="en-US"/>
          </a:p>
          <a:p>
            <a:r>
              <a:rPr lang="en-US" err="1"/>
              <a:t>GroupC</a:t>
            </a:r>
            <a:r>
              <a:rPr lang="en-US"/>
              <a:t>:</a:t>
            </a:r>
          </a:p>
          <a:p>
            <a:r>
              <a:rPr lang="en-US"/>
              <a:t> </a:t>
            </a:r>
            <a:r>
              <a:rPr lang="en-US" err="1"/>
              <a:t>Yisha</a:t>
            </a:r>
            <a:r>
              <a:rPr lang="en-US"/>
              <a:t> </a:t>
            </a:r>
            <a:r>
              <a:rPr lang="en-US" err="1"/>
              <a:t>wang</a:t>
            </a:r>
            <a:r>
              <a:rPr lang="en-US"/>
              <a:t>, Cynthia </a:t>
            </a:r>
            <a:r>
              <a:rPr lang="en-US" err="1"/>
              <a:t>alvarado</a:t>
            </a:r>
            <a:r>
              <a:rPr lang="en-US"/>
              <a:t>, Ernesto </a:t>
            </a:r>
            <a:r>
              <a:rPr lang="en-US" err="1"/>
              <a:t>carrera</a:t>
            </a:r>
            <a:r>
              <a:rPr lang="en-US"/>
              <a:t>, </a:t>
            </a:r>
            <a:r>
              <a:rPr lang="en-US" err="1"/>
              <a:t>nithya</a:t>
            </a:r>
            <a:r>
              <a:rPr lang="en-US"/>
              <a:t> </a:t>
            </a:r>
            <a:r>
              <a:rPr lang="en-US" err="1"/>
              <a:t>devadoss</a:t>
            </a:r>
            <a:endParaRPr lang="en-US"/>
          </a:p>
        </p:txBody>
      </p:sp>
    </p:spTree>
    <p:extLst>
      <p:ext uri="{BB962C8B-B14F-4D97-AF65-F5344CB8AC3E}">
        <p14:creationId xmlns:p14="http://schemas.microsoft.com/office/powerpoint/2010/main" val="248416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2ECE2-37F4-4548-92ED-EF1686DF278D}"/>
              </a:ext>
            </a:extLst>
          </p:cNvPr>
          <p:cNvSpPr>
            <a:spLocks noGrp="1"/>
          </p:cNvSpPr>
          <p:nvPr>
            <p:ph idx="1"/>
          </p:nvPr>
        </p:nvSpPr>
        <p:spPr>
          <a:xfrm>
            <a:off x="1103313" y="681038"/>
            <a:ext cx="8947150" cy="5567362"/>
          </a:xfrm>
        </p:spPr>
        <p:txBody>
          <a:bodyPr vert="horz" lIns="91440" tIns="45720" rIns="91440" bIns="45720" rtlCol="0" anchor="t">
            <a:noAutofit/>
          </a:bodyPr>
          <a:lstStyle/>
          <a:p>
            <a:pPr marL="0" indent="0">
              <a:buNone/>
            </a:pPr>
            <a:r>
              <a:rPr lang="en-US" sz="2400"/>
              <a:t>/* for NY */</a:t>
            </a:r>
            <a:endParaRPr lang="en-US"/>
          </a:p>
          <a:p>
            <a:pPr marL="0" indent="0">
              <a:buClr>
                <a:srgbClr val="8AD0D6"/>
              </a:buClr>
              <a:buNone/>
            </a:pPr>
            <a:r>
              <a:rPr lang="en-US" sz="2400"/>
              <a:t>select </a:t>
            </a:r>
            <a:r>
              <a:rPr lang="en-US" sz="2400" err="1"/>
              <a:t>issuer_actuarial_value,substr</a:t>
            </a:r>
            <a:r>
              <a:rPr lang="en-US" sz="2400"/>
              <a:t>(issuer_actuarial_value,1,instr(</a:t>
            </a:r>
            <a:r>
              <a:rPr lang="en-US" sz="2400" err="1"/>
              <a:t>issuer_actuarial_value</a:t>
            </a:r>
            <a:r>
              <a:rPr lang="en-US" sz="2400"/>
              <a:t>,'%')-1),</a:t>
            </a:r>
          </a:p>
          <a:p>
            <a:pPr marL="0" indent="0">
              <a:buClr>
                <a:srgbClr val="8AD0D6"/>
              </a:buClr>
              <a:buNone/>
            </a:pPr>
            <a:r>
              <a:rPr lang="en-US" sz="2400" err="1"/>
              <a:t>state_code</a:t>
            </a:r>
            <a:r>
              <a:rPr lang="en-US" sz="2400"/>
              <a:t> , </a:t>
            </a:r>
            <a:r>
              <a:rPr lang="en-US" sz="2400" err="1"/>
              <a:t>plan_type</a:t>
            </a:r>
            <a:r>
              <a:rPr lang="en-US" sz="2400"/>
              <a:t> , </a:t>
            </a:r>
            <a:r>
              <a:rPr lang="en-US" sz="2400" err="1"/>
              <a:t>metal_level</a:t>
            </a:r>
            <a:r>
              <a:rPr lang="en-US" sz="2400"/>
              <a:t> </a:t>
            </a:r>
          </a:p>
          <a:p>
            <a:pPr marL="0" indent="0">
              <a:buClr>
                <a:srgbClr val="8AD0D6"/>
              </a:buClr>
              <a:buNone/>
            </a:pPr>
            <a:r>
              <a:rPr lang="en-US" sz="2400"/>
              <a:t> from </a:t>
            </a:r>
            <a:r>
              <a:rPr lang="en-US" sz="2400" err="1"/>
              <a:t>t_plans</a:t>
            </a:r>
          </a:p>
          <a:p>
            <a:pPr marL="0" indent="0">
              <a:buClr>
                <a:srgbClr val="8AD0D6"/>
              </a:buClr>
              <a:buNone/>
            </a:pPr>
            <a:r>
              <a:rPr lang="en-US" sz="2400"/>
              <a:t> where trim(</a:t>
            </a:r>
            <a:r>
              <a:rPr lang="en-US" sz="2400" err="1"/>
              <a:t>issuer_actuarial_value</a:t>
            </a:r>
            <a:r>
              <a:rPr lang="en-US" sz="2400"/>
              <a:t>) != ''</a:t>
            </a:r>
          </a:p>
          <a:p>
            <a:pPr marL="0" indent="0">
              <a:buClr>
                <a:srgbClr val="8AD0D6"/>
              </a:buClr>
              <a:buNone/>
            </a:pPr>
            <a:r>
              <a:rPr lang="en-US" sz="2400"/>
              <a:t> and </a:t>
            </a:r>
            <a:r>
              <a:rPr lang="en-US" sz="2400" err="1"/>
              <a:t>substr</a:t>
            </a:r>
            <a:r>
              <a:rPr lang="en-US" sz="2400"/>
              <a:t>(issuer_actuarial_value,1,instr(</a:t>
            </a:r>
            <a:r>
              <a:rPr lang="en-US" sz="2400" err="1"/>
              <a:t>issuer_actuarial_value</a:t>
            </a:r>
            <a:r>
              <a:rPr lang="en-US" sz="2400"/>
              <a:t>,'%')-1)  &lt; 70</a:t>
            </a:r>
          </a:p>
          <a:p>
            <a:pPr marL="0" indent="0">
              <a:buClr>
                <a:srgbClr val="8AD0D6"/>
              </a:buClr>
              <a:buNone/>
            </a:pPr>
            <a:r>
              <a:rPr lang="en-US" sz="2400"/>
              <a:t> and </a:t>
            </a:r>
            <a:r>
              <a:rPr lang="en-US" sz="2400" err="1"/>
              <a:t>state_code</a:t>
            </a:r>
            <a:r>
              <a:rPr lang="en-US" sz="2400"/>
              <a:t> = 'NY'</a:t>
            </a:r>
          </a:p>
          <a:p>
            <a:pPr marL="0" indent="0">
              <a:buClr>
                <a:srgbClr val="8AD0D6"/>
              </a:buClr>
              <a:buNone/>
            </a:pPr>
            <a:r>
              <a:rPr lang="en-US" sz="2400"/>
              <a:t> group by  </a:t>
            </a:r>
            <a:r>
              <a:rPr lang="en-US" sz="2400" err="1"/>
              <a:t>issuer_actuarial_value,state_code</a:t>
            </a:r>
            <a:r>
              <a:rPr lang="en-US" sz="2400"/>
              <a:t> , </a:t>
            </a:r>
            <a:r>
              <a:rPr lang="en-US" sz="2400" err="1"/>
              <a:t>plan_type</a:t>
            </a:r>
            <a:r>
              <a:rPr lang="en-US" sz="2400"/>
              <a:t> , </a:t>
            </a:r>
            <a:r>
              <a:rPr lang="en-US" sz="2400" err="1"/>
              <a:t>metal_level</a:t>
            </a:r>
            <a:r>
              <a:rPr lang="en-US" sz="2400"/>
              <a:t> ;</a:t>
            </a:r>
          </a:p>
          <a:p>
            <a:pPr marL="0" indent="0">
              <a:buClr>
                <a:srgbClr val="8AD0D6"/>
              </a:buClr>
              <a:buNone/>
            </a:pPr>
            <a:endParaRPr lang="en-US"/>
          </a:p>
          <a:p>
            <a:pPr>
              <a:buClr>
                <a:srgbClr val="8AD0D6"/>
              </a:buClr>
              <a:buFont typeface="Wingdings 3"/>
            </a:pPr>
            <a:endParaRPr lang="en-US"/>
          </a:p>
        </p:txBody>
      </p:sp>
    </p:spTree>
    <p:extLst>
      <p:ext uri="{BB962C8B-B14F-4D97-AF65-F5344CB8AC3E}">
        <p14:creationId xmlns:p14="http://schemas.microsoft.com/office/powerpoint/2010/main" val="8629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F02C8-E510-459E-887A-F09DDD7A9188}"/>
              </a:ext>
            </a:extLst>
          </p:cNvPr>
          <p:cNvSpPr>
            <a:spLocks noGrp="1"/>
          </p:cNvSpPr>
          <p:nvPr>
            <p:ph idx="1"/>
          </p:nvPr>
        </p:nvSpPr>
        <p:spPr>
          <a:xfrm>
            <a:off x="876300" y="409575"/>
            <a:ext cx="8946541" cy="4195481"/>
          </a:xfrm>
        </p:spPr>
        <p:txBody>
          <a:bodyPr vert="horz" lIns="91440" tIns="45720" rIns="91440" bIns="45720" rtlCol="0" anchor="t">
            <a:noAutofit/>
          </a:bodyPr>
          <a:lstStyle/>
          <a:p>
            <a:pPr marL="0" indent="0">
              <a:buNone/>
            </a:pPr>
            <a:endParaRPr lang="en-US" sz="2400"/>
          </a:p>
          <a:p>
            <a:pPr marL="0" indent="0">
              <a:buClr>
                <a:srgbClr val="8AD0D6"/>
              </a:buClr>
              <a:buNone/>
            </a:pPr>
            <a:r>
              <a:rPr lang="en-US" sz="2400"/>
              <a:t> /* for MA */</a:t>
            </a:r>
          </a:p>
          <a:p>
            <a:pPr marL="0" indent="0">
              <a:buClr>
                <a:srgbClr val="8AD0D6"/>
              </a:buClr>
              <a:buNone/>
            </a:pPr>
            <a:r>
              <a:rPr lang="en-US" sz="2400"/>
              <a:t> select </a:t>
            </a:r>
            <a:r>
              <a:rPr lang="en-US" sz="2400" err="1"/>
              <a:t>issuer_actuarial_value,substr</a:t>
            </a:r>
            <a:r>
              <a:rPr lang="en-US" sz="2400"/>
              <a:t>(issuer_actuarial_value,1,instr(</a:t>
            </a:r>
            <a:r>
              <a:rPr lang="en-US" sz="2400" err="1"/>
              <a:t>issuer_actuarial_value</a:t>
            </a:r>
            <a:r>
              <a:rPr lang="en-US" sz="2400"/>
              <a:t>,'%')-1),</a:t>
            </a:r>
          </a:p>
          <a:p>
            <a:pPr marL="0" indent="0">
              <a:buClr>
                <a:srgbClr val="8AD0D6"/>
              </a:buClr>
              <a:buNone/>
            </a:pPr>
            <a:r>
              <a:rPr lang="en-US" sz="2400" err="1"/>
              <a:t>plan_id</a:t>
            </a:r>
            <a:r>
              <a:rPr lang="en-US" sz="2400"/>
              <a:t> , </a:t>
            </a:r>
            <a:r>
              <a:rPr lang="en-US" sz="2400" err="1"/>
              <a:t>plan_type</a:t>
            </a:r>
            <a:r>
              <a:rPr lang="en-US" sz="2400"/>
              <a:t> , </a:t>
            </a:r>
            <a:r>
              <a:rPr lang="en-US" sz="2400" err="1"/>
              <a:t>metal_level</a:t>
            </a:r>
            <a:r>
              <a:rPr lang="en-US" sz="2400"/>
              <a:t> </a:t>
            </a:r>
          </a:p>
          <a:p>
            <a:pPr marL="0" indent="0">
              <a:buClr>
                <a:srgbClr val="8AD0D6"/>
              </a:buClr>
              <a:buNone/>
            </a:pPr>
            <a:r>
              <a:rPr lang="en-US" sz="2400"/>
              <a:t> from </a:t>
            </a:r>
            <a:r>
              <a:rPr lang="en-US" sz="2400" err="1"/>
              <a:t>t_plans</a:t>
            </a:r>
            <a:endParaRPr lang="en-US" sz="2400"/>
          </a:p>
          <a:p>
            <a:pPr marL="0" indent="0">
              <a:buClr>
                <a:srgbClr val="8AD0D6"/>
              </a:buClr>
              <a:buNone/>
            </a:pPr>
            <a:r>
              <a:rPr lang="en-US" sz="2400"/>
              <a:t> where trim(</a:t>
            </a:r>
            <a:r>
              <a:rPr lang="en-US" sz="2400" err="1"/>
              <a:t>issuer_actuarial_value</a:t>
            </a:r>
            <a:r>
              <a:rPr lang="en-US" sz="2400"/>
              <a:t>) != ''</a:t>
            </a:r>
          </a:p>
          <a:p>
            <a:pPr marL="0" indent="0">
              <a:buClr>
                <a:srgbClr val="8AD0D6"/>
              </a:buClr>
              <a:buNone/>
            </a:pPr>
            <a:r>
              <a:rPr lang="en-US" sz="2400"/>
              <a:t> and </a:t>
            </a:r>
            <a:r>
              <a:rPr lang="en-US" sz="2400" err="1"/>
              <a:t>substr</a:t>
            </a:r>
            <a:r>
              <a:rPr lang="en-US" sz="2400"/>
              <a:t>(issuer_actuarial_value,1,instr(</a:t>
            </a:r>
            <a:r>
              <a:rPr lang="en-US" sz="2400" err="1"/>
              <a:t>issuer_actuarial_value</a:t>
            </a:r>
            <a:r>
              <a:rPr lang="en-US" sz="2400"/>
              <a:t>,'%')-1)  &lt; 70</a:t>
            </a:r>
          </a:p>
          <a:p>
            <a:pPr marL="0" indent="0">
              <a:buClr>
                <a:srgbClr val="8AD0D6"/>
              </a:buClr>
              <a:buNone/>
            </a:pPr>
            <a:r>
              <a:rPr lang="en-US" sz="2400"/>
              <a:t> and </a:t>
            </a:r>
            <a:r>
              <a:rPr lang="en-US" sz="2400" err="1"/>
              <a:t>state_code</a:t>
            </a:r>
            <a:r>
              <a:rPr lang="en-US" sz="2400"/>
              <a:t> = 'MA'</a:t>
            </a:r>
          </a:p>
          <a:p>
            <a:pPr marL="0" indent="0">
              <a:buClr>
                <a:srgbClr val="8AD0D6"/>
              </a:buClr>
              <a:buNone/>
            </a:pPr>
            <a:r>
              <a:rPr lang="en-US" sz="2400"/>
              <a:t> group by  </a:t>
            </a:r>
            <a:r>
              <a:rPr lang="en-US" sz="2400" err="1"/>
              <a:t>issuer_actuarial_value</a:t>
            </a:r>
            <a:r>
              <a:rPr lang="en-US" sz="2400"/>
              <a:t> , </a:t>
            </a:r>
            <a:r>
              <a:rPr lang="en-US" sz="2400" err="1"/>
              <a:t>plan_id,plan_type</a:t>
            </a:r>
            <a:r>
              <a:rPr lang="en-US" sz="2400"/>
              <a:t> , </a:t>
            </a:r>
            <a:r>
              <a:rPr lang="en-US" sz="2400" err="1"/>
              <a:t>metal_level</a:t>
            </a:r>
            <a:r>
              <a:rPr lang="en-US" sz="2400"/>
              <a:t> ;</a:t>
            </a:r>
          </a:p>
        </p:txBody>
      </p:sp>
    </p:spTree>
    <p:extLst>
      <p:ext uri="{BB962C8B-B14F-4D97-AF65-F5344CB8AC3E}">
        <p14:creationId xmlns:p14="http://schemas.microsoft.com/office/powerpoint/2010/main" val="355517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5AE0-51B2-4AEA-B363-0557DBF4BB83}"/>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2D2D88B0-9422-4FC7-8F5F-0143F9EC3DD3}"/>
              </a:ext>
            </a:extLst>
          </p:cNvPr>
          <p:cNvSpPr>
            <a:spLocks noGrp="1"/>
          </p:cNvSpPr>
          <p:nvPr>
            <p:ph idx="1"/>
          </p:nvPr>
        </p:nvSpPr>
        <p:spPr/>
        <p:txBody>
          <a:bodyPr vert="horz" lIns="91440" tIns="45720" rIns="91440" bIns="45720" rtlCol="0" anchor="t">
            <a:normAutofit/>
          </a:bodyPr>
          <a:lstStyle/>
          <a:p>
            <a:r>
              <a:rPr lang="en-US" sz="2400" dirty="0"/>
              <a:t>In 2016 there were 4 plans which has actuarial value of less than 70% for the state of MA and 17 for state of NY. </a:t>
            </a:r>
          </a:p>
          <a:p>
            <a:pPr>
              <a:buClr>
                <a:srgbClr val="8AD0D6"/>
              </a:buClr>
            </a:pPr>
            <a:r>
              <a:rPr lang="en-US" sz="2400"/>
              <a:t>Health insurance coverage is better for the members in MA than in NY. </a:t>
            </a:r>
          </a:p>
        </p:txBody>
      </p:sp>
    </p:spTree>
    <p:extLst>
      <p:ext uri="{BB962C8B-B14F-4D97-AF65-F5344CB8AC3E}">
        <p14:creationId xmlns:p14="http://schemas.microsoft.com/office/powerpoint/2010/main" val="312501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9600C-86BC-46B2-AF5C-17EC485BCBC2}"/>
              </a:ext>
            </a:extLst>
          </p:cNvPr>
          <p:cNvSpPr>
            <a:spLocks noGrp="1"/>
          </p:cNvSpPr>
          <p:nvPr>
            <p:ph idx="1"/>
          </p:nvPr>
        </p:nvSpPr>
        <p:spPr>
          <a:xfrm>
            <a:off x="6781800" y="523875"/>
            <a:ext cx="4975225" cy="5942467"/>
          </a:xfrm>
        </p:spPr>
        <p:txBody>
          <a:bodyPr vert="horz" lIns="91440" tIns="45720" rIns="91440" bIns="45720" rtlCol="0" anchor="t">
            <a:noAutofit/>
          </a:bodyPr>
          <a:lstStyle/>
          <a:p>
            <a:pPr marL="0" indent="0">
              <a:buClr>
                <a:srgbClr val="8AD0D6"/>
              </a:buClr>
              <a:buNone/>
            </a:pPr>
            <a:r>
              <a:rPr lang="en-US" sz="2400" dirty="0"/>
              <a:t>select  </a:t>
            </a:r>
            <a:r>
              <a:rPr lang="en-US" sz="2400" err="1"/>
              <a:t>plan_type,metal_level</a:t>
            </a:r>
            <a:r>
              <a:rPr lang="en-US" sz="2400" dirty="0"/>
              <a:t> , min(TEHB_INN_TIER_1_INDIVIDUAL_MOOP),max(TEHB_INN_TIER_1_INDIVIDUAL_MOOP)</a:t>
            </a:r>
          </a:p>
          <a:p>
            <a:pPr marL="0" indent="0">
              <a:buClr>
                <a:srgbClr val="8AD0D6"/>
              </a:buClr>
              <a:buNone/>
            </a:pPr>
            <a:r>
              <a:rPr lang="en-US" sz="2400" dirty="0"/>
              <a:t> from </a:t>
            </a:r>
            <a:r>
              <a:rPr lang="en-US" sz="2400" dirty="0" err="1"/>
              <a:t>t_plans</a:t>
            </a:r>
          </a:p>
          <a:p>
            <a:pPr marL="0" indent="0">
              <a:buClr>
                <a:srgbClr val="8AD0D6"/>
              </a:buClr>
              <a:buNone/>
            </a:pPr>
            <a:r>
              <a:rPr lang="en-US" sz="2400" dirty="0"/>
              <a:t> where </a:t>
            </a:r>
            <a:r>
              <a:rPr lang="en-US" sz="2400" dirty="0" err="1"/>
              <a:t>state_code</a:t>
            </a:r>
            <a:r>
              <a:rPr lang="en-US" sz="2400" dirty="0"/>
              <a:t> = 'NY' and </a:t>
            </a:r>
            <a:r>
              <a:rPr lang="en-US" sz="2400" dirty="0" err="1"/>
              <a:t>plan_type</a:t>
            </a:r>
            <a:r>
              <a:rPr lang="en-US" sz="2400" dirty="0"/>
              <a:t> in ('HMO' ,'PPO')</a:t>
            </a:r>
          </a:p>
          <a:p>
            <a:pPr marL="0" indent="0">
              <a:buClr>
                <a:srgbClr val="8AD0D6"/>
              </a:buClr>
              <a:buNone/>
            </a:pPr>
            <a:r>
              <a:rPr lang="en-US" sz="2400" dirty="0"/>
              <a:t> group by   </a:t>
            </a:r>
            <a:r>
              <a:rPr lang="en-US" sz="2400" dirty="0" err="1"/>
              <a:t>metal_level</a:t>
            </a:r>
            <a:r>
              <a:rPr lang="en-US" sz="2400" dirty="0"/>
              <a:t> ,</a:t>
            </a:r>
            <a:r>
              <a:rPr lang="en-US" sz="2400" dirty="0" err="1"/>
              <a:t>plan_type</a:t>
            </a:r>
          </a:p>
          <a:p>
            <a:pPr marL="0" indent="0">
              <a:buClr>
                <a:srgbClr val="8AD0D6"/>
              </a:buClr>
              <a:buNone/>
            </a:pPr>
            <a:r>
              <a:rPr lang="en-US" sz="2400" dirty="0"/>
              <a:t> order by </a:t>
            </a:r>
            <a:r>
              <a:rPr lang="en-US" sz="2400" dirty="0" err="1"/>
              <a:t>plan_type,metal_level,min</a:t>
            </a:r>
            <a:r>
              <a:rPr lang="en-US" sz="2400" dirty="0"/>
              <a:t>(TEHB_INN_TIER_1_INDIVIDUAL_MOOP),max(TEHB_INN_TIER_1_INDIVIDUAL_MOOP);</a:t>
            </a:r>
          </a:p>
          <a:p>
            <a:pPr marL="0" indent="0">
              <a:buClr>
                <a:srgbClr val="8AD0D6"/>
              </a:buClr>
              <a:buNone/>
            </a:pPr>
            <a:endParaRPr lang="en-US" sz="2400" dirty="0"/>
          </a:p>
          <a:p>
            <a:pPr>
              <a:buClr>
                <a:srgbClr val="8AD0D6"/>
              </a:buClr>
            </a:pPr>
            <a:endParaRPr lang="en-US" dirty="0"/>
          </a:p>
        </p:txBody>
      </p:sp>
      <p:pic>
        <p:nvPicPr>
          <p:cNvPr id="8" name="Picture 8">
            <a:extLst>
              <a:ext uri="{FF2B5EF4-FFF2-40B4-BE49-F238E27FC236}">
                <a16:creationId xmlns:a16="http://schemas.microsoft.com/office/drawing/2014/main" id="{D2C4DCD2-C336-471F-B627-15D7F39CB41E}"/>
              </a:ext>
            </a:extLst>
          </p:cNvPr>
          <p:cNvPicPr>
            <a:picLocks noChangeAspect="1"/>
          </p:cNvPicPr>
          <p:nvPr/>
        </p:nvPicPr>
        <p:blipFill>
          <a:blip r:embed="rId2"/>
          <a:stretch>
            <a:fillRect/>
          </a:stretch>
        </p:blipFill>
        <p:spPr>
          <a:xfrm>
            <a:off x="161925" y="2047875"/>
            <a:ext cx="6555943" cy="2400640"/>
          </a:xfrm>
          <a:prstGeom prst="rect">
            <a:avLst/>
          </a:prstGeom>
        </p:spPr>
      </p:pic>
    </p:spTree>
    <p:extLst>
      <p:ext uri="{BB962C8B-B14F-4D97-AF65-F5344CB8AC3E}">
        <p14:creationId xmlns:p14="http://schemas.microsoft.com/office/powerpoint/2010/main" val="284316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09A697-6C46-4F58-BF32-3A176F16FC39}"/>
              </a:ext>
            </a:extLst>
          </p:cNvPr>
          <p:cNvSpPr txBox="1"/>
          <p:nvPr/>
        </p:nvSpPr>
        <p:spPr>
          <a:xfrm>
            <a:off x="828675" y="2886075"/>
            <a:ext cx="10189026" cy="36933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rPr>
              <a:t>select  </a:t>
            </a:r>
            <a:r>
              <a:rPr lang="en-US" sz="2400" dirty="0" err="1">
                <a:latin typeface="Calibri"/>
              </a:rPr>
              <a:t>plan_type,metal_level</a:t>
            </a:r>
            <a:r>
              <a:rPr lang="en-US" sz="2400" dirty="0">
                <a:latin typeface="Calibri"/>
              </a:rPr>
              <a:t> , min(TEHB_INN_TIER_1_INDIVIDUAL_MOOP),max(TEHB_INN_TIER_1_INDIVIDUAL_MOOP)</a:t>
            </a:r>
            <a:endParaRPr lang="en-US" sz="2400"/>
          </a:p>
          <a:p>
            <a:r>
              <a:rPr lang="en-US" sz="2400" dirty="0">
                <a:latin typeface="Calibri"/>
              </a:rPr>
              <a:t> from </a:t>
            </a:r>
            <a:r>
              <a:rPr lang="en-US" sz="2400" dirty="0" err="1">
                <a:latin typeface="Calibri"/>
              </a:rPr>
              <a:t>t_plans</a:t>
            </a:r>
            <a:endParaRPr lang="en-US" sz="2400" dirty="0"/>
          </a:p>
          <a:p>
            <a:r>
              <a:rPr lang="en-US" sz="2400" dirty="0">
                <a:latin typeface="Calibri"/>
              </a:rPr>
              <a:t> where </a:t>
            </a:r>
            <a:r>
              <a:rPr lang="en-US" sz="2400" dirty="0" err="1">
                <a:latin typeface="Calibri"/>
              </a:rPr>
              <a:t>state_code</a:t>
            </a:r>
            <a:r>
              <a:rPr lang="en-US" sz="2400" dirty="0">
                <a:latin typeface="Calibri"/>
              </a:rPr>
              <a:t> = 'MA' and </a:t>
            </a:r>
            <a:r>
              <a:rPr lang="en-US" sz="2400" dirty="0" err="1">
                <a:latin typeface="Calibri"/>
              </a:rPr>
              <a:t>plan_type</a:t>
            </a:r>
            <a:r>
              <a:rPr lang="en-US" sz="2400" dirty="0">
                <a:latin typeface="Calibri"/>
              </a:rPr>
              <a:t> in ('HMO' ,'PPO')</a:t>
            </a:r>
            <a:endParaRPr lang="en-US" sz="2400"/>
          </a:p>
          <a:p>
            <a:r>
              <a:rPr lang="en-US" sz="2400" dirty="0">
                <a:latin typeface="Calibri"/>
              </a:rPr>
              <a:t> group by   </a:t>
            </a:r>
            <a:r>
              <a:rPr lang="en-US" sz="2400" dirty="0" err="1">
                <a:latin typeface="Calibri"/>
              </a:rPr>
              <a:t>metal_level</a:t>
            </a:r>
            <a:r>
              <a:rPr lang="en-US" sz="2400" dirty="0">
                <a:latin typeface="Calibri"/>
              </a:rPr>
              <a:t> ,</a:t>
            </a:r>
            <a:r>
              <a:rPr lang="en-US" sz="2400" dirty="0" err="1">
                <a:latin typeface="Calibri"/>
              </a:rPr>
              <a:t>plan_type</a:t>
            </a:r>
            <a:endParaRPr lang="en-US" sz="2400" dirty="0" err="1"/>
          </a:p>
          <a:p>
            <a:r>
              <a:rPr lang="en-US" sz="2400" dirty="0">
                <a:latin typeface="Calibri"/>
              </a:rPr>
              <a:t> order by </a:t>
            </a:r>
            <a:r>
              <a:rPr lang="en-US" sz="2400" dirty="0" err="1">
                <a:latin typeface="Calibri"/>
              </a:rPr>
              <a:t>plan_type,metal_level,min</a:t>
            </a:r>
            <a:r>
              <a:rPr lang="en-US" sz="2400" dirty="0">
                <a:latin typeface="Calibri"/>
              </a:rPr>
              <a:t>(TEHB_INN_TIER_1_INDIVIDUAL_MOOP),max(TEHB_INN_TIER_1_INDIVIDUAL_MOOP);</a:t>
            </a:r>
            <a:endParaRPr lang="en-US" sz="2400" dirty="0"/>
          </a:p>
          <a:p>
            <a:pPr algn="ctr"/>
            <a:endParaRPr lang="en-US" dirty="0"/>
          </a:p>
        </p:txBody>
      </p:sp>
      <p:pic>
        <p:nvPicPr>
          <p:cNvPr id="10" name="Picture 10">
            <a:extLst>
              <a:ext uri="{FF2B5EF4-FFF2-40B4-BE49-F238E27FC236}">
                <a16:creationId xmlns:a16="http://schemas.microsoft.com/office/drawing/2014/main" id="{90A459A5-6A62-4414-8D6E-3D29466BA134}"/>
              </a:ext>
            </a:extLst>
          </p:cNvPr>
          <p:cNvPicPr>
            <a:picLocks noGrp="1" noChangeAspect="1"/>
          </p:cNvPicPr>
          <p:nvPr>
            <p:ph idx="1"/>
          </p:nvPr>
        </p:nvPicPr>
        <p:blipFill>
          <a:blip r:embed="rId2"/>
          <a:stretch>
            <a:fillRect/>
          </a:stretch>
        </p:blipFill>
        <p:spPr>
          <a:xfrm>
            <a:off x="695325" y="428625"/>
            <a:ext cx="9183401" cy="2183242"/>
          </a:xfrm>
          <a:prstGeom prst="rect">
            <a:avLst/>
          </a:prstGeom>
        </p:spPr>
      </p:pic>
    </p:spTree>
    <p:extLst>
      <p:ext uri="{BB962C8B-B14F-4D97-AF65-F5344CB8AC3E}">
        <p14:creationId xmlns:p14="http://schemas.microsoft.com/office/powerpoint/2010/main" val="390890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EA12-6374-4866-BAEF-3356E1107844}"/>
              </a:ext>
            </a:extLst>
          </p:cNvPr>
          <p:cNvSpPr>
            <a:spLocks noGrp="1"/>
          </p:cNvSpPr>
          <p:nvPr>
            <p:ph type="title"/>
          </p:nvPr>
        </p:nvSpPr>
        <p:spPr/>
        <p:txBody>
          <a:bodyPr/>
          <a:lstStyle/>
          <a:p>
            <a:endParaRPr lang="en-US"/>
          </a:p>
        </p:txBody>
      </p:sp>
      <p:pic>
        <p:nvPicPr>
          <p:cNvPr id="8" name="Picture 8">
            <a:extLst>
              <a:ext uri="{FF2B5EF4-FFF2-40B4-BE49-F238E27FC236}">
                <a16:creationId xmlns:a16="http://schemas.microsoft.com/office/drawing/2014/main" id="{E1D4E903-F797-4B8F-AA0F-DCC3FCE83512}"/>
              </a:ext>
            </a:extLst>
          </p:cNvPr>
          <p:cNvPicPr>
            <a:picLocks noGrp="1" noChangeAspect="1"/>
          </p:cNvPicPr>
          <p:nvPr>
            <p:ph idx="1"/>
          </p:nvPr>
        </p:nvPicPr>
        <p:blipFill>
          <a:blip r:embed="rId2"/>
          <a:stretch>
            <a:fillRect/>
          </a:stretch>
        </p:blipFill>
        <p:spPr>
          <a:xfrm>
            <a:off x="676275" y="1247775"/>
            <a:ext cx="6011008" cy="4136735"/>
          </a:xfrm>
          <a:prstGeom prst="rect">
            <a:avLst/>
          </a:prstGeom>
        </p:spPr>
      </p:pic>
      <p:sp>
        <p:nvSpPr>
          <p:cNvPr id="10" name="TextBox 9">
            <a:extLst>
              <a:ext uri="{FF2B5EF4-FFF2-40B4-BE49-F238E27FC236}">
                <a16:creationId xmlns:a16="http://schemas.microsoft.com/office/drawing/2014/main" id="{BC3FFFDF-6C78-47A3-BAEA-DA135F3CB86B}"/>
              </a:ext>
            </a:extLst>
          </p:cNvPr>
          <p:cNvSpPr txBox="1"/>
          <p:nvPr/>
        </p:nvSpPr>
        <p:spPr>
          <a:xfrm>
            <a:off x="6686011" y="161925"/>
            <a:ext cx="4894867" cy="63709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select  STATE_CODE, </a:t>
            </a:r>
            <a:r>
              <a:rPr lang="en-US" sz="2400" err="1"/>
              <a:t>Plan_Type</a:t>
            </a:r>
            <a:r>
              <a:rPr lang="en-US" sz="2400" dirty="0"/>
              <a:t>, </a:t>
            </a:r>
            <a:r>
              <a:rPr lang="en-US" sz="2400" err="1"/>
              <a:t>metal_level</a:t>
            </a:r>
            <a:r>
              <a:rPr lang="en-US" sz="2400" dirty="0"/>
              <a:t> , min(TEHB_INN_TIER_1_INDIVIDUAL_MOOP) as </a:t>
            </a:r>
            <a:r>
              <a:rPr lang="en-US" sz="2400" err="1"/>
              <a:t>Minimum_MOOP</a:t>
            </a:r>
            <a:br>
              <a:rPr lang="en-US" dirty="0"/>
            </a:br>
            <a:r>
              <a:rPr lang="en-US" sz="2400" dirty="0"/>
              <a:t>    ,</a:t>
            </a:r>
            <a:r>
              <a:rPr lang="en-US" sz="2400" dirty="0" err="1"/>
              <a:t>avg</a:t>
            </a:r>
            <a:r>
              <a:rPr lang="en-US" sz="2400" dirty="0"/>
              <a:t>(TEHB_INN_TIER_1_INDIVIDUAL_MOOP) as </a:t>
            </a:r>
            <a:r>
              <a:rPr lang="en-US" sz="2400" dirty="0" err="1"/>
              <a:t>Average_MOOP</a:t>
            </a:r>
            <a:br>
              <a:rPr lang="en-US" dirty="0"/>
            </a:br>
            <a:r>
              <a:rPr lang="en-US" sz="2400" dirty="0"/>
              <a:t>    ,max(TEHB_INN_TIER_1_INDIVIDUAL_MOOP) as </a:t>
            </a:r>
            <a:r>
              <a:rPr lang="en-US" sz="2400" dirty="0" err="1"/>
              <a:t>Maximum_MOOP</a:t>
            </a:r>
            <a:br>
              <a:rPr lang="en-US" dirty="0"/>
            </a:br>
            <a:r>
              <a:rPr lang="en-US" sz="2400" dirty="0"/>
              <a:t> from </a:t>
            </a:r>
            <a:r>
              <a:rPr lang="en-US" sz="2400" dirty="0" err="1"/>
              <a:t>t_plans</a:t>
            </a:r>
            <a:br>
              <a:rPr lang="en-US" dirty="0"/>
            </a:br>
            <a:r>
              <a:rPr lang="en-US" sz="2400" dirty="0"/>
              <a:t> where </a:t>
            </a:r>
            <a:r>
              <a:rPr lang="en-US" sz="2400" dirty="0" err="1"/>
              <a:t>plan_type</a:t>
            </a:r>
            <a:r>
              <a:rPr lang="en-US" sz="2400" dirty="0"/>
              <a:t> in ('HMO' ,'PPO')</a:t>
            </a:r>
            <a:br>
              <a:rPr lang="en-US" dirty="0"/>
            </a:br>
            <a:r>
              <a:rPr lang="en-US" sz="2400" dirty="0"/>
              <a:t> group by   </a:t>
            </a:r>
            <a:r>
              <a:rPr lang="en-US" sz="2400" dirty="0" err="1"/>
              <a:t>State_Code</a:t>
            </a:r>
            <a:r>
              <a:rPr lang="en-US" sz="2400" dirty="0"/>
              <a:t>, </a:t>
            </a:r>
            <a:r>
              <a:rPr lang="en-US" sz="2400" dirty="0" err="1"/>
              <a:t>metal_level</a:t>
            </a:r>
            <a:r>
              <a:rPr lang="en-US" sz="2400" dirty="0"/>
              <a:t> ,</a:t>
            </a:r>
            <a:r>
              <a:rPr lang="en-US" sz="2400" dirty="0" err="1"/>
              <a:t>plan_type</a:t>
            </a:r>
            <a:br>
              <a:rPr lang="en-US" dirty="0"/>
            </a:br>
            <a:r>
              <a:rPr lang="en-US" sz="2400" dirty="0"/>
              <a:t> order by  </a:t>
            </a:r>
            <a:r>
              <a:rPr lang="en-US" sz="2400" dirty="0" err="1"/>
              <a:t>plan_type,metal_level</a:t>
            </a:r>
            <a:r>
              <a:rPr lang="en-US" sz="2400" dirty="0"/>
              <a:t>;</a:t>
            </a:r>
          </a:p>
        </p:txBody>
      </p:sp>
    </p:spTree>
    <p:extLst>
      <p:ext uri="{BB962C8B-B14F-4D97-AF65-F5344CB8AC3E}">
        <p14:creationId xmlns:p14="http://schemas.microsoft.com/office/powerpoint/2010/main" val="17642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6F8C-13BE-4AC0-88C1-4EE129994F44}"/>
              </a:ext>
            </a:extLst>
          </p:cNvPr>
          <p:cNvSpPr>
            <a:spLocks noGrp="1"/>
          </p:cNvSpPr>
          <p:nvPr>
            <p:ph type="title"/>
          </p:nvPr>
        </p:nvSpPr>
        <p:spPr>
          <a:xfrm>
            <a:off x="646113" y="452438"/>
            <a:ext cx="9404350" cy="860530"/>
          </a:xfrm>
        </p:spPr>
        <p:txBody>
          <a:bodyPr/>
          <a:lstStyle/>
          <a:p>
            <a:r>
              <a:rPr lang="en-US"/>
              <a:t>Distinct Options:</a:t>
            </a:r>
          </a:p>
        </p:txBody>
      </p:sp>
      <p:graphicFrame>
        <p:nvGraphicFramePr>
          <p:cNvPr id="6" name="Table 6">
            <a:extLst>
              <a:ext uri="{FF2B5EF4-FFF2-40B4-BE49-F238E27FC236}">
                <a16:creationId xmlns:a16="http://schemas.microsoft.com/office/drawing/2014/main" id="{69D3610B-E619-44D8-B0FD-836270936CFB}"/>
              </a:ext>
            </a:extLst>
          </p:cNvPr>
          <p:cNvGraphicFramePr>
            <a:graphicFrameLocks noGrp="1"/>
          </p:cNvGraphicFramePr>
          <p:nvPr>
            <p:ph idx="1"/>
            <p:extLst>
              <p:ext uri="{D42A27DB-BD31-4B8C-83A1-F6EECF244321}">
                <p14:modId xmlns:p14="http://schemas.microsoft.com/office/powerpoint/2010/main" val="770402186"/>
              </p:ext>
            </p:extLst>
          </p:nvPr>
        </p:nvGraphicFramePr>
        <p:xfrm>
          <a:off x="1103313" y="2052638"/>
          <a:ext cx="4778689" cy="2229640"/>
        </p:xfrm>
        <a:graphic>
          <a:graphicData uri="http://schemas.openxmlformats.org/drawingml/2006/table">
            <a:tbl>
              <a:tblPr firstRow="1" bandRow="1">
                <a:tableStyleId>{5C22544A-7EE6-4342-B048-85BDC9FD1C3A}</a:tableStyleId>
              </a:tblPr>
              <a:tblGrid>
                <a:gridCol w="1078118">
                  <a:extLst>
                    <a:ext uri="{9D8B030D-6E8A-4147-A177-3AD203B41FA5}">
                      <a16:colId xmlns:a16="http://schemas.microsoft.com/office/drawing/2014/main" val="1833740343"/>
                    </a:ext>
                  </a:extLst>
                </a:gridCol>
                <a:gridCol w="3700571">
                  <a:extLst>
                    <a:ext uri="{9D8B030D-6E8A-4147-A177-3AD203B41FA5}">
                      <a16:colId xmlns:a16="http://schemas.microsoft.com/office/drawing/2014/main" val="138713371"/>
                    </a:ext>
                  </a:extLst>
                </a:gridCol>
              </a:tblGrid>
              <a:tr h="972340">
                <a:tc>
                  <a:txBody>
                    <a:bodyPr/>
                    <a:lstStyle/>
                    <a:p>
                      <a:pPr lvl="0" algn="l">
                        <a:buNone/>
                      </a:pPr>
                      <a:r>
                        <a:rPr lang="en-US" sz="2400" b="1"/>
                        <a:t>State</a:t>
                      </a:r>
                      <a:endParaRPr lang="en-US" sz="2400"/>
                    </a:p>
                    <a:p>
                      <a:pPr lvl="0" algn="l">
                        <a:buNone/>
                      </a:pPr>
                      <a:endParaRPr lang="en-US" sz="2400"/>
                    </a:p>
                  </a:txBody>
                  <a:tcPr/>
                </a:tc>
                <a:tc>
                  <a:txBody>
                    <a:bodyPr/>
                    <a:lstStyle/>
                    <a:p>
                      <a:pPr lvl="0" algn="l">
                        <a:buNone/>
                      </a:pPr>
                      <a:r>
                        <a:rPr lang="en-US" sz="2400" b="1" i="0" u="none" strike="noStrike" noProof="0" err="1">
                          <a:solidFill>
                            <a:srgbClr val="FFFFFF"/>
                          </a:solidFill>
                          <a:latin typeface="Century Gothic"/>
                        </a:rPr>
                        <a:t>NumberOptions</a:t>
                      </a:r>
                      <a:endParaRPr lang="en-US" sz="2400"/>
                    </a:p>
                  </a:txBody>
                  <a:tcPr/>
                </a:tc>
                <a:extLst>
                  <a:ext uri="{0D108BD9-81ED-4DB2-BD59-A6C34878D82A}">
                    <a16:rowId xmlns:a16="http://schemas.microsoft.com/office/drawing/2014/main" val="2388550658"/>
                  </a:ext>
                </a:extLst>
              </a:tr>
              <a:tr h="657225">
                <a:tc>
                  <a:txBody>
                    <a:bodyPr/>
                    <a:lstStyle/>
                    <a:p>
                      <a:pPr lvl="0" algn="l">
                        <a:buNone/>
                      </a:pPr>
                      <a:r>
                        <a:rPr lang="en-US" sz="2400" b="1" i="0" u="none" strike="noStrike" noProof="0">
                          <a:solidFill>
                            <a:srgbClr val="000000"/>
                          </a:solidFill>
                          <a:latin typeface="Century Gothic"/>
                        </a:rPr>
                        <a:t>MA</a:t>
                      </a:r>
                    </a:p>
                  </a:txBody>
                  <a:tcPr/>
                </a:tc>
                <a:tc>
                  <a:txBody>
                    <a:bodyPr/>
                    <a:lstStyle/>
                    <a:p>
                      <a:pPr lvl="0" algn="l">
                        <a:buNone/>
                      </a:pPr>
                      <a:r>
                        <a:rPr lang="en-US" sz="2400" b="1" i="0" u="none" strike="noStrike" noProof="0">
                          <a:solidFill>
                            <a:srgbClr val="000000"/>
                          </a:solidFill>
                          <a:latin typeface="Century Gothic"/>
                        </a:rPr>
                        <a:t>69</a:t>
                      </a:r>
                      <a:endParaRPr lang="en-US" sz="2400"/>
                    </a:p>
                  </a:txBody>
                  <a:tcPr/>
                </a:tc>
                <a:extLst>
                  <a:ext uri="{0D108BD9-81ED-4DB2-BD59-A6C34878D82A}">
                    <a16:rowId xmlns:a16="http://schemas.microsoft.com/office/drawing/2014/main" val="3801728350"/>
                  </a:ext>
                </a:extLst>
              </a:tr>
              <a:tr h="600075">
                <a:tc>
                  <a:txBody>
                    <a:bodyPr/>
                    <a:lstStyle/>
                    <a:p>
                      <a:pPr lvl="0" algn="l">
                        <a:buNone/>
                      </a:pPr>
                      <a:r>
                        <a:rPr lang="en-US" sz="2400" b="1" i="0" u="none" strike="noStrike" noProof="0">
                          <a:solidFill>
                            <a:srgbClr val="000000"/>
                          </a:solidFill>
                          <a:latin typeface="Century Gothic"/>
                        </a:rPr>
                        <a:t>NY</a:t>
                      </a:r>
                      <a:endParaRPr lang="en-US" sz="2400"/>
                    </a:p>
                  </a:txBody>
                  <a:tcPr/>
                </a:tc>
                <a:tc>
                  <a:txBody>
                    <a:bodyPr/>
                    <a:lstStyle/>
                    <a:p>
                      <a:pPr lvl="0" algn="l">
                        <a:buNone/>
                      </a:pPr>
                      <a:r>
                        <a:rPr lang="en-US" sz="2400" b="1" i="0" u="none" strike="noStrike" noProof="0">
                          <a:solidFill>
                            <a:srgbClr val="000000"/>
                          </a:solidFill>
                          <a:latin typeface="Century Gothic"/>
                        </a:rPr>
                        <a:t>1198</a:t>
                      </a:r>
                      <a:endParaRPr lang="en-US" sz="2400"/>
                    </a:p>
                  </a:txBody>
                  <a:tcPr/>
                </a:tc>
                <a:extLst>
                  <a:ext uri="{0D108BD9-81ED-4DB2-BD59-A6C34878D82A}">
                    <a16:rowId xmlns:a16="http://schemas.microsoft.com/office/drawing/2014/main" val="459679475"/>
                  </a:ext>
                </a:extLst>
              </a:tr>
            </a:tbl>
          </a:graphicData>
        </a:graphic>
      </p:graphicFrame>
      <p:sp>
        <p:nvSpPr>
          <p:cNvPr id="9" name="TextBox 8">
            <a:extLst>
              <a:ext uri="{FF2B5EF4-FFF2-40B4-BE49-F238E27FC236}">
                <a16:creationId xmlns:a16="http://schemas.microsoft.com/office/drawing/2014/main" id="{49AA22E9-8027-4785-B54F-1DEE91054CA8}"/>
              </a:ext>
            </a:extLst>
          </p:cNvPr>
          <p:cNvSpPr txBox="1"/>
          <p:nvPr/>
        </p:nvSpPr>
        <p:spPr>
          <a:xfrm>
            <a:off x="6400800" y="2019300"/>
            <a:ext cx="5222875"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SELECT  STATE_CODE as State, COUNT(distinct PLAN_MARKETING_NAME) AS </a:t>
            </a:r>
            <a:r>
              <a:rPr lang="en-US" sz="2400" err="1"/>
              <a:t>NumberOptions</a:t>
            </a:r>
          </a:p>
          <a:p>
            <a:r>
              <a:rPr lang="en-US" sz="2400"/>
              <a:t>FROM </a:t>
            </a:r>
            <a:r>
              <a:rPr lang="en-US" sz="2400" err="1"/>
              <a:t>Insurance.Plans_NY_MA</a:t>
            </a:r>
          </a:p>
          <a:p>
            <a:r>
              <a:rPr lang="en-US" sz="2400"/>
              <a:t>GROUP BY STATE_CODE;</a:t>
            </a:r>
          </a:p>
          <a:p>
            <a:endParaRPr lang="en-US" sz="2400"/>
          </a:p>
        </p:txBody>
      </p:sp>
    </p:spTree>
    <p:extLst>
      <p:ext uri="{BB962C8B-B14F-4D97-AF65-F5344CB8AC3E}">
        <p14:creationId xmlns:p14="http://schemas.microsoft.com/office/powerpoint/2010/main" val="211304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B997-917C-4BEB-9E23-F868C4A77AB9}"/>
              </a:ext>
            </a:extLst>
          </p:cNvPr>
          <p:cNvSpPr>
            <a:spLocks noGrp="1"/>
          </p:cNvSpPr>
          <p:nvPr>
            <p:ph type="title"/>
          </p:nvPr>
        </p:nvSpPr>
        <p:spPr/>
        <p:txBody>
          <a:bodyPr/>
          <a:lstStyle/>
          <a:p>
            <a:r>
              <a:rPr lang="en-US"/>
              <a:t>Average Baby Deductible</a:t>
            </a:r>
            <a:endParaRPr lang="en-US" err="1"/>
          </a:p>
        </p:txBody>
      </p:sp>
      <p:graphicFrame>
        <p:nvGraphicFramePr>
          <p:cNvPr id="4" name="Table 4">
            <a:extLst>
              <a:ext uri="{FF2B5EF4-FFF2-40B4-BE49-F238E27FC236}">
                <a16:creationId xmlns:a16="http://schemas.microsoft.com/office/drawing/2014/main" id="{BAC994EF-FAB8-4D2F-950B-7C69E1F7CF54}"/>
              </a:ext>
            </a:extLst>
          </p:cNvPr>
          <p:cNvGraphicFramePr>
            <a:graphicFrameLocks noGrp="1"/>
          </p:cNvGraphicFramePr>
          <p:nvPr>
            <p:ph idx="1"/>
            <p:extLst>
              <p:ext uri="{D42A27DB-BD31-4B8C-83A1-F6EECF244321}">
                <p14:modId xmlns:p14="http://schemas.microsoft.com/office/powerpoint/2010/main" val="1767030383"/>
              </p:ext>
            </p:extLst>
          </p:nvPr>
        </p:nvGraphicFramePr>
        <p:xfrm>
          <a:off x="1103313" y="2052638"/>
          <a:ext cx="5964766" cy="13716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1578432325"/>
                    </a:ext>
                  </a:extLst>
                </a:gridCol>
                <a:gridCol w="2982383">
                  <a:extLst>
                    <a:ext uri="{9D8B030D-6E8A-4147-A177-3AD203B41FA5}">
                      <a16:colId xmlns:a16="http://schemas.microsoft.com/office/drawing/2014/main" val="3333887551"/>
                    </a:ext>
                  </a:extLst>
                </a:gridCol>
              </a:tblGrid>
              <a:tr h="370840">
                <a:tc>
                  <a:txBody>
                    <a:bodyPr/>
                    <a:lstStyle/>
                    <a:p>
                      <a:pPr>
                        <a:buNone/>
                      </a:pPr>
                      <a:r>
                        <a:rPr lang="en-US" sz="2400"/>
                        <a:t>State</a:t>
                      </a:r>
                    </a:p>
                  </a:txBody>
                  <a:tcPr/>
                </a:tc>
                <a:tc>
                  <a:txBody>
                    <a:bodyPr/>
                    <a:lstStyle/>
                    <a:p>
                      <a:pPr lvl="0" algn="l">
                        <a:buNone/>
                      </a:pPr>
                      <a:r>
                        <a:rPr lang="en-US" sz="2400" b="0" i="0" u="none" strike="noStrike" noProof="0" err="1">
                          <a:solidFill>
                            <a:srgbClr val="FFFFFF"/>
                          </a:solidFill>
                          <a:latin typeface="Century Gothic"/>
                        </a:rPr>
                        <a:t>Avg_Baby_d</a:t>
                      </a:r>
                      <a:endParaRPr lang="en-US" sz="2400"/>
                    </a:p>
                  </a:txBody>
                  <a:tcPr/>
                </a:tc>
                <a:extLst>
                  <a:ext uri="{0D108BD9-81ED-4DB2-BD59-A6C34878D82A}">
                    <a16:rowId xmlns:a16="http://schemas.microsoft.com/office/drawing/2014/main" val="3376846385"/>
                  </a:ext>
                </a:extLst>
              </a:tr>
              <a:tr h="370840">
                <a:tc>
                  <a:txBody>
                    <a:bodyPr/>
                    <a:lstStyle/>
                    <a:p>
                      <a:pPr>
                        <a:buNone/>
                      </a:pPr>
                      <a:r>
                        <a:rPr lang="en-US" sz="2400"/>
                        <a:t>MA</a:t>
                      </a:r>
                    </a:p>
                  </a:txBody>
                  <a:tcPr/>
                </a:tc>
                <a:tc>
                  <a:txBody>
                    <a:bodyPr/>
                    <a:lstStyle/>
                    <a:p>
                      <a:pPr lvl="0" algn="l">
                        <a:buNone/>
                      </a:pPr>
                      <a:r>
                        <a:rPr lang="en-US" sz="2400"/>
                        <a:t>1992.4691</a:t>
                      </a:r>
                    </a:p>
                  </a:txBody>
                  <a:tcPr/>
                </a:tc>
                <a:extLst>
                  <a:ext uri="{0D108BD9-81ED-4DB2-BD59-A6C34878D82A}">
                    <a16:rowId xmlns:a16="http://schemas.microsoft.com/office/drawing/2014/main" val="1003310071"/>
                  </a:ext>
                </a:extLst>
              </a:tr>
              <a:tr h="370840">
                <a:tc>
                  <a:txBody>
                    <a:bodyPr/>
                    <a:lstStyle/>
                    <a:p>
                      <a:pPr lvl="0" algn="l">
                        <a:buNone/>
                      </a:pPr>
                      <a:r>
                        <a:rPr lang="en-US" sz="2400"/>
                        <a:t>NY</a:t>
                      </a:r>
                    </a:p>
                  </a:txBody>
                  <a:tcPr/>
                </a:tc>
                <a:tc>
                  <a:txBody>
                    <a:bodyPr/>
                    <a:lstStyle/>
                    <a:p>
                      <a:pPr lvl="0" algn="l">
                        <a:buNone/>
                      </a:pPr>
                      <a:r>
                        <a:rPr lang="en-US" sz="2400"/>
                        <a:t>2487.4053</a:t>
                      </a:r>
                    </a:p>
                  </a:txBody>
                  <a:tcPr/>
                </a:tc>
                <a:extLst>
                  <a:ext uri="{0D108BD9-81ED-4DB2-BD59-A6C34878D82A}">
                    <a16:rowId xmlns:a16="http://schemas.microsoft.com/office/drawing/2014/main" val="609455192"/>
                  </a:ext>
                </a:extLst>
              </a:tr>
            </a:tbl>
          </a:graphicData>
        </a:graphic>
      </p:graphicFrame>
      <p:sp>
        <p:nvSpPr>
          <p:cNvPr id="7" name="TextBox 6">
            <a:extLst>
              <a:ext uri="{FF2B5EF4-FFF2-40B4-BE49-F238E27FC236}">
                <a16:creationId xmlns:a16="http://schemas.microsoft.com/office/drawing/2014/main" id="{1861C465-E3F2-405B-9F8D-EA5127B35EF8}"/>
              </a:ext>
            </a:extLst>
          </p:cNvPr>
          <p:cNvSpPr txBox="1"/>
          <p:nvPr/>
        </p:nvSpPr>
        <p:spPr>
          <a:xfrm>
            <a:off x="7470775" y="1242838"/>
            <a:ext cx="4135045" cy="480131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SELECT STATE_CODE AS State</a:t>
            </a:r>
          </a:p>
          <a:p>
            <a:pPr algn="ctr"/>
            <a:r>
              <a:rPr lang="en-US" sz="2400"/>
              <a:t>    , avg(SBC_HAVING_A_BABY_DEDUCTIBLE) as Avg_Baby_d</a:t>
            </a:r>
          </a:p>
          <a:p>
            <a:pPr algn="ctr"/>
            <a:r>
              <a:rPr lang="en-US" sz="2400"/>
              <a:t>FROM </a:t>
            </a:r>
            <a:r>
              <a:rPr lang="en-US" sz="2400" err="1"/>
              <a:t>Insurance.Plans_NY_MA</a:t>
            </a:r>
            <a:endParaRPr lang="en-US" sz="2400"/>
          </a:p>
          <a:p>
            <a:pPr algn="ctr"/>
            <a:r>
              <a:rPr lang="en-US" sz="2400"/>
              <a:t>where SBC_HAVING_A_BABY_DEDUCTIBLE not in ('0')</a:t>
            </a:r>
          </a:p>
          <a:p>
            <a:pPr algn="ctr"/>
            <a:r>
              <a:rPr lang="en-US" sz="2400"/>
              <a:t>group by </a:t>
            </a:r>
            <a:r>
              <a:rPr lang="en-US" sz="2400" err="1"/>
              <a:t>state_code</a:t>
            </a:r>
            <a:r>
              <a:rPr lang="en-US" sz="2400"/>
              <a:t>; </a:t>
            </a:r>
          </a:p>
          <a:p>
            <a:pPr algn="ctr"/>
            <a:endParaRPr lang="en-US"/>
          </a:p>
        </p:txBody>
      </p:sp>
      <p:sp>
        <p:nvSpPr>
          <p:cNvPr id="8" name="TextBox 7">
            <a:extLst>
              <a:ext uri="{FF2B5EF4-FFF2-40B4-BE49-F238E27FC236}">
                <a16:creationId xmlns:a16="http://schemas.microsoft.com/office/drawing/2014/main" id="{4FEEE614-65B8-4AD5-A89A-6F1B4480A26C}"/>
              </a:ext>
            </a:extLst>
          </p:cNvPr>
          <p:cNvSpPr txBox="1"/>
          <p:nvPr/>
        </p:nvSpPr>
        <p:spPr>
          <a:xfrm>
            <a:off x="4724400" y="3193211"/>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Click to add text</a:t>
            </a:r>
          </a:p>
        </p:txBody>
      </p:sp>
      <p:sp>
        <p:nvSpPr>
          <p:cNvPr id="9" name="TextBox 8">
            <a:extLst>
              <a:ext uri="{FF2B5EF4-FFF2-40B4-BE49-F238E27FC236}">
                <a16:creationId xmlns:a16="http://schemas.microsoft.com/office/drawing/2014/main" id="{036E233C-5685-43EF-BE86-6574215D500E}"/>
              </a:ext>
            </a:extLst>
          </p:cNvPr>
          <p:cNvSpPr txBox="1"/>
          <p:nvPr/>
        </p:nvSpPr>
        <p:spPr>
          <a:xfrm>
            <a:off x="1419225" y="4305300"/>
            <a:ext cx="440697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National average for baby  is approximately 15k per birth. * </a:t>
            </a:r>
          </a:p>
        </p:txBody>
      </p:sp>
    </p:spTree>
    <p:extLst>
      <p:ext uri="{BB962C8B-B14F-4D97-AF65-F5344CB8AC3E}">
        <p14:creationId xmlns:p14="http://schemas.microsoft.com/office/powerpoint/2010/main" val="3637747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1137543"/>
          </a:xfrm>
        </p:spPr>
        <p:txBody>
          <a:bodyPr/>
          <a:lstStyle/>
          <a:p>
            <a:r>
              <a:rPr lang="en-US"/>
              <a:t>Related Work</a:t>
            </a:r>
          </a:p>
        </p:txBody>
      </p:sp>
      <p:sp>
        <p:nvSpPr>
          <p:cNvPr id="3" name="Content Placeholder 2"/>
          <p:cNvSpPr>
            <a:spLocks noGrp="1"/>
          </p:cNvSpPr>
          <p:nvPr>
            <p:ph idx="1"/>
          </p:nvPr>
        </p:nvSpPr>
        <p:spPr>
          <a:xfrm>
            <a:off x="1103312" y="1974574"/>
            <a:ext cx="8946541" cy="4273825"/>
          </a:xfrm>
        </p:spPr>
        <p:txBody>
          <a:bodyPr vert="horz" lIns="91440" tIns="45720" rIns="91440" bIns="45720" rtlCol="0" anchor="t">
            <a:normAutofit fontScale="85000" lnSpcReduction="20000"/>
          </a:bodyPr>
          <a:lstStyle/>
          <a:p>
            <a:r>
              <a:rPr lang="en-US" sz="2400" b="1"/>
              <a:t>Related Work :</a:t>
            </a:r>
          </a:p>
          <a:p>
            <a:pPr marL="0" indent="0">
              <a:buNone/>
            </a:pPr>
            <a:r>
              <a:rPr lang="en-US" sz="2400"/>
              <a:t>We found an existing work which compares the health insurance market place . </a:t>
            </a:r>
          </a:p>
          <a:p>
            <a:pPr marL="0" indent="0">
              <a:buNone/>
            </a:pPr>
            <a:r>
              <a:rPr lang="en-US" sz="2400">
                <a:hlinkClick r:id="rId2"/>
              </a:rPr>
              <a:t>https://sonalkaulkar.wordpress.com/analysis-of-health-insurance-marketplace-3/</a:t>
            </a:r>
            <a:endParaRPr lang="en-US" sz="2400"/>
          </a:p>
          <a:p>
            <a:pPr marL="0" indent="0">
              <a:buNone/>
            </a:pPr>
            <a:r>
              <a:rPr lang="en-US" sz="2400"/>
              <a:t>They have analyzed the relation between age and individual rates, individual rates in different states and clustering patterns based on metal level. What we have done is compared the Actuarial Value between the state of NY and MA and also Member Out of pocket difference between Individual Vs Family for HMO and PPO groups.</a:t>
            </a:r>
            <a:endParaRPr lang="en-US" sz="2400" b="1"/>
          </a:p>
          <a:p>
            <a:r>
              <a:rPr lang="en-US" sz="2400" b="1"/>
              <a:t>Background/Existing Work: </a:t>
            </a:r>
          </a:p>
          <a:p>
            <a:pPr marL="0" indent="0">
              <a:buNone/>
            </a:pPr>
            <a:r>
              <a:rPr lang="en-US" sz="2400"/>
              <a:t>Our work is focused on comparing the actuarial value for different plans and is focused only for the state of NY and MA.</a:t>
            </a:r>
          </a:p>
        </p:txBody>
      </p:sp>
    </p:spTree>
    <p:extLst>
      <p:ext uri="{BB962C8B-B14F-4D97-AF65-F5344CB8AC3E}">
        <p14:creationId xmlns:p14="http://schemas.microsoft.com/office/powerpoint/2010/main" val="25391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31303"/>
            <a:ext cx="9404723" cy="859335"/>
          </a:xfrm>
        </p:spPr>
        <p:txBody>
          <a:bodyPr/>
          <a:lstStyle/>
          <a:p>
            <a:r>
              <a:rPr lang="en-US"/>
              <a:t>Real World Application</a:t>
            </a:r>
            <a:r>
              <a:rPr lang="en-US" sz="2400"/>
              <a:t>: </a:t>
            </a:r>
          </a:p>
        </p:txBody>
      </p:sp>
      <p:sp>
        <p:nvSpPr>
          <p:cNvPr id="3" name="Content Placeholder 2"/>
          <p:cNvSpPr>
            <a:spLocks noGrp="1"/>
          </p:cNvSpPr>
          <p:nvPr>
            <p:ph idx="1"/>
          </p:nvPr>
        </p:nvSpPr>
        <p:spPr>
          <a:xfrm>
            <a:off x="646112" y="1616766"/>
            <a:ext cx="9403742" cy="4631634"/>
          </a:xfrm>
        </p:spPr>
        <p:txBody>
          <a:bodyPr vert="horz" lIns="91440" tIns="45720" rIns="91440" bIns="45720" rtlCol="0" anchor="t">
            <a:normAutofit lnSpcReduction="10000"/>
          </a:bodyPr>
          <a:lstStyle/>
          <a:p>
            <a:r>
              <a:rPr lang="en-US" sz="2400"/>
              <a:t>Creating tool for customers to input their medial event data markers and calculate an estimate of cost. </a:t>
            </a:r>
          </a:p>
          <a:p>
            <a:r>
              <a:rPr lang="en-US" sz="2400"/>
              <a:t>Creating tool for customers to browse and search based off of their criteria's  to find the best health plan.</a:t>
            </a:r>
          </a:p>
          <a:p>
            <a:r>
              <a:rPr lang="en-US" sz="2400"/>
              <a:t>States can use data to determine effectiveness and scope of subcontracted health programs. </a:t>
            </a:r>
          </a:p>
          <a:p>
            <a:r>
              <a:rPr lang="en-US" sz="2400"/>
              <a:t>Federal government can use data to determine effectiveness of state health programs </a:t>
            </a:r>
            <a:r>
              <a:rPr lang="en-US" sz="2400" err="1"/>
              <a:t>v.s</a:t>
            </a:r>
            <a:r>
              <a:rPr lang="en-US" sz="2400"/>
              <a:t>. program on the federal platform. </a:t>
            </a:r>
          </a:p>
          <a:p>
            <a:r>
              <a:rPr lang="en-US" sz="2400"/>
              <a:t>Programs an use data to determine pot holes in coverage provide. Perhaps create better/new cost effective and useful programs.</a:t>
            </a:r>
            <a:r>
              <a:rPr lang="en-US"/>
              <a:t> </a:t>
            </a:r>
          </a:p>
          <a:p>
            <a:endParaRPr lang="en-US"/>
          </a:p>
          <a:p>
            <a:pPr marL="0" indent="0">
              <a:buNone/>
            </a:pPr>
            <a:endParaRPr lang="en-US"/>
          </a:p>
          <a:p>
            <a:endParaRPr lang="en-US"/>
          </a:p>
        </p:txBody>
      </p:sp>
    </p:spTree>
    <p:extLst>
      <p:ext uri="{BB962C8B-B14F-4D97-AF65-F5344CB8AC3E}">
        <p14:creationId xmlns:p14="http://schemas.microsoft.com/office/powerpoint/2010/main" val="271765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7CED-27E8-49CB-96B5-786A44422D6E}"/>
              </a:ext>
            </a:extLst>
          </p:cNvPr>
          <p:cNvSpPr>
            <a:spLocks noGrp="1"/>
          </p:cNvSpPr>
          <p:nvPr>
            <p:ph type="title"/>
          </p:nvPr>
        </p:nvSpPr>
        <p:spPr>
          <a:xfrm>
            <a:off x="1219200" y="1524000"/>
            <a:ext cx="9404350" cy="4746437"/>
          </a:xfrm>
        </p:spPr>
        <p:txBody>
          <a:bodyPr/>
          <a:lstStyle/>
          <a:p>
            <a:r>
              <a:rPr lang="en-US"/>
              <a:t>“distributing the right</a:t>
            </a:r>
            <a:r>
              <a:rPr lang="en-US">
                <a:solidFill>
                  <a:srgbClr val="EBEBEB"/>
                </a:solidFill>
              </a:rPr>
              <a:t> </a:t>
            </a:r>
            <a:r>
              <a:rPr lang="en-US"/>
              <a:t>information to the right people at the right time and in the right format”</a:t>
            </a:r>
            <a:endParaRPr lang="en-US">
              <a:solidFill>
                <a:schemeClr val="tx1"/>
              </a:solidFill>
            </a:endParaRPr>
          </a:p>
          <a:p>
            <a:pPr marL="457200"/>
            <a:r>
              <a:rPr lang="en-US"/>
              <a:t>-       Niall Brennan, director and chief data officer at CMS</a:t>
            </a:r>
            <a:endParaRPr lang="en-US">
              <a:solidFill>
                <a:schemeClr val="tx1"/>
              </a:solidFill>
            </a:endParaRPr>
          </a:p>
          <a:p>
            <a:endParaRPr lang="en-US"/>
          </a:p>
        </p:txBody>
      </p:sp>
    </p:spTree>
    <p:extLst>
      <p:ext uri="{BB962C8B-B14F-4D97-AF65-F5344CB8AC3E}">
        <p14:creationId xmlns:p14="http://schemas.microsoft.com/office/powerpoint/2010/main" val="233279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60F2-B8E2-425D-B663-231A594FADAA}"/>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7E903D32-5030-46DC-9C6E-A2949FD3ADD8}"/>
              </a:ext>
            </a:extLst>
          </p:cNvPr>
          <p:cNvSpPr>
            <a:spLocks noGrp="1"/>
          </p:cNvSpPr>
          <p:nvPr>
            <p:ph idx="1"/>
          </p:nvPr>
        </p:nvSpPr>
        <p:spPr/>
        <p:txBody>
          <a:bodyPr vert="horz" lIns="91440" tIns="45720" rIns="91440" bIns="45720" rtlCol="0" anchor="t">
            <a:normAutofit/>
          </a:bodyPr>
          <a:lstStyle/>
          <a:p>
            <a:r>
              <a:rPr lang="en-US" sz="2400">
                <a:hlinkClick r:id="rId2"/>
              </a:rPr>
              <a:t>https://www.cms.gov/CCIIO/Resources/Data-Resources/sbm-puf.html</a:t>
            </a:r>
            <a:endParaRPr lang="en-US" sz="2400"/>
          </a:p>
          <a:p>
            <a:pPr>
              <a:buClr>
                <a:srgbClr val="8AD0D6"/>
              </a:buClr>
            </a:pPr>
            <a:r>
              <a:rPr lang="en-US" sz="2400"/>
              <a:t>https://www.healthdatamanagement.com/news/cms-data-chief-urges-use-of-medicare-data-analytics-tools</a:t>
            </a:r>
          </a:p>
          <a:p>
            <a:r>
              <a:rPr lang="en-US" sz="2400"/>
              <a:t>https://www.nerdwallet.com/blog/health/medical-costs/how-much-does-it-cost-to-have-a-baby/</a:t>
            </a:r>
          </a:p>
          <a:p>
            <a:endParaRPr lang="en-US" sz="2400"/>
          </a:p>
          <a:p>
            <a:r>
              <a:rPr lang="en-US" sz="2400" err="1"/>
              <a:t>Github</a:t>
            </a:r>
            <a:r>
              <a:rPr lang="en-US" sz="2400"/>
              <a:t> link: </a:t>
            </a:r>
            <a:r>
              <a:rPr lang="en-US" sz="2400">
                <a:hlinkClick r:id="rId3"/>
              </a:rPr>
              <a:t>https://github.com/ndevadoss/7330-TermProject</a:t>
            </a:r>
            <a:endParaRPr lang="en-US" sz="2400"/>
          </a:p>
          <a:p>
            <a:pPr marL="0" indent="0">
              <a:buFont typeface="Wingdings 3"/>
            </a:pPr>
            <a:endParaRPr lang="en-US"/>
          </a:p>
          <a:p>
            <a:pPr>
              <a:buFont typeface="Wingdings 3"/>
            </a:pPr>
            <a:endParaRPr lang="en-US"/>
          </a:p>
          <a:p>
            <a:endParaRPr lang="en-US"/>
          </a:p>
        </p:txBody>
      </p:sp>
    </p:spTree>
    <p:extLst>
      <p:ext uri="{BB962C8B-B14F-4D97-AF65-F5344CB8AC3E}">
        <p14:creationId xmlns:p14="http://schemas.microsoft.com/office/powerpoint/2010/main" val="83529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5752"/>
          </a:xfrm>
        </p:spPr>
        <p:txBody>
          <a:bodyPr/>
          <a:lstStyle/>
          <a:p>
            <a:r>
              <a:rPr lang="en-US"/>
              <a:t>Abstract:</a:t>
            </a:r>
          </a:p>
        </p:txBody>
      </p:sp>
      <p:sp>
        <p:nvSpPr>
          <p:cNvPr id="3" name="Content Placeholder 2"/>
          <p:cNvSpPr>
            <a:spLocks noGrp="1"/>
          </p:cNvSpPr>
          <p:nvPr>
            <p:ph idx="1"/>
          </p:nvPr>
        </p:nvSpPr>
        <p:spPr>
          <a:xfrm>
            <a:off x="1103312" y="1497496"/>
            <a:ext cx="8946541" cy="4750903"/>
          </a:xfrm>
        </p:spPr>
        <p:txBody>
          <a:bodyPr vert="horz" lIns="91440" tIns="45720" rIns="91440" bIns="45720" rtlCol="0" anchor="t">
            <a:normAutofit/>
          </a:bodyPr>
          <a:lstStyle/>
          <a:p>
            <a:r>
              <a:rPr lang="en-US" sz="2400"/>
              <a:t>Goal: Analysis of data from  CMS - The Centers for Medicare &amp; Medicaid Services (</a:t>
            </a:r>
            <a:r>
              <a:rPr lang="en-US" sz="2400" b="1"/>
              <a:t>CMS</a:t>
            </a:r>
            <a:r>
              <a:rPr lang="en-US" sz="2400"/>
              <a:t>). The objective is to analyze the plan subject area across various states and check which plans have high benefits for the family Vs individual. </a:t>
            </a:r>
          </a:p>
          <a:p>
            <a:r>
              <a:rPr lang="en-US" sz="2400"/>
              <a:t>Primary Focus: Compare Medicare and Medicaid plans in Massachusetts </a:t>
            </a:r>
            <a:r>
              <a:rPr lang="en-US" sz="2400" err="1"/>
              <a:t>v.s</a:t>
            </a:r>
            <a:r>
              <a:rPr lang="en-US" sz="2400"/>
              <a:t>. New York.  Analyze MOOP – Member Out of pocket  and copay details. </a:t>
            </a:r>
          </a:p>
          <a:p>
            <a:r>
              <a:rPr lang="en-US" sz="2400"/>
              <a:t>Tools:  MySQL in IBM </a:t>
            </a:r>
            <a:r>
              <a:rPr lang="en-US" sz="2400" err="1"/>
              <a:t>BlueMix</a:t>
            </a:r>
            <a:r>
              <a:rPr lang="en-US" sz="2400"/>
              <a:t>. </a:t>
            </a:r>
          </a:p>
          <a:p>
            <a:pPr lvl="1"/>
            <a:r>
              <a:rPr lang="en-US" sz="2400"/>
              <a:t>hardware specifications: 102MB RAM and 1GB Storage. </a:t>
            </a:r>
          </a:p>
        </p:txBody>
      </p:sp>
    </p:spTree>
    <p:extLst>
      <p:ext uri="{BB962C8B-B14F-4D97-AF65-F5344CB8AC3E}">
        <p14:creationId xmlns:p14="http://schemas.microsoft.com/office/powerpoint/2010/main" val="46399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US"/>
              <a:t>Introduction: </a:t>
            </a:r>
          </a:p>
        </p:txBody>
      </p:sp>
      <p:sp>
        <p:nvSpPr>
          <p:cNvPr id="3" name="Content Placeholder 2"/>
          <p:cNvSpPr>
            <a:spLocks noGrp="1"/>
          </p:cNvSpPr>
          <p:nvPr>
            <p:ph idx="1"/>
          </p:nvPr>
        </p:nvSpPr>
        <p:spPr>
          <a:xfrm>
            <a:off x="1103312" y="1338470"/>
            <a:ext cx="8946541" cy="4909929"/>
          </a:xfrm>
        </p:spPr>
        <p:txBody>
          <a:bodyPr vert="horz" lIns="91440" tIns="45720" rIns="91440" bIns="45720" rtlCol="0" anchor="t">
            <a:noAutofit/>
          </a:bodyPr>
          <a:lstStyle/>
          <a:p>
            <a:r>
              <a:rPr lang="en-US" sz="2400"/>
              <a:t>Medicare and Medicaid are federally funded health programs. </a:t>
            </a:r>
          </a:p>
          <a:p>
            <a:r>
              <a:rPr lang="en-US" sz="2400"/>
              <a:t>Finding the most cost effective health care is often a challenge for most people. </a:t>
            </a:r>
          </a:p>
          <a:p>
            <a:r>
              <a:rPr lang="en-US" sz="2400"/>
              <a:t>Medicare and Medicaid programs can be found on both non-federal platforms and federal  platforms (I.e. "Obama Care"). </a:t>
            </a:r>
          </a:p>
          <a:p>
            <a:r>
              <a:rPr lang="en-US" sz="2400"/>
              <a:t>We want to analyze the various plans options for different states. </a:t>
            </a:r>
          </a:p>
          <a:p>
            <a:endParaRPr lang="en-US" sz="2400">
              <a:latin typeface="Century Gothic"/>
            </a:endParaRPr>
          </a:p>
        </p:txBody>
      </p:sp>
    </p:spTree>
    <p:extLst>
      <p:ext uri="{BB962C8B-B14F-4D97-AF65-F5344CB8AC3E}">
        <p14:creationId xmlns:p14="http://schemas.microsoft.com/office/powerpoint/2010/main" val="219969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3123-A941-42F6-8883-E3321A2CE2AC}"/>
              </a:ext>
            </a:extLst>
          </p:cNvPr>
          <p:cNvSpPr>
            <a:spLocks noGrp="1"/>
          </p:cNvSpPr>
          <p:nvPr>
            <p:ph type="title"/>
          </p:nvPr>
        </p:nvSpPr>
        <p:spPr/>
        <p:txBody>
          <a:bodyPr/>
          <a:lstStyle/>
          <a:p>
            <a:r>
              <a:rPr lang="en-US"/>
              <a:t>Scope:</a:t>
            </a:r>
          </a:p>
        </p:txBody>
      </p:sp>
      <p:sp>
        <p:nvSpPr>
          <p:cNvPr id="3" name="Content Placeholder 2">
            <a:extLst>
              <a:ext uri="{FF2B5EF4-FFF2-40B4-BE49-F238E27FC236}">
                <a16:creationId xmlns:a16="http://schemas.microsoft.com/office/drawing/2014/main" id="{A80EF3BF-DD2B-4FE2-A466-C19C850E6E00}"/>
              </a:ext>
            </a:extLst>
          </p:cNvPr>
          <p:cNvSpPr>
            <a:spLocks noGrp="1"/>
          </p:cNvSpPr>
          <p:nvPr>
            <p:ph idx="1"/>
          </p:nvPr>
        </p:nvSpPr>
        <p:spPr/>
        <p:txBody>
          <a:bodyPr vert="horz" lIns="91440" tIns="45720" rIns="91440" bIns="45720" rtlCol="0" anchor="t">
            <a:normAutofit/>
          </a:bodyPr>
          <a:lstStyle/>
          <a:p>
            <a:r>
              <a:rPr lang="en-US" sz="2400"/>
              <a:t>For the Scope of this project we focus on  NY and MA data. </a:t>
            </a:r>
          </a:p>
          <a:p>
            <a:pPr>
              <a:buFont typeface="Wingdings 3"/>
            </a:pPr>
            <a:r>
              <a:rPr lang="en-US" sz="2400"/>
              <a:t>There could be various analysis done on the plan data but we analyzed it from the customer point of view so as to find any niche details in making a decision while shopping for a health plan. </a:t>
            </a:r>
          </a:p>
          <a:p>
            <a:pPr marL="0" indent="0">
              <a:buFont typeface="Wingdings 3"/>
            </a:pPr>
            <a:endParaRPr lang="en-US"/>
          </a:p>
          <a:p>
            <a:endParaRPr lang="en-US"/>
          </a:p>
        </p:txBody>
      </p:sp>
    </p:spTree>
    <p:extLst>
      <p:ext uri="{BB962C8B-B14F-4D97-AF65-F5344CB8AC3E}">
        <p14:creationId xmlns:p14="http://schemas.microsoft.com/office/powerpoint/2010/main" val="157869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97C1-2454-44AD-B882-250DD1268A81}"/>
              </a:ext>
            </a:extLst>
          </p:cNvPr>
          <p:cNvSpPr>
            <a:spLocks noGrp="1"/>
          </p:cNvSpPr>
          <p:nvPr>
            <p:ph type="title"/>
          </p:nvPr>
        </p:nvSpPr>
        <p:spPr>
          <a:xfrm>
            <a:off x="646113" y="452438"/>
            <a:ext cx="9404350" cy="793436"/>
          </a:xfrm>
        </p:spPr>
        <p:txBody>
          <a:bodyPr/>
          <a:lstStyle/>
          <a:p>
            <a:r>
              <a:rPr lang="en-US"/>
              <a:t>The Data: </a:t>
            </a:r>
          </a:p>
        </p:txBody>
      </p:sp>
      <p:sp>
        <p:nvSpPr>
          <p:cNvPr id="3" name="Content Placeholder 2">
            <a:extLst>
              <a:ext uri="{FF2B5EF4-FFF2-40B4-BE49-F238E27FC236}">
                <a16:creationId xmlns:a16="http://schemas.microsoft.com/office/drawing/2014/main" id="{9A8FDFD9-4FDB-480F-9C8D-422A7FA6AC4B}"/>
              </a:ext>
            </a:extLst>
          </p:cNvPr>
          <p:cNvSpPr>
            <a:spLocks noGrp="1"/>
          </p:cNvSpPr>
          <p:nvPr>
            <p:ph idx="1"/>
          </p:nvPr>
        </p:nvSpPr>
        <p:spPr>
          <a:xfrm>
            <a:off x="717550" y="1354138"/>
            <a:ext cx="10546392" cy="4894262"/>
          </a:xfrm>
        </p:spPr>
        <p:txBody>
          <a:bodyPr vert="horz" lIns="91440" tIns="45720" rIns="91440" bIns="45720" rtlCol="0" anchor="t">
            <a:normAutofit fontScale="85000" lnSpcReduction="20000"/>
          </a:bodyPr>
          <a:lstStyle/>
          <a:p>
            <a:r>
              <a:rPr lang="en-US" sz="2400"/>
              <a:t>The data in this study is provided by the CMS and is a collection of state sponsored or state subcontracted health care options. </a:t>
            </a:r>
          </a:p>
          <a:p>
            <a:pPr>
              <a:buFont typeface="Wingdings 3"/>
            </a:pPr>
            <a:r>
              <a:rPr lang="en-US" sz="2400"/>
              <a:t>This data set does not include options on the federal platforms. </a:t>
            </a:r>
          </a:p>
          <a:p>
            <a:pPr>
              <a:buFont typeface="Wingdings 3"/>
            </a:pPr>
            <a:r>
              <a:rPr lang="en-US" sz="2400"/>
              <a:t>Data is collected by CMS and each state has the opportunity to review &amp; verify data prior to publishing. </a:t>
            </a:r>
          </a:p>
          <a:p>
            <a:pPr>
              <a:buFont typeface="Wingdings 3"/>
            </a:pPr>
            <a:r>
              <a:rPr lang="en-US" sz="2400"/>
              <a:t>Focus of this study will be on 2016 data. </a:t>
            </a:r>
          </a:p>
          <a:p>
            <a:pPr>
              <a:buFont typeface="Wingdings 3"/>
            </a:pPr>
            <a:r>
              <a:rPr lang="en-US" sz="2400"/>
              <a:t>Data file is approximately 4.5MB with 4220 records. </a:t>
            </a:r>
          </a:p>
          <a:p>
            <a:pPr>
              <a:buClr>
                <a:srgbClr val="8AD0D6"/>
              </a:buClr>
              <a:buFont typeface="Wingdings 3"/>
            </a:pPr>
            <a:r>
              <a:rPr lang="en-US" sz="2400"/>
              <a:t>Server: Bluemix </a:t>
            </a:r>
          </a:p>
          <a:p>
            <a:pPr>
              <a:buClr>
                <a:srgbClr val="8AD0D6"/>
              </a:buClr>
              <a:buFont typeface="Wingdings 3"/>
            </a:pPr>
            <a:r>
              <a:rPr lang="en-US" sz="2400"/>
              <a:t>CPU speed: </a:t>
            </a:r>
          </a:p>
          <a:p>
            <a:pPr>
              <a:buClr>
                <a:srgbClr val="8AD0D6"/>
              </a:buClr>
              <a:buFont typeface="Wingdings 3"/>
            </a:pPr>
            <a:r>
              <a:rPr lang="en-US" sz="2400"/>
              <a:t>Memory: Average Memory in bytes is 4116</a:t>
            </a:r>
          </a:p>
          <a:p>
            <a:pPr>
              <a:buFont typeface="Wingdings 3"/>
            </a:pPr>
            <a:r>
              <a:rPr lang="en-US" sz="2400"/>
              <a:t>60 unique variables</a:t>
            </a:r>
          </a:p>
          <a:p>
            <a:pPr>
              <a:buClr>
                <a:srgbClr val="8AD0D6"/>
              </a:buClr>
              <a:buFont typeface="Wingdings 3"/>
            </a:pPr>
            <a:endParaRPr lang="en-US" sz="2400"/>
          </a:p>
          <a:p>
            <a:pPr>
              <a:buClr>
                <a:srgbClr val="8AD0D6"/>
              </a:buClr>
              <a:buFont typeface="Wingdings 3"/>
            </a:pPr>
            <a:r>
              <a:rPr lang="en-US" sz="2400"/>
              <a:t>Source: https://www.cms.gov/CCIIO/Resources/Data-Resources/sbm-puf.html</a:t>
            </a:r>
          </a:p>
          <a:p>
            <a:endParaRPr lang="en-US"/>
          </a:p>
        </p:txBody>
      </p:sp>
    </p:spTree>
    <p:extLst>
      <p:ext uri="{BB962C8B-B14F-4D97-AF65-F5344CB8AC3E}">
        <p14:creationId xmlns:p14="http://schemas.microsoft.com/office/powerpoint/2010/main" val="32190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8760"/>
          </a:xfrm>
        </p:spPr>
        <p:txBody>
          <a:bodyPr/>
          <a:lstStyle/>
          <a:p>
            <a:r>
              <a:rPr lang="en-US"/>
              <a:t>Setup:</a:t>
            </a:r>
          </a:p>
        </p:txBody>
      </p:sp>
      <p:sp>
        <p:nvSpPr>
          <p:cNvPr id="3" name="Content Placeholder 2"/>
          <p:cNvSpPr>
            <a:spLocks noGrp="1"/>
          </p:cNvSpPr>
          <p:nvPr>
            <p:ph idx="1"/>
          </p:nvPr>
        </p:nvSpPr>
        <p:spPr>
          <a:xfrm>
            <a:off x="1106186" y="1228725"/>
            <a:ext cx="8946541" cy="4538869"/>
          </a:xfrm>
        </p:spPr>
        <p:txBody>
          <a:bodyPr vert="horz" lIns="91440" tIns="45720" rIns="91440" bIns="45720" rtlCol="0" anchor="t">
            <a:noAutofit/>
          </a:bodyPr>
          <a:lstStyle/>
          <a:p>
            <a:r>
              <a:rPr lang="en-US" sz="2400"/>
              <a:t>Data was download from the CMS repository and then uploaded into MySQL via command terminal. </a:t>
            </a:r>
          </a:p>
          <a:p>
            <a:r>
              <a:rPr lang="en-US" sz="2400"/>
              <a:t>A table was created in MySQL and variable formats were taken into accounts as data was not all in 1NF. </a:t>
            </a:r>
          </a:p>
          <a:p>
            <a:r>
              <a:rPr lang="en-US" sz="2400"/>
              <a:t>True/False variables were change to binary 0 or 1. </a:t>
            </a:r>
          </a:p>
          <a:p>
            <a:r>
              <a:rPr lang="en-US" sz="2400"/>
              <a:t>Research was conducted to determine what variables mean and to gain understanding of business use. </a:t>
            </a:r>
          </a:p>
          <a:p>
            <a:r>
              <a:rPr lang="en-US" sz="2400"/>
              <a:t>Example: </a:t>
            </a:r>
            <a:r>
              <a:rPr lang="en-US" sz="2400" i="1">
                <a:latin typeface="Century Gothic"/>
              </a:rPr>
              <a:t>Actuarial Value</a:t>
            </a:r>
            <a:r>
              <a:rPr lang="en-US" sz="2400" i="1"/>
              <a:t>: </a:t>
            </a:r>
            <a:r>
              <a:rPr lang="en-US" sz="2400"/>
              <a:t>Actuarial value is a measure of the percentage of expected health care costs a specific health plan will cover for the "standard" population. Value was 6199% from data which should be 61.99%. </a:t>
            </a:r>
          </a:p>
          <a:p>
            <a:endParaRPr lang="en-US" sz="2100"/>
          </a:p>
          <a:p>
            <a:pPr marL="0" indent="0">
              <a:buNone/>
            </a:pPr>
            <a:endParaRPr lang="en-US" sz="2100"/>
          </a:p>
          <a:p>
            <a:endParaRPr lang="en-US" u="sng"/>
          </a:p>
          <a:p>
            <a:endParaRPr lang="en-US"/>
          </a:p>
          <a:p>
            <a:endParaRPr lang="en-US"/>
          </a:p>
        </p:txBody>
      </p:sp>
    </p:spTree>
    <p:extLst>
      <p:ext uri="{BB962C8B-B14F-4D97-AF65-F5344CB8AC3E}">
        <p14:creationId xmlns:p14="http://schemas.microsoft.com/office/powerpoint/2010/main" val="172738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9195-DCCE-4AC7-A469-4DDC6A6C5564}"/>
              </a:ext>
            </a:extLst>
          </p:cNvPr>
          <p:cNvSpPr>
            <a:spLocks noGrp="1"/>
          </p:cNvSpPr>
          <p:nvPr>
            <p:ph type="title"/>
          </p:nvPr>
        </p:nvSpPr>
        <p:spPr>
          <a:xfrm>
            <a:off x="646113" y="452438"/>
            <a:ext cx="9404350" cy="793436"/>
          </a:xfrm>
        </p:spPr>
        <p:txBody>
          <a:bodyPr/>
          <a:lstStyle/>
          <a:p>
            <a:r>
              <a:rPr lang="en-US"/>
              <a:t>Upload Code Example: </a:t>
            </a:r>
          </a:p>
        </p:txBody>
      </p:sp>
      <p:sp>
        <p:nvSpPr>
          <p:cNvPr id="3" name="Content Placeholder 2">
            <a:extLst>
              <a:ext uri="{FF2B5EF4-FFF2-40B4-BE49-F238E27FC236}">
                <a16:creationId xmlns:a16="http://schemas.microsoft.com/office/drawing/2014/main" id="{C06D66E8-1B98-4C2C-A40A-18429784BC01}"/>
              </a:ext>
            </a:extLst>
          </p:cNvPr>
          <p:cNvSpPr>
            <a:spLocks noGrp="1"/>
          </p:cNvSpPr>
          <p:nvPr>
            <p:ph idx="1"/>
          </p:nvPr>
        </p:nvSpPr>
        <p:spPr>
          <a:xfrm>
            <a:off x="220663" y="1371600"/>
            <a:ext cx="11687345" cy="4876800"/>
          </a:xfrm>
        </p:spPr>
        <p:txBody>
          <a:bodyPr vert="horz" lIns="91440" tIns="45720" rIns="91440" bIns="45720" rtlCol="0" anchor="t">
            <a:noAutofit/>
          </a:bodyPr>
          <a:lstStyle/>
          <a:p>
            <a:pPr marL="0" indent="0">
              <a:buNone/>
            </a:pPr>
            <a:r>
              <a:rPr lang="en-US" sz="2400"/>
              <a:t>create table </a:t>
            </a:r>
            <a:r>
              <a:rPr lang="en-US" sz="2400" err="1"/>
              <a:t>Plans_NY_MA</a:t>
            </a:r>
            <a:r>
              <a:rPr lang="en-US" sz="2400"/>
              <a:t> (id MEDIUMINT NOT NULL AUTO_INCREMENT,</a:t>
            </a:r>
          </a:p>
          <a:p>
            <a:pPr marL="0" indent="0">
              <a:buNone/>
            </a:pPr>
            <a:r>
              <a:rPr lang="en-US" sz="2400"/>
              <a:t>BUSINESS_YEAR year(4),</a:t>
            </a:r>
          </a:p>
          <a:p>
            <a:pPr marL="0" indent="0">
              <a:buNone/>
            </a:pPr>
            <a:r>
              <a:rPr lang="en-US" sz="2400"/>
              <a:t>… </a:t>
            </a:r>
          </a:p>
          <a:p>
            <a:pPr marL="0" indent="0">
              <a:buNone/>
            </a:pPr>
            <a:r>
              <a:rPr lang="en-US" sz="2400"/>
              <a:t>SBC_HAVING_DIABETES_LIMIT </a:t>
            </a:r>
            <a:r>
              <a:rPr lang="en-US" sz="2400" err="1"/>
              <a:t>int</a:t>
            </a:r>
            <a:r>
              <a:rPr lang="en-US" sz="2400"/>
              <a:t>(6),</a:t>
            </a:r>
          </a:p>
          <a:p>
            <a:pPr marL="0" indent="0">
              <a:buNone/>
            </a:pPr>
            <a:r>
              <a:rPr lang="en-US" sz="2400"/>
              <a:t>PRIMARY KEY (id));</a:t>
            </a:r>
          </a:p>
          <a:p>
            <a:pPr marL="0" indent="0">
              <a:buNone/>
            </a:pPr>
            <a:r>
              <a:rPr lang="en-US" sz="2400"/>
              <a:t>In terminal:</a:t>
            </a:r>
          </a:p>
          <a:p>
            <a:pPr>
              <a:buNone/>
            </a:pPr>
            <a:r>
              <a:rPr lang="en-US" sz="2400"/>
              <a:t>LOAD DATA LOCAL INFILE '/Users/</a:t>
            </a:r>
            <a:r>
              <a:rPr lang="en-US" sz="2400" err="1"/>
              <a:t>Yisha</a:t>
            </a:r>
            <a:r>
              <a:rPr lang="en-US" sz="2400"/>
              <a:t>/Desktop/7330 DB/</a:t>
            </a:r>
            <a:r>
              <a:rPr lang="en-US" sz="2400" err="1"/>
              <a:t>groupProject</a:t>
            </a:r>
            <a:r>
              <a:rPr lang="en-US" sz="2400"/>
              <a:t>/PUFPLAN_NY_MA.csv' </a:t>
            </a:r>
          </a:p>
          <a:p>
            <a:pPr>
              <a:buNone/>
            </a:pPr>
            <a:r>
              <a:rPr lang="en-US" sz="2400"/>
              <a:t>INTO TABLE </a:t>
            </a:r>
            <a:r>
              <a:rPr lang="en-US" sz="2400" err="1"/>
              <a:t>Plans_NY_MA</a:t>
            </a:r>
            <a:r>
              <a:rPr lang="en-US" sz="2400"/>
              <a:t> </a:t>
            </a:r>
          </a:p>
          <a:p>
            <a:pPr>
              <a:buNone/>
            </a:pPr>
            <a:r>
              <a:rPr lang="en-US" sz="2400"/>
              <a:t>FIELDS TERMINATED BY ',' ENCLOSED BY '"' LINES TERMINATED BY '\r\n' IGNORE 1 LINES; </a:t>
            </a:r>
          </a:p>
        </p:txBody>
      </p:sp>
    </p:spTree>
    <p:extLst>
      <p:ext uri="{BB962C8B-B14F-4D97-AF65-F5344CB8AC3E}">
        <p14:creationId xmlns:p14="http://schemas.microsoft.com/office/powerpoint/2010/main" val="70988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4E5F-CCF8-4A4E-A66B-7E51309D4E32}"/>
              </a:ext>
            </a:extLst>
          </p:cNvPr>
          <p:cNvSpPr>
            <a:spLocks noGrp="1"/>
          </p:cNvSpPr>
          <p:nvPr>
            <p:ph type="title"/>
          </p:nvPr>
        </p:nvSpPr>
        <p:spPr/>
        <p:txBody>
          <a:bodyPr/>
          <a:lstStyle/>
          <a:p>
            <a:r>
              <a:rPr lang="en-US"/>
              <a:t>Analysis: </a:t>
            </a:r>
          </a:p>
        </p:txBody>
      </p:sp>
      <p:sp>
        <p:nvSpPr>
          <p:cNvPr id="3" name="Content Placeholder 2">
            <a:extLst>
              <a:ext uri="{FF2B5EF4-FFF2-40B4-BE49-F238E27FC236}">
                <a16:creationId xmlns:a16="http://schemas.microsoft.com/office/drawing/2014/main" id="{745DD922-59CA-424D-8F13-7D3563D97E9F}"/>
              </a:ext>
            </a:extLst>
          </p:cNvPr>
          <p:cNvSpPr>
            <a:spLocks noGrp="1"/>
          </p:cNvSpPr>
          <p:nvPr>
            <p:ph idx="1"/>
          </p:nvPr>
        </p:nvSpPr>
        <p:spPr>
          <a:xfrm>
            <a:off x="366713" y="1417638"/>
            <a:ext cx="9683750" cy="4830762"/>
          </a:xfrm>
        </p:spPr>
        <p:txBody>
          <a:bodyPr vert="horz" lIns="91440" tIns="45720" rIns="91440" bIns="45720" rtlCol="0" anchor="t">
            <a:normAutofit/>
          </a:bodyPr>
          <a:lstStyle/>
          <a:p>
            <a:pPr marL="0" indent="0">
              <a:buNone/>
            </a:pPr>
            <a:r>
              <a:rPr lang="en-US" sz="2400" i="1"/>
              <a:t>Formula for Actuarial Value </a:t>
            </a:r>
            <a:endParaRPr lang="en-US" i="1"/>
          </a:p>
          <a:p>
            <a:pPr>
              <a:buClr>
                <a:srgbClr val="8AD0D6"/>
              </a:buClr>
            </a:pPr>
            <a:endParaRPr lang="en-US"/>
          </a:p>
          <a:p>
            <a:pPr marL="0" indent="0">
              <a:buClr>
                <a:srgbClr val="8AD0D6"/>
              </a:buClr>
              <a:buNone/>
            </a:pPr>
            <a:r>
              <a:rPr lang="en-US" sz="2400"/>
              <a:t>the total expected payments by the plan for essential health benefits</a:t>
            </a:r>
          </a:p>
          <a:p>
            <a:pPr marL="0" indent="0">
              <a:buNone/>
            </a:pPr>
            <a:r>
              <a:rPr lang="en-US" sz="2400"/>
              <a:t>_____________________________________________________ </a:t>
            </a:r>
            <a:endParaRPr lang="en-US"/>
          </a:p>
          <a:p>
            <a:pPr marL="0" indent="0">
              <a:buClr>
                <a:srgbClr val="8AD0D6"/>
              </a:buClr>
              <a:buNone/>
            </a:pPr>
            <a:r>
              <a:rPr lang="en-US" sz="2400"/>
              <a:t>the total expected costs of the "standard" population for essential health benefits</a:t>
            </a:r>
          </a:p>
          <a:p>
            <a:pPr>
              <a:buClr>
                <a:srgbClr val="8AD0D6"/>
              </a:buClr>
            </a:pPr>
            <a:endParaRPr lang="en-US"/>
          </a:p>
          <a:p>
            <a:pPr marL="0" indent="0">
              <a:buFont typeface="Wingdings 3"/>
            </a:pPr>
            <a:endParaRPr lang="en-US"/>
          </a:p>
          <a:p>
            <a:endParaRPr lang="en-US"/>
          </a:p>
        </p:txBody>
      </p:sp>
    </p:spTree>
    <p:extLst>
      <p:ext uri="{BB962C8B-B14F-4D97-AF65-F5344CB8AC3E}">
        <p14:creationId xmlns:p14="http://schemas.microsoft.com/office/powerpoint/2010/main" val="3556152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322</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Medicare &amp; Medicaid in NY and MA MSDS404-Term Project</vt:lpstr>
      <vt:lpstr>“distributing the right information to the right people at the right time and in the right format” -       Niall Brennan, director and chief data officer at CMS </vt:lpstr>
      <vt:lpstr>Abstract:</vt:lpstr>
      <vt:lpstr>Introduction: </vt:lpstr>
      <vt:lpstr>Scope:</vt:lpstr>
      <vt:lpstr>The Data: </vt:lpstr>
      <vt:lpstr>Setup:</vt:lpstr>
      <vt:lpstr>Upload Code Example: </vt:lpstr>
      <vt:lpstr>Analysis: </vt:lpstr>
      <vt:lpstr>PowerPoint Presentation</vt:lpstr>
      <vt:lpstr>PowerPoint Presentation</vt:lpstr>
      <vt:lpstr>Conclusion:</vt:lpstr>
      <vt:lpstr>PowerPoint Presentation</vt:lpstr>
      <vt:lpstr>PowerPoint Presentation</vt:lpstr>
      <vt:lpstr>PowerPoint Presentation</vt:lpstr>
      <vt:lpstr>Distinct Options:</vt:lpstr>
      <vt:lpstr>Average Baby Deductible</vt:lpstr>
      <vt:lpstr>Related Work</vt:lpstr>
      <vt:lpstr>Real World Application: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Medicare &amp; Medicaid in NY and MA MSDS404-Term Project</dc:title>
  <cp:lastModifiedBy>Yisha Wang</cp:lastModifiedBy>
  <cp:revision>3</cp:revision>
  <dcterms:modified xsi:type="dcterms:W3CDTF">2017-12-02T06:15:57Z</dcterms:modified>
</cp:coreProperties>
</file>