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6858000" cx="9144000"/>
  <p:notesSz cx="6858000" cy="9144000"/>
  <p:embeddedFontLst>
    <p:embeddedFont>
      <p:font typeface="Tahoma"/>
      <p:regular r:id="rId47"/>
      <p:bold r:id="rId48"/>
    </p:embeddedFont>
    <p:embeddedFont>
      <p:font typeface="Helvetica Neue"/>
      <p:regular r:id="rId49"/>
      <p:bold r:id="rId50"/>
      <p:italic r:id="rId51"/>
      <p:boldItalic r:id="rId52"/>
    </p:embeddedFont>
    <p:embeddedFont>
      <p:font typeface="Roboto Mon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57" roundtripDataSignature="AMtx7mgYGCshgvZ5Eiqpl+eogrVsNyUh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35043E-D520-4FE9-88E9-8353636865AA}">
  <a:tblStyle styleId="{0A35043E-D520-4FE9-88E9-8353636865AA}"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CD46A661-412F-4099-8873-7FF2C938A794}"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B50D1291-CFD7-4C99-8F91-CA9EA145DC5F}"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2.xml"/><Relationship Id="rId26" Type="http://schemas.openxmlformats.org/officeDocument/2006/relationships/slide" Target="slides/slide19.xml"/><Relationship Id="rId13" Type="http://schemas.openxmlformats.org/officeDocument/2006/relationships/slide" Target="slides/slide6.xml"/><Relationship Id="rId18" Type="http://schemas.openxmlformats.org/officeDocument/2006/relationships/slide" Target="slides/slide11.xml"/><Relationship Id="rId42" Type="http://schemas.openxmlformats.org/officeDocument/2006/relationships/slide" Target="slides/slide35.xml"/><Relationship Id="rId47" Type="http://schemas.openxmlformats.org/officeDocument/2006/relationships/font" Target="fonts/Tahoma-regular.fntdata"/><Relationship Id="rId34" Type="http://schemas.openxmlformats.org/officeDocument/2006/relationships/slide" Target="slides/slide27.xml"/><Relationship Id="rId21" Type="http://schemas.openxmlformats.org/officeDocument/2006/relationships/slide" Target="slides/slide14.xml"/><Relationship Id="rId50" Type="http://schemas.openxmlformats.org/officeDocument/2006/relationships/font" Target="fonts/HelveticaNeue-bold.fntdata"/><Relationship Id="rId55" Type="http://schemas.openxmlformats.org/officeDocument/2006/relationships/font" Target="fonts/RobotoMono-italic.fntdata"/><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slide" Target="slides/slide38.xml"/><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font" Target="fonts/RobotoMono-regular.fntdata"/><Relationship Id="rId11" Type="http://schemas.openxmlformats.org/officeDocument/2006/relationships/slide" Target="slides/slide4.xml"/><Relationship Id="rId58" Type="http://schemas.openxmlformats.org/officeDocument/2006/relationships/customXml" Target="../customXml/item1.xml"/><Relationship Id="rId5" Type="http://schemas.openxmlformats.org/officeDocument/2006/relationships/slideMaster" Target="slideMasters/slideMaster1.xml"/><Relationship Id="rId19" Type="http://schemas.openxmlformats.org/officeDocument/2006/relationships/slide" Target="slides/slide12.xml"/><Relationship Id="rId43" Type="http://schemas.openxmlformats.org/officeDocument/2006/relationships/slide" Target="slides/slide36.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Tahoma-bold.fntdata"/><Relationship Id="rId30" Type="http://schemas.openxmlformats.org/officeDocument/2006/relationships/slide" Target="slides/slide23.xml"/><Relationship Id="rId35" Type="http://schemas.openxmlformats.org/officeDocument/2006/relationships/slide" Target="slides/slide28.xml"/><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RobotoMono-bold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font" Target="fonts/HelveticaNeue-italic.fntdata"/><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17" Type="http://schemas.openxmlformats.org/officeDocument/2006/relationships/slide" Target="slides/slide10.xml"/><Relationship Id="rId59" Type="http://schemas.openxmlformats.org/officeDocument/2006/relationships/customXml" Target="../customXml/item2.xml"/><Relationship Id="rId41" Type="http://schemas.openxmlformats.org/officeDocument/2006/relationships/slide" Target="slides/slide34.xml"/><Relationship Id="rId20" Type="http://schemas.openxmlformats.org/officeDocument/2006/relationships/slide" Target="slides/slide13.xml"/><Relationship Id="rId54" Type="http://schemas.openxmlformats.org/officeDocument/2006/relationships/font" Target="fonts/RobotoMono-bold.fntdata"/><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font" Target="fonts/HelveticaNeue-regular.fntdata"/><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customschemas.google.com/relationships/presentationmetadata" Target="metadata"/><Relationship Id="rId15" Type="http://schemas.openxmlformats.org/officeDocument/2006/relationships/slide" Target="slides/slide8.xml"/><Relationship Id="rId44" Type="http://schemas.openxmlformats.org/officeDocument/2006/relationships/slide" Target="slides/slide37.xml"/><Relationship Id="rId31" Type="http://schemas.openxmlformats.org/officeDocument/2006/relationships/slide" Target="slides/slide24.xml"/><Relationship Id="rId52" Type="http://schemas.openxmlformats.org/officeDocument/2006/relationships/font" Target="fonts/HelveticaNeue-boldItalic.fntdata"/><Relationship Id="rId10" Type="http://schemas.openxmlformats.org/officeDocument/2006/relationships/slide" Target="slides/slide3.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ahoma"/>
                <a:ea typeface="Tahoma"/>
                <a:cs typeface="Tahoma"/>
                <a:sym typeface="Tahoma"/>
              </a:rPr>
              <a:t>‹#›</a:t>
            </a:fld>
            <a:endParaRPr b="0" i="0" sz="1200" u="none" cap="none" strike="noStrike">
              <a:solidFill>
                <a:schemeClr val="dk1"/>
              </a:solidFill>
              <a:latin typeface="Tahoma"/>
              <a:ea typeface="Tahoma"/>
              <a:cs typeface="Tahoma"/>
              <a:sym typeface="Tahom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3" name="Google Shape;32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Lucida Sans"/>
                <a:ea typeface="Lucida Sans"/>
                <a:cs typeface="Lucida Sans"/>
                <a:sym typeface="Lucida Sans"/>
              </a:rPr>
              <a:t>‹#›</a:t>
            </a:fld>
            <a:endParaRPr sz="1200">
              <a:solidFill>
                <a:srgbClr val="000000"/>
              </a:solidFill>
              <a:latin typeface="Lucida Sans"/>
              <a:ea typeface="Lucida Sans"/>
              <a:cs typeface="Lucida Sans"/>
              <a:sym typeface="Lucida Sans"/>
            </a:endParaRPr>
          </a:p>
        </p:txBody>
      </p:sp>
      <p:sp>
        <p:nvSpPr>
          <p:cNvPr id="393" name="Google Shape;39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11: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Lucida Sans"/>
                <a:ea typeface="Lucida Sans"/>
                <a:cs typeface="Lucida Sans"/>
                <a:sym typeface="Lucida Sans"/>
              </a:rPr>
              <a:t>‹#›</a:t>
            </a:fld>
            <a:endParaRPr sz="1200">
              <a:solidFill>
                <a:srgbClr val="000000"/>
              </a:solidFill>
              <a:latin typeface="Lucida Sans"/>
              <a:ea typeface="Lucida Sans"/>
              <a:cs typeface="Lucida Sans"/>
              <a:sym typeface="Lucida Sans"/>
            </a:endParaRPr>
          </a:p>
        </p:txBody>
      </p:sp>
      <p:sp>
        <p:nvSpPr>
          <p:cNvPr id="400" name="Google Shape;40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12: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6: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Lucida Sans"/>
                <a:ea typeface="Lucida Sans"/>
                <a:cs typeface="Lucida Sans"/>
                <a:sym typeface="Lucida Sans"/>
              </a:rPr>
              <a:t>‹#›</a:t>
            </a:fld>
            <a:endParaRPr sz="1200">
              <a:solidFill>
                <a:srgbClr val="000000"/>
              </a:solidFill>
              <a:latin typeface="Lucida Sans"/>
              <a:ea typeface="Lucida Sans"/>
              <a:cs typeface="Lucida Sans"/>
              <a:sym typeface="Lucida Sans"/>
            </a:endParaRPr>
          </a:p>
        </p:txBody>
      </p:sp>
      <p:sp>
        <p:nvSpPr>
          <p:cNvPr id="407" name="Google Shape;4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8" name="Google Shape;408;p16: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Parsing: </a:t>
            </a:r>
            <a:r>
              <a:rPr b="1" lang="en-US" sz="1100">
                <a:latin typeface="Arial"/>
                <a:ea typeface="Arial"/>
                <a:cs typeface="Arial"/>
                <a:sym typeface="Arial"/>
              </a:rPr>
              <a:t>syntactic analysis</a:t>
            </a:r>
            <a:r>
              <a:rPr lang="en-US" sz="1100">
                <a:latin typeface="Arial"/>
                <a:ea typeface="Arial"/>
                <a:cs typeface="Arial"/>
                <a:sym typeface="Arial"/>
              </a:rPr>
              <a:t>, is the process of analyzing a string of symbols</a:t>
            </a:r>
            <a:endParaRPr sz="1100">
              <a:latin typeface="Arial"/>
              <a:ea typeface="Arial"/>
              <a:cs typeface="Arial"/>
              <a:sym typeface="Arial"/>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Semantics: study of </a:t>
            </a:r>
            <a:r>
              <a:rPr b="1" lang="en-US" sz="1100">
                <a:latin typeface="Arial"/>
                <a:ea typeface="Arial"/>
                <a:cs typeface="Arial"/>
                <a:sym typeface="Arial"/>
              </a:rPr>
              <a:t>meaning</a:t>
            </a:r>
            <a:r>
              <a:rPr lang="en-US" sz="1100">
                <a:latin typeface="Arial"/>
                <a:ea typeface="Arial"/>
                <a:cs typeface="Arial"/>
                <a:sym typeface="Arial"/>
              </a:rPr>
              <a:t> in language</a:t>
            </a:r>
            <a:endParaRPr sz="11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Eliza: </a:t>
            </a:r>
            <a:r>
              <a:rPr lang="en-US" sz="1400">
                <a:latin typeface="Arial"/>
                <a:ea typeface="Arial"/>
                <a:cs typeface="Arial"/>
                <a:sym typeface="Arial"/>
              </a:rPr>
              <a:t>One of the first NLP chatbots, mimicked a therapist. </a:t>
            </a:r>
            <a:r>
              <a:rPr lang="en-US" sz="1100">
                <a:latin typeface="Arial"/>
                <a:ea typeface="Arial"/>
                <a:cs typeface="Arial"/>
                <a:sym typeface="Arial"/>
              </a:rPr>
              <a:t>It simulated human conversation, specifically a Rogerian psychotherapist, using simple </a:t>
            </a:r>
            <a:r>
              <a:rPr b="1" lang="en-US" sz="1100">
                <a:latin typeface="Arial"/>
                <a:ea typeface="Arial"/>
                <a:cs typeface="Arial"/>
                <a:sym typeface="Arial"/>
              </a:rPr>
              <a:t>pattern matching and substitution rules</a:t>
            </a:r>
            <a:r>
              <a:rPr lang="en-US" sz="1100">
                <a:latin typeface="Arial"/>
                <a:ea typeface="Arial"/>
                <a:cs typeface="Arial"/>
                <a:sym typeface="Arial"/>
              </a:rPr>
              <a:t>, </a:t>
            </a:r>
            <a:endParaRPr sz="1400">
              <a:latin typeface="Arial"/>
              <a:ea typeface="Arial"/>
              <a:cs typeface="Arial"/>
              <a:sym typeface="Arial"/>
            </a:endParaRPr>
          </a:p>
          <a:p>
            <a:pPr indent="0" lvl="0" marL="0" rtl="0" algn="l">
              <a:lnSpc>
                <a:spcPct val="100000"/>
              </a:lnSpc>
              <a:spcBef>
                <a:spcPts val="360"/>
              </a:spcBef>
              <a:spcAft>
                <a:spcPts val="0"/>
              </a:spcAft>
              <a:buSzPts val="1400"/>
              <a:buNone/>
            </a:pPr>
            <a:r>
              <a:t/>
            </a:r>
            <a:endParaRPr sz="1400">
              <a:latin typeface="Arial"/>
              <a:ea typeface="Arial"/>
              <a:cs typeface="Arial"/>
              <a:sym typeface="Arial"/>
            </a:endParaRPr>
          </a:p>
        </p:txBody>
      </p:sp>
      <p:sp>
        <p:nvSpPr>
          <p:cNvPr id="439" name="Google Shape;439;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Study of language: </a:t>
            </a:r>
            <a:r>
              <a:rPr lang="en-US" sz="1500">
                <a:solidFill>
                  <a:srgbClr val="212165"/>
                </a:solidFill>
                <a:latin typeface="Arial"/>
                <a:ea typeface="Arial"/>
                <a:cs typeface="Arial"/>
                <a:sym typeface="Arial"/>
              </a:rPr>
              <a:t>How do words form phrases and sentences? What constrains the possible meanings for a sentence?</a:t>
            </a:r>
            <a:endParaRPr sz="1400">
              <a:latin typeface="Arial"/>
              <a:ea typeface="Arial"/>
              <a:cs typeface="Arial"/>
              <a:sym typeface="Arial"/>
            </a:endParaRPr>
          </a:p>
          <a:p>
            <a:pPr indent="0" lvl="0" marL="0" rtl="0" algn="l">
              <a:lnSpc>
                <a:spcPct val="100000"/>
              </a:lnSpc>
              <a:spcBef>
                <a:spcPts val="360"/>
              </a:spcBef>
              <a:spcAft>
                <a:spcPts val="0"/>
              </a:spcAft>
              <a:buSzPts val="1400"/>
              <a:buNone/>
            </a:pPr>
            <a:r>
              <a:t/>
            </a:r>
            <a:endParaRPr/>
          </a:p>
        </p:txBody>
      </p:sp>
      <p:sp>
        <p:nvSpPr>
          <p:cNvPr id="446" name="Google Shape;44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1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52" name="Google Shape;452;p19: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3" name="Google Shape;453;p19:notes"/>
          <p:cNvSpPr txBox="1"/>
          <p:nvPr>
            <p:ph idx="1" type="body"/>
          </p:nvPr>
        </p:nvSpPr>
        <p:spPr>
          <a:xfrm>
            <a:off x="695325" y="4421188"/>
            <a:ext cx="556418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60" name="Google Shape;460;p20: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20:notes"/>
          <p:cNvSpPr txBox="1"/>
          <p:nvPr>
            <p:ph idx="1" type="body"/>
          </p:nvPr>
        </p:nvSpPr>
        <p:spPr>
          <a:xfrm>
            <a:off x="695325" y="4421188"/>
            <a:ext cx="556418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67" name="Google Shape;467;p21: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21:notes"/>
          <p:cNvSpPr txBox="1"/>
          <p:nvPr>
            <p:ph idx="1" type="body"/>
          </p:nvPr>
        </p:nvSpPr>
        <p:spPr>
          <a:xfrm>
            <a:off x="695325" y="4421188"/>
            <a:ext cx="556418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474" name="Google Shape;474;p22: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22:notes"/>
          <p:cNvSpPr txBox="1"/>
          <p:nvPr>
            <p:ph idx="1" type="body"/>
          </p:nvPr>
        </p:nvSpPr>
        <p:spPr>
          <a:xfrm>
            <a:off x="695325" y="4421188"/>
            <a:ext cx="556418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Lucida Sans"/>
                <a:ea typeface="Lucida Sans"/>
                <a:cs typeface="Lucida Sans"/>
                <a:sym typeface="Lucida Sans"/>
              </a:rPr>
              <a:t>‹#›</a:t>
            </a:fld>
            <a:endParaRPr sz="1200">
              <a:solidFill>
                <a:srgbClr val="000000"/>
              </a:solidFill>
              <a:latin typeface="Lucida Sans"/>
              <a:ea typeface="Lucida Sans"/>
              <a:cs typeface="Lucida Sans"/>
              <a:sym typeface="Lucida Sans"/>
            </a:endParaRPr>
          </a:p>
        </p:txBody>
      </p:sp>
      <p:sp>
        <p:nvSpPr>
          <p:cNvPr id="480" name="Google Shape;4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1" name="Google Shape;481;p23: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9" name="Google Shape;329;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30" name="Google Shape;330;p2: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Lecture-1</a:t>
            </a:r>
            <a:endParaRPr/>
          </a:p>
        </p:txBody>
      </p:sp>
      <p:sp>
        <p:nvSpPr>
          <p:cNvPr id="331" name="Google Shape;331;p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Lucida Sans"/>
                <a:ea typeface="Lucida Sans"/>
                <a:cs typeface="Lucida Sans"/>
                <a:sym typeface="Lucida Sans"/>
              </a:rPr>
              <a:t>‹#›</a:t>
            </a:fld>
            <a:endParaRPr sz="1200">
              <a:solidFill>
                <a:srgbClr val="000000"/>
              </a:solidFill>
              <a:latin typeface="Lucida Sans"/>
              <a:ea typeface="Lucida Sans"/>
              <a:cs typeface="Lucida Sans"/>
              <a:sym typeface="Lucida Sans"/>
            </a:endParaRPr>
          </a:p>
        </p:txBody>
      </p:sp>
      <p:sp>
        <p:nvSpPr>
          <p:cNvPr id="487" name="Google Shape;4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24: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94" name="Google Shape;49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0" name="Google Shape;50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6" name="Google Shape;50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1" name="Google Shape;51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2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Lucida Sans"/>
                <a:ea typeface="Lucida Sans"/>
                <a:cs typeface="Lucida Sans"/>
                <a:sym typeface="Lucida Sans"/>
              </a:rPr>
              <a:t>‹#›</a:t>
            </a:fld>
            <a:endParaRPr sz="1200">
              <a:solidFill>
                <a:srgbClr val="000000"/>
              </a:solidFill>
              <a:latin typeface="Lucida Sans"/>
              <a:ea typeface="Lucida Sans"/>
              <a:cs typeface="Lucida Sans"/>
              <a:sym typeface="Lucida Sans"/>
            </a:endParaRPr>
          </a:p>
        </p:txBody>
      </p:sp>
      <p:sp>
        <p:nvSpPr>
          <p:cNvPr id="517" name="Google Shape;51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8" name="Google Shape;518;p2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5" name="Google Shape;525;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3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31" name="Google Shape;531;p31: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2" name="Google Shape;532;p31:notes"/>
          <p:cNvSpPr txBox="1"/>
          <p:nvPr>
            <p:ph idx="1" type="body"/>
          </p:nvPr>
        </p:nvSpPr>
        <p:spPr>
          <a:xfrm>
            <a:off x="927100" y="4421188"/>
            <a:ext cx="5100638" cy="47180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The challenges we face stem from the highly ambiguous nature of natural language. As an English speaker you effortlessly understand a sentence like "Flying planes can be dangerous". Yet this sentence presents difficulties to a software program that lacks both your knowledge of the world and your experience with linguistic structures. Is the more plausible interpretation that the pilot is at risk, or that the danger is to people on the ground? Should "can" be analyzed as a verb or as a noun? Which of the many possible meanings of "plane" is relevant? Depending on context, "plane" could refer to, among other things, an airplane, a geometric object, or a woodworking tool. How much and what sort of context needs to be brought to bear on these questions in order to adequately disambiguate the sentence? </a:t>
            </a:r>
            <a:endParaRPr/>
          </a:p>
          <a:p>
            <a:pPr indent="0" lvl="0" marL="0" rtl="0" algn="l">
              <a:lnSpc>
                <a:spcPct val="100000"/>
              </a:lnSpc>
              <a:spcBef>
                <a:spcPts val="463"/>
              </a:spcBef>
              <a:spcAft>
                <a:spcPts val="0"/>
              </a:spcAft>
              <a:buSzPts val="1400"/>
              <a:buNone/>
            </a:pPr>
            <a:r>
              <a:rPr lang="en-US" u="sng">
                <a:latin typeface="Times New Roman"/>
                <a:ea typeface="Times New Roman"/>
                <a:cs typeface="Times New Roman"/>
                <a:sym typeface="Times New Roman"/>
              </a:rPr>
              <a:t>Polysemy: </a:t>
            </a:r>
            <a:r>
              <a:rPr lang="en-US">
                <a:latin typeface="Times New Roman"/>
                <a:ea typeface="Times New Roman"/>
                <a:cs typeface="Times New Roman"/>
                <a:sym typeface="Times New Roman"/>
              </a:rPr>
              <a:t>Verbs with three levels of meanings</a:t>
            </a:r>
            <a:endParaRPr/>
          </a:p>
          <a:p>
            <a:pPr indent="0" lvl="4" marL="3716338" rtl="0" algn="l">
              <a:lnSpc>
                <a:spcPct val="100000"/>
              </a:lnSpc>
              <a:spcBef>
                <a:spcPts val="463"/>
              </a:spcBef>
              <a:spcAft>
                <a:spcPts val="0"/>
              </a:spcAft>
              <a:buSzPts val="1400"/>
              <a:buNone/>
            </a:pPr>
            <a:r>
              <a:rPr lang="en-US">
                <a:latin typeface="Times New Roman"/>
                <a:ea typeface="Times New Roman"/>
                <a:cs typeface="Times New Roman"/>
                <a:sym typeface="Times New Roman"/>
              </a:rPr>
              <a:t>1) Literary, 2) Abstract, 3) Frozen</a:t>
            </a:r>
            <a:endParaRPr/>
          </a:p>
          <a:p>
            <a:pPr indent="0" lvl="4" marL="3716338" rtl="0" algn="l">
              <a:lnSpc>
                <a:spcPct val="100000"/>
              </a:lnSpc>
              <a:spcBef>
                <a:spcPts val="463"/>
              </a:spcBef>
              <a:spcAft>
                <a:spcPts val="0"/>
              </a:spcAft>
              <a:buSzPts val="1400"/>
              <a:buNone/>
            </a:pPr>
            <a:r>
              <a:rPr lang="en-US">
                <a:latin typeface="Times New Roman"/>
                <a:ea typeface="Times New Roman"/>
                <a:cs typeface="Times New Roman"/>
                <a:sym typeface="Times New Roman"/>
              </a:rPr>
              <a:t>Ex: The man drank the apple juice (Literary)</a:t>
            </a:r>
            <a:endParaRPr/>
          </a:p>
          <a:p>
            <a:pPr indent="0" lvl="4" marL="3716338" rtl="0" algn="l">
              <a:lnSpc>
                <a:spcPct val="100000"/>
              </a:lnSpc>
              <a:spcBef>
                <a:spcPts val="463"/>
              </a:spcBef>
              <a:spcAft>
                <a:spcPts val="0"/>
              </a:spcAft>
              <a:buSzPts val="1400"/>
              <a:buNone/>
            </a:pPr>
            <a:r>
              <a:rPr lang="en-US">
                <a:latin typeface="Times New Roman"/>
                <a:ea typeface="Times New Roman"/>
                <a:cs typeface="Times New Roman"/>
                <a:sym typeface="Times New Roman"/>
              </a:rPr>
              <a:t>      The car drank gasoline (Abstract)</a:t>
            </a:r>
            <a:endParaRPr/>
          </a:p>
          <a:p>
            <a:pPr indent="0" lvl="4" marL="3716338" rtl="0" algn="l">
              <a:lnSpc>
                <a:spcPct val="100000"/>
              </a:lnSpc>
              <a:spcBef>
                <a:spcPts val="463"/>
              </a:spcBef>
              <a:spcAft>
                <a:spcPts val="0"/>
              </a:spcAft>
              <a:buSzPts val="1400"/>
              <a:buNone/>
            </a:pPr>
            <a:r>
              <a:rPr lang="en-US">
                <a:latin typeface="Times New Roman"/>
                <a:ea typeface="Times New Roman"/>
                <a:cs typeface="Times New Roman"/>
                <a:sym typeface="Times New Roman"/>
              </a:rPr>
              <a:t>      The idea drank the heart (Frozen)</a:t>
            </a:r>
            <a:endParaRPr/>
          </a:p>
          <a:p>
            <a:pPr indent="0" lvl="0" marL="0" rtl="0" algn="l">
              <a:lnSpc>
                <a:spcPct val="100000"/>
              </a:lnSpc>
              <a:spcBef>
                <a:spcPts val="463"/>
              </a:spcBef>
              <a:spcAft>
                <a:spcPts val="0"/>
              </a:spcAft>
              <a:buSzPts val="1400"/>
              <a:buNone/>
            </a:pPr>
            <a:r>
              <a:rPr lang="en-US">
                <a:latin typeface="Times New Roman"/>
                <a:ea typeface="Times New Roman"/>
                <a:cs typeface="Times New Roman"/>
                <a:sym typeface="Times New Roman"/>
              </a:rPr>
              <a:t>Homonymy : Category same still different meaning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32: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38" name="Google Shape;538;p32: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9" name="Google Shape;539;p32:notes"/>
          <p:cNvSpPr txBox="1"/>
          <p:nvPr>
            <p:ph idx="1" type="body"/>
          </p:nvPr>
        </p:nvSpPr>
        <p:spPr>
          <a:xfrm>
            <a:off x="927100" y="4421188"/>
            <a:ext cx="5100638" cy="52625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000" u="sng">
                <a:latin typeface="Times New Roman"/>
                <a:ea typeface="Times New Roman"/>
                <a:cs typeface="Times New Roman"/>
                <a:sym typeface="Times New Roman"/>
              </a:rPr>
              <a:t>Morphological Knowledge : </a:t>
            </a:r>
            <a:r>
              <a:rPr lang="en-US">
                <a:latin typeface="Times New Roman"/>
                <a:ea typeface="Times New Roman"/>
                <a:cs typeface="Times New Roman"/>
                <a:sym typeface="Times New Roman"/>
              </a:rPr>
              <a:t>Concerns how words are constructed from basic meaning units called morphemes.A morpheme is the primitive unit of meaning in a language (Ex: “</a:t>
            </a:r>
            <a:r>
              <a:rPr i="1" lang="en-US">
                <a:latin typeface="Times New Roman"/>
                <a:ea typeface="Times New Roman"/>
                <a:cs typeface="Times New Roman"/>
                <a:sym typeface="Times New Roman"/>
              </a:rPr>
              <a:t>friendly</a:t>
            </a:r>
            <a:r>
              <a:rPr lang="en-US">
                <a:latin typeface="Times New Roman"/>
                <a:ea typeface="Times New Roman"/>
                <a:cs typeface="Times New Roman"/>
                <a:sym typeface="Times New Roman"/>
              </a:rPr>
              <a:t>” is derived from the meaning of noun “</a:t>
            </a:r>
            <a:r>
              <a:rPr i="1" lang="en-US">
                <a:latin typeface="Times New Roman"/>
                <a:ea typeface="Times New Roman"/>
                <a:cs typeface="Times New Roman"/>
                <a:sym typeface="Times New Roman"/>
              </a:rPr>
              <a:t>friend</a:t>
            </a:r>
            <a:r>
              <a:rPr lang="en-US">
                <a:latin typeface="Times New Roman"/>
                <a:ea typeface="Times New Roman"/>
                <a:cs typeface="Times New Roman"/>
                <a:sym typeface="Times New Roman"/>
              </a:rPr>
              <a:t>” and suffix “-</a:t>
            </a:r>
            <a:r>
              <a:rPr i="1" lang="en-US">
                <a:latin typeface="Times New Roman"/>
                <a:ea typeface="Times New Roman"/>
                <a:cs typeface="Times New Roman"/>
                <a:sym typeface="Times New Roman"/>
              </a:rPr>
              <a:t>ly</a:t>
            </a:r>
            <a:r>
              <a:rPr lang="en-US">
                <a:latin typeface="Times New Roman"/>
                <a:ea typeface="Times New Roman"/>
                <a:cs typeface="Times New Roman"/>
                <a:sym typeface="Times New Roman"/>
              </a:rPr>
              <a:t>”, which transforms noun into adjective)</a:t>
            </a:r>
            <a:endParaRPr/>
          </a:p>
          <a:p>
            <a:pPr indent="0" lvl="0" marL="0" rtl="0" algn="l">
              <a:lnSpc>
                <a:spcPct val="100000"/>
              </a:lnSpc>
              <a:spcBef>
                <a:spcPts val="463"/>
              </a:spcBef>
              <a:spcAft>
                <a:spcPts val="0"/>
              </a:spcAft>
              <a:buSzPts val="1400"/>
              <a:buNone/>
            </a:pPr>
            <a:r>
              <a:rPr lang="en-US" sz="1000" u="sng">
                <a:latin typeface="Times New Roman"/>
                <a:ea typeface="Times New Roman"/>
                <a:cs typeface="Times New Roman"/>
                <a:sym typeface="Times New Roman"/>
              </a:rPr>
              <a:t>Lexical Knowledge :</a:t>
            </a:r>
            <a:r>
              <a:rPr lang="en-US">
                <a:latin typeface="Times New Roman"/>
                <a:ea typeface="Times New Roman"/>
                <a:cs typeface="Times New Roman"/>
                <a:sym typeface="Times New Roman"/>
              </a:rPr>
              <a:t>Concerns with listing of words and categorizing themEx:friendful or beautyship is incorrect lexically.But friendship and beautiful is correct</a:t>
            </a:r>
            <a:endParaRPr/>
          </a:p>
          <a:p>
            <a:pPr indent="0" lvl="0" marL="0" rtl="0" algn="l">
              <a:lnSpc>
                <a:spcPct val="100000"/>
              </a:lnSpc>
              <a:spcBef>
                <a:spcPts val="463"/>
              </a:spcBef>
              <a:spcAft>
                <a:spcPts val="0"/>
              </a:spcAft>
              <a:buSzPts val="1400"/>
              <a:buNone/>
            </a:pPr>
            <a:r>
              <a:rPr lang="en-US" sz="1000" u="sng">
                <a:latin typeface="Times New Roman"/>
                <a:ea typeface="Times New Roman"/>
                <a:cs typeface="Times New Roman"/>
                <a:sym typeface="Times New Roman"/>
              </a:rPr>
              <a:t>Syntactic Knowledge :</a:t>
            </a:r>
            <a:r>
              <a:rPr lang="en-US">
                <a:latin typeface="Times New Roman"/>
                <a:ea typeface="Times New Roman"/>
                <a:cs typeface="Times New Roman"/>
                <a:sym typeface="Times New Roman"/>
              </a:rPr>
              <a:t>Concerns how words can be put together to form correct sentences and determines what structural role each word plays in the sentence and what phrases are subpart of other phrases Ex: “Large have green ideas nose” is lexically correct but syntactically incorrect.</a:t>
            </a:r>
            <a:endParaRPr/>
          </a:p>
          <a:p>
            <a:pPr indent="0" lvl="0" marL="0" rtl="0" algn="l">
              <a:lnSpc>
                <a:spcPct val="100000"/>
              </a:lnSpc>
              <a:spcBef>
                <a:spcPts val="463"/>
              </a:spcBef>
              <a:spcAft>
                <a:spcPts val="0"/>
              </a:spcAft>
              <a:buSzPts val="1400"/>
              <a:buNone/>
            </a:pPr>
            <a:r>
              <a:rPr lang="en-US" sz="1000" u="sng">
                <a:latin typeface="Times New Roman"/>
                <a:ea typeface="Times New Roman"/>
                <a:cs typeface="Times New Roman"/>
                <a:sym typeface="Times New Roman"/>
              </a:rPr>
              <a:t>Semantic Knowledge :</a:t>
            </a:r>
            <a:r>
              <a:rPr lang="en-US">
                <a:latin typeface="Times New Roman"/>
                <a:ea typeface="Times New Roman"/>
                <a:cs typeface="Times New Roman"/>
                <a:sym typeface="Times New Roman"/>
              </a:rPr>
              <a:t>Concerns what words mean and how these meanings – combine in sentences to form sentence meanings.This is the study of context-independent meaning.Ex: “Green ideas have large noses” is syntactically correct but semantically incorrect.</a:t>
            </a:r>
            <a:endParaRPr/>
          </a:p>
          <a:p>
            <a:pPr indent="0" lvl="0" marL="0" rtl="0" algn="l">
              <a:lnSpc>
                <a:spcPct val="100000"/>
              </a:lnSpc>
              <a:spcBef>
                <a:spcPts val="463"/>
              </a:spcBef>
              <a:spcAft>
                <a:spcPts val="0"/>
              </a:spcAft>
              <a:buSzPts val="1400"/>
              <a:buNone/>
            </a:pPr>
            <a:r>
              <a:rPr lang="en-US" sz="1000" u="sng">
                <a:latin typeface="Times New Roman"/>
                <a:ea typeface="Times New Roman"/>
                <a:cs typeface="Times New Roman"/>
                <a:sym typeface="Times New Roman"/>
              </a:rPr>
              <a:t>Pragmatic Knowledge :</a:t>
            </a:r>
            <a:r>
              <a:rPr lang="en-US">
                <a:latin typeface="Times New Roman"/>
                <a:ea typeface="Times New Roman"/>
                <a:cs typeface="Times New Roman"/>
                <a:sym typeface="Times New Roman"/>
              </a:rPr>
              <a:t>Concerns how sentences are used in different situations how use affects the interpretation of sentence</a:t>
            </a:r>
            <a:endParaRPr/>
          </a:p>
          <a:p>
            <a:pPr indent="0" lvl="2" marL="928688" rtl="0" algn="l">
              <a:lnSpc>
                <a:spcPct val="100000"/>
              </a:lnSpc>
              <a:spcBef>
                <a:spcPts val="463"/>
              </a:spcBef>
              <a:spcAft>
                <a:spcPts val="0"/>
              </a:spcAft>
              <a:buSzPts val="1400"/>
              <a:buNone/>
            </a:pPr>
            <a:r>
              <a:rPr lang="en-US">
                <a:latin typeface="Times New Roman"/>
                <a:ea typeface="Times New Roman"/>
                <a:cs typeface="Times New Roman"/>
                <a:sym typeface="Times New Roman"/>
              </a:rPr>
              <a:t>“She cuts banana with a pen” is semantically correct but pragmatically incorrect as it has no useful meaning.</a:t>
            </a:r>
            <a:endParaRPr/>
          </a:p>
          <a:p>
            <a:pPr indent="0" lvl="0" marL="0" rtl="0" algn="l">
              <a:lnSpc>
                <a:spcPct val="100000"/>
              </a:lnSpc>
              <a:spcBef>
                <a:spcPts val="463"/>
              </a:spcBef>
              <a:spcAft>
                <a:spcPts val="0"/>
              </a:spcAft>
              <a:buSzPts val="1400"/>
              <a:buNone/>
            </a:pPr>
            <a:r>
              <a:rPr lang="en-US" sz="1000" u="sng">
                <a:latin typeface="Times New Roman"/>
                <a:ea typeface="Times New Roman"/>
                <a:cs typeface="Times New Roman"/>
                <a:sym typeface="Times New Roman"/>
              </a:rPr>
              <a:t>Discourse Knowledge :</a:t>
            </a:r>
            <a:r>
              <a:rPr lang="en-US">
                <a:latin typeface="Times New Roman"/>
                <a:ea typeface="Times New Roman"/>
                <a:cs typeface="Times New Roman"/>
                <a:sym typeface="Times New Roman"/>
              </a:rPr>
              <a:t>Concerns how the immediately preceding sentences affect the interpretation of next sentence</a:t>
            </a:r>
            <a:endParaRPr/>
          </a:p>
          <a:p>
            <a:pPr indent="0" lvl="2" marL="928688" rtl="0" algn="l">
              <a:lnSpc>
                <a:spcPct val="100000"/>
              </a:lnSpc>
              <a:spcBef>
                <a:spcPts val="463"/>
              </a:spcBef>
              <a:spcAft>
                <a:spcPts val="0"/>
              </a:spcAft>
              <a:buSzPts val="1400"/>
              <a:buNone/>
            </a:pPr>
            <a:r>
              <a:rPr lang="en-US">
                <a:latin typeface="Times New Roman"/>
                <a:ea typeface="Times New Roman"/>
                <a:cs typeface="Times New Roman"/>
                <a:sym typeface="Times New Roman"/>
              </a:rPr>
              <a:t>Ex: Chetana is a student of VIT college. She is also teacher at Cummins College of Engineering for Women.</a:t>
            </a:r>
            <a:endParaRPr/>
          </a:p>
          <a:p>
            <a:pPr indent="0" lvl="2" marL="928688" rtl="0" algn="l">
              <a:lnSpc>
                <a:spcPct val="100000"/>
              </a:lnSpc>
              <a:spcBef>
                <a:spcPts val="463"/>
              </a:spcBef>
              <a:spcAft>
                <a:spcPts val="0"/>
              </a:spcAft>
              <a:buSzPts val="1400"/>
              <a:buNone/>
            </a:pPr>
            <a:r>
              <a:t/>
            </a:r>
            <a:endParaRPr>
              <a:latin typeface="Times New Roman"/>
              <a:ea typeface="Times New Roman"/>
              <a:cs typeface="Times New Roman"/>
              <a:sym typeface="Times New Roman"/>
            </a:endParaRPr>
          </a:p>
          <a:p>
            <a:pPr indent="0" lvl="2" marL="928688" rtl="0" algn="l">
              <a:lnSpc>
                <a:spcPct val="100000"/>
              </a:lnSpc>
              <a:spcBef>
                <a:spcPts val="463"/>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3: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68" name="Google Shape;568;p33: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p33:notes"/>
          <p:cNvSpPr txBox="1"/>
          <p:nvPr>
            <p:ph idx="1" type="body"/>
          </p:nvPr>
        </p:nvSpPr>
        <p:spPr>
          <a:xfrm>
            <a:off x="927100" y="4421188"/>
            <a:ext cx="510063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6" name="Google Shape;33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34: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575" name="Google Shape;575;p34: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6" name="Google Shape;576;p34:notes"/>
          <p:cNvSpPr txBox="1"/>
          <p:nvPr>
            <p:ph idx="1" type="body"/>
          </p:nvPr>
        </p:nvSpPr>
        <p:spPr>
          <a:xfrm>
            <a:off x="927100" y="4421188"/>
            <a:ext cx="510063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b="1" lang="en-US" sz="1100">
                <a:latin typeface="Arial"/>
                <a:ea typeface="Arial"/>
                <a:cs typeface="Arial"/>
                <a:sym typeface="Arial"/>
              </a:rPr>
              <a:t>"Context-free"</a:t>
            </a:r>
            <a:r>
              <a:rPr lang="en-US" sz="1100">
                <a:latin typeface="Arial"/>
                <a:ea typeface="Arial"/>
                <a:cs typeface="Arial"/>
                <a:sym typeface="Arial"/>
              </a:rPr>
              <a:t> means each rule applies </a:t>
            </a:r>
            <a:r>
              <a:rPr b="1" lang="en-US" sz="1100">
                <a:latin typeface="Arial"/>
                <a:ea typeface="Arial"/>
                <a:cs typeface="Arial"/>
                <a:sym typeface="Arial"/>
              </a:rPr>
              <a:t>independently of surrounding symbols</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lang="en-US" sz="1100">
                <a:latin typeface="Arial"/>
                <a:ea typeface="Arial"/>
                <a:cs typeface="Arial"/>
                <a:sym typeface="Arial"/>
              </a:rPr>
              <a:t>A </a:t>
            </a:r>
            <a:r>
              <a:rPr b="1" lang="en-US" sz="1100">
                <a:latin typeface="Arial"/>
                <a:ea typeface="Arial"/>
                <a:cs typeface="Arial"/>
                <a:sym typeface="Arial"/>
              </a:rPr>
              <a:t>Sentence (S)</a:t>
            </a:r>
            <a:r>
              <a:rPr lang="en-US" sz="1100">
                <a:latin typeface="Arial"/>
                <a:ea typeface="Arial"/>
                <a:cs typeface="Arial"/>
                <a:sym typeface="Arial"/>
              </a:rPr>
              <a:t> is made up of a </a:t>
            </a:r>
            <a:r>
              <a:rPr b="1" lang="en-US" sz="1100">
                <a:latin typeface="Arial"/>
                <a:ea typeface="Arial"/>
                <a:cs typeface="Arial"/>
                <a:sym typeface="Arial"/>
              </a:rPr>
              <a:t>Noun Phrase (NP)</a:t>
            </a:r>
            <a:r>
              <a:rPr lang="en-US" sz="1100">
                <a:latin typeface="Arial"/>
                <a:ea typeface="Arial"/>
                <a:cs typeface="Arial"/>
                <a:sym typeface="Arial"/>
              </a:rPr>
              <a:t> followed by a </a:t>
            </a:r>
            <a:r>
              <a:rPr b="1" lang="en-US" sz="1100">
                <a:latin typeface="Arial"/>
                <a:ea typeface="Arial"/>
                <a:cs typeface="Arial"/>
                <a:sym typeface="Arial"/>
              </a:rPr>
              <a:t>Verb Phrase (VP)</a:t>
            </a:r>
            <a:r>
              <a:rPr lang="en-US" sz="1100">
                <a:latin typeface="Arial"/>
                <a:ea typeface="Arial"/>
                <a:cs typeface="Arial"/>
                <a:sym typeface="Arial"/>
              </a:rPr>
              <a:t>.</a:t>
            </a:r>
            <a:br>
              <a:rPr b="1" lang="en-US" sz="1100">
                <a:latin typeface="Arial"/>
                <a:ea typeface="Arial"/>
                <a:cs typeface="Arial"/>
                <a:sym typeface="Arial"/>
              </a:rPr>
            </a:br>
            <a:r>
              <a:rPr b="1" lang="en-US" sz="1100">
                <a:latin typeface="Arial"/>
                <a:ea typeface="Arial"/>
                <a:cs typeface="Arial"/>
                <a:sym typeface="Arial"/>
              </a:rPr>
              <a:t>Noun Phrase (NP)</a:t>
            </a:r>
            <a:r>
              <a:rPr lang="en-US" sz="1100">
                <a:latin typeface="Arial"/>
                <a:ea typeface="Arial"/>
                <a:cs typeface="Arial"/>
                <a:sym typeface="Arial"/>
              </a:rPr>
              <a:t> consists of a </a:t>
            </a:r>
            <a:r>
              <a:rPr b="1" lang="en-US" sz="1100">
                <a:latin typeface="Arial"/>
                <a:ea typeface="Arial"/>
                <a:cs typeface="Arial"/>
                <a:sym typeface="Arial"/>
              </a:rPr>
              <a:t>Determiner (Det)</a:t>
            </a:r>
            <a:r>
              <a:rPr lang="en-US" sz="1100">
                <a:latin typeface="Arial"/>
                <a:ea typeface="Arial"/>
                <a:cs typeface="Arial"/>
                <a:sym typeface="Arial"/>
              </a:rPr>
              <a:t> followed by a </a:t>
            </a:r>
            <a:r>
              <a:rPr b="1" lang="en-US" sz="1100">
                <a:latin typeface="Arial"/>
                <a:ea typeface="Arial"/>
                <a:cs typeface="Arial"/>
                <a:sym typeface="Arial"/>
              </a:rPr>
              <a:t>Noun</a:t>
            </a:r>
            <a:r>
              <a:rPr lang="en-US" sz="1100">
                <a:latin typeface="Arial"/>
                <a:ea typeface="Arial"/>
                <a:cs typeface="Arial"/>
                <a:sym typeface="Arial"/>
              </a:rPr>
              <a:t>.</a:t>
            </a:r>
            <a:endParaRPr/>
          </a:p>
        </p:txBody>
      </p:sp>
      <p:sp>
        <p:nvSpPr>
          <p:cNvPr id="582" name="Google Shape;582;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8" name="Google Shape;588;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b="1" lang="en-US" sz="1100">
                <a:latin typeface="Arial"/>
                <a:ea typeface="Arial"/>
                <a:cs typeface="Arial"/>
                <a:sym typeface="Arial"/>
              </a:rPr>
              <a:t>1. Words (Input)</a:t>
            </a:r>
            <a:r>
              <a:rPr lang="en-US" sz="1100">
                <a:latin typeface="Arial"/>
                <a:ea typeface="Arial"/>
                <a:cs typeface="Arial"/>
                <a:sym typeface="Arial"/>
              </a:rPr>
              <a:t>The process begins with the raw sequence of words or tokens received from the user.</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2. Parsing</a:t>
            </a:r>
            <a:r>
              <a:rPr lang="en-US" sz="1100">
                <a:latin typeface="Arial"/>
                <a:ea typeface="Arial"/>
                <a:cs typeface="Arial"/>
                <a:sym typeface="Arial"/>
              </a:rPr>
              <a:t>This step analyzes the syntactic structure of the input (how the words are grammatically related). It relies heavily on the </a:t>
            </a:r>
            <a:r>
              <a:rPr b="1" lang="en-US" sz="1100">
                <a:latin typeface="Arial"/>
                <a:ea typeface="Arial"/>
                <a:cs typeface="Arial"/>
                <a:sym typeface="Arial"/>
              </a:rPr>
              <a:t>Lexicon and Grammar</a:t>
            </a:r>
            <a:r>
              <a:rPr lang="en-US" sz="1100">
                <a:latin typeface="Arial"/>
                <a:ea typeface="Arial"/>
                <a:cs typeface="Arial"/>
                <a:sym typeface="Arial"/>
              </a:rPr>
              <a:t> (the rules of the language).</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3. Syntactic Structure and Logical Form</a:t>
            </a:r>
            <a:r>
              <a:rPr lang="en-US" sz="1100">
                <a:latin typeface="Arial"/>
                <a:ea typeface="Arial"/>
                <a:cs typeface="Arial"/>
                <a:sym typeface="Arial"/>
              </a:rPr>
              <a:t>The result is a formal, unambiguous representation of the sentence's structure and its literal meaning (e.g., using a form of predicate logic or a semantic network).</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4. Contextual Interpretation</a:t>
            </a:r>
            <a:r>
              <a:rPr lang="en-US" sz="1100">
                <a:latin typeface="Arial"/>
                <a:ea typeface="Arial"/>
                <a:cs typeface="Arial"/>
                <a:sym typeface="Arial"/>
              </a:rPr>
              <a:t>This is the crucial step of disambiguation. It combines the literal </a:t>
            </a:r>
            <a:r>
              <a:rPr b="1" lang="en-US" sz="1100">
                <a:latin typeface="Arial"/>
                <a:ea typeface="Arial"/>
                <a:cs typeface="Arial"/>
                <a:sym typeface="Arial"/>
              </a:rPr>
              <a:t>Logical Form</a:t>
            </a:r>
            <a:r>
              <a:rPr lang="en-US" sz="1100">
                <a:latin typeface="Arial"/>
                <a:ea typeface="Arial"/>
                <a:cs typeface="Arial"/>
                <a:sym typeface="Arial"/>
              </a:rPr>
              <a:t> with the current </a:t>
            </a:r>
            <a:r>
              <a:rPr b="1" lang="en-US" sz="1100">
                <a:latin typeface="Arial"/>
                <a:ea typeface="Arial"/>
                <a:cs typeface="Arial"/>
                <a:sym typeface="Arial"/>
              </a:rPr>
              <a:t>Discourse Context</a:t>
            </a:r>
            <a:r>
              <a:rPr lang="en-US" sz="1100">
                <a:latin typeface="Arial"/>
                <a:ea typeface="Arial"/>
                <a:cs typeface="Arial"/>
                <a:sym typeface="Arial"/>
              </a:rPr>
              <a:t> (what was previously said) and </a:t>
            </a:r>
            <a:r>
              <a:rPr b="1" lang="en-US" sz="1100">
                <a:latin typeface="Arial"/>
                <a:ea typeface="Arial"/>
                <a:cs typeface="Arial"/>
                <a:sym typeface="Arial"/>
              </a:rPr>
              <a:t>Application Context</a:t>
            </a:r>
            <a:r>
              <a:rPr lang="en-US" sz="1100">
                <a:latin typeface="Arial"/>
                <a:ea typeface="Arial"/>
                <a:cs typeface="Arial"/>
                <a:sym typeface="Arial"/>
              </a:rPr>
              <a:t> (knowledge about the domain) to resolve ambiguities (like pronoun references or word sense).</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5. Final Meaning</a:t>
            </a:r>
            <a:r>
              <a:rPr lang="en-US" sz="1100">
                <a:latin typeface="Arial"/>
                <a:ea typeface="Arial"/>
                <a:cs typeface="Arial"/>
                <a:sym typeface="Arial"/>
              </a:rPr>
              <a:t>The final, unambiguous, context-aware meaning of the input utterance. This is the ultimate encoded representation that the system will act upon.</a:t>
            </a:r>
            <a:br>
              <a:rPr lang="en-US" sz="1100">
                <a:latin typeface="Arial"/>
                <a:ea typeface="Arial"/>
                <a:cs typeface="Arial"/>
                <a:sym typeface="Arial"/>
              </a:rPr>
            </a:br>
            <a:br>
              <a:rPr lang="en-US" sz="1100">
                <a:latin typeface="Arial"/>
                <a:ea typeface="Arial"/>
                <a:cs typeface="Arial"/>
                <a:sym typeface="Arial"/>
              </a:rPr>
            </a:br>
            <a:r>
              <a:rPr b="1" lang="en-US" sz="1100">
                <a:latin typeface="Arial"/>
                <a:ea typeface="Arial"/>
                <a:cs typeface="Arial"/>
                <a:sym typeface="Arial"/>
              </a:rPr>
              <a:t>1. Meaning of Response</a:t>
            </a:r>
            <a:r>
              <a:rPr lang="en-US" sz="1100">
                <a:latin typeface="Arial"/>
                <a:ea typeface="Arial"/>
                <a:cs typeface="Arial"/>
                <a:sym typeface="Arial"/>
              </a:rPr>
              <a:t>The intended, conceptual message to be conveyed, as determined by the </a:t>
            </a:r>
            <a:r>
              <a:rPr b="1" lang="en-US" sz="1100">
                <a:latin typeface="Arial"/>
                <a:ea typeface="Arial"/>
                <a:cs typeface="Arial"/>
                <a:sym typeface="Arial"/>
              </a:rPr>
              <a:t>Application Reasoning</a:t>
            </a:r>
            <a:r>
              <a:rPr lang="en-US" sz="1100">
                <a:latin typeface="Arial"/>
                <a:ea typeface="Arial"/>
                <a:cs typeface="Arial"/>
                <a:sym typeface="Arial"/>
              </a:rPr>
              <a:t> module.</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2. Utterance Planning</a:t>
            </a:r>
            <a:r>
              <a:rPr lang="en-US" sz="1100">
                <a:latin typeface="Arial"/>
                <a:ea typeface="Arial"/>
                <a:cs typeface="Arial"/>
                <a:sym typeface="Arial"/>
              </a:rPr>
              <a:t>This stage decides </a:t>
            </a:r>
            <a:r>
              <a:rPr i="1" lang="en-US" sz="1100">
                <a:latin typeface="Arial"/>
                <a:ea typeface="Arial"/>
                <a:cs typeface="Arial"/>
                <a:sym typeface="Arial"/>
              </a:rPr>
              <a:t>how</a:t>
            </a:r>
            <a:r>
              <a:rPr lang="en-US" sz="1100">
                <a:latin typeface="Arial"/>
                <a:ea typeface="Arial"/>
                <a:cs typeface="Arial"/>
                <a:sym typeface="Arial"/>
              </a:rPr>
              <a:t> to phrase the response. It involves choosing the appropriate tone, level of detail, and high-level sentence structure based on the </a:t>
            </a:r>
            <a:r>
              <a:rPr b="1" lang="en-US" sz="1100">
                <a:latin typeface="Arial"/>
                <a:ea typeface="Arial"/>
                <a:cs typeface="Arial"/>
                <a:sym typeface="Arial"/>
              </a:rPr>
              <a:t>Discourse Context</a:t>
            </a:r>
            <a:r>
              <a:rPr lang="en-US" sz="1100">
                <a:latin typeface="Arial"/>
                <a:ea typeface="Arial"/>
                <a:cs typeface="Arial"/>
                <a:sym typeface="Arial"/>
              </a:rPr>
              <a:t>. The output is the </a:t>
            </a:r>
            <a:r>
              <a:rPr b="1" lang="en-US" sz="1100">
                <a:latin typeface="Arial"/>
                <a:ea typeface="Arial"/>
                <a:cs typeface="Arial"/>
                <a:sym typeface="Arial"/>
              </a:rPr>
              <a:t>Syntactic Structure and Logical Form of Response</a:t>
            </a:r>
            <a:r>
              <a:rPr lang="en-US" sz="1100">
                <a:latin typeface="Arial"/>
                <a:ea typeface="Arial"/>
                <a:cs typeface="Arial"/>
                <a:sym typeface="Arial"/>
              </a:rPr>
              <a:t>.</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3. Realization</a:t>
            </a:r>
            <a:r>
              <a:rPr lang="en-US" sz="1100">
                <a:latin typeface="Arial"/>
                <a:ea typeface="Arial"/>
                <a:cs typeface="Arial"/>
                <a:sym typeface="Arial"/>
              </a:rPr>
              <a:t>This is the final stage of generation, where the abstract structure and logical form are translated into actual words. This step uses the </a:t>
            </a:r>
            <a:r>
              <a:rPr b="1" lang="en-US" sz="1100">
                <a:latin typeface="Arial"/>
                <a:ea typeface="Arial"/>
                <a:cs typeface="Arial"/>
                <a:sym typeface="Arial"/>
              </a:rPr>
              <a:t>Lexicon and Grammar</a:t>
            </a:r>
            <a:r>
              <a:rPr lang="en-US" sz="1100">
                <a:latin typeface="Arial"/>
                <a:ea typeface="Arial"/>
                <a:cs typeface="Arial"/>
                <a:sym typeface="Arial"/>
              </a:rPr>
              <a:t> to ensure the generated sentence is grammatically correct and uses appropriate vocabulary.</a:t>
            </a:r>
            <a:endParaRPr sz="1100">
              <a:latin typeface="Arial"/>
              <a:ea typeface="Arial"/>
              <a:cs typeface="Arial"/>
              <a:sym typeface="Arial"/>
            </a:endParaRPr>
          </a:p>
          <a:p>
            <a:pPr indent="0" lvl="0" marL="0" rtl="0" algn="l">
              <a:lnSpc>
                <a:spcPct val="100000"/>
              </a:lnSpc>
              <a:spcBef>
                <a:spcPts val="360"/>
              </a:spcBef>
              <a:spcAft>
                <a:spcPts val="0"/>
              </a:spcAft>
              <a:buSzPts val="1400"/>
              <a:buNone/>
            </a:pPr>
            <a:r>
              <a:rPr b="1" lang="en-US" sz="1100">
                <a:latin typeface="Arial"/>
                <a:ea typeface="Arial"/>
                <a:cs typeface="Arial"/>
                <a:sym typeface="Arial"/>
              </a:rPr>
              <a:t>4. Words (Response)</a:t>
            </a:r>
            <a:r>
              <a:rPr lang="en-US" sz="1100">
                <a:latin typeface="Arial"/>
                <a:ea typeface="Arial"/>
                <a:cs typeface="Arial"/>
                <a:sym typeface="Arial"/>
              </a:rPr>
              <a:t>The final, coherent text output that is delivered to the user.</a:t>
            </a:r>
            <a:endParaRPr/>
          </a:p>
        </p:txBody>
      </p:sp>
      <p:sp>
        <p:nvSpPr>
          <p:cNvPr id="597" name="Google Shape;59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9" name="Google Shape;60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15" name="Google Shape;61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9cfae7c1f1_0_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b="1" lang="en-US" sz="1100">
                <a:latin typeface="Arial"/>
                <a:ea typeface="Arial"/>
                <a:cs typeface="Arial"/>
                <a:sym typeface="Arial"/>
              </a:rPr>
              <a:t>Why TN isn't used:</a:t>
            </a:r>
            <a:r>
              <a:rPr lang="en-US" sz="1100">
                <a:latin typeface="Arial"/>
                <a:ea typeface="Arial"/>
                <a:cs typeface="Arial"/>
                <a:sym typeface="Arial"/>
              </a:rPr>
              <a:t> In a multi-class setup, we don't define a single "True Negative" for the whole system. Instead, the correct prediction of any class </a:t>
            </a:r>
            <a:r>
              <a:rPr b="1" lang="en-US" sz="1100">
                <a:latin typeface="Arial"/>
                <a:ea typeface="Arial"/>
                <a:cs typeface="Arial"/>
                <a:sym typeface="Arial"/>
              </a:rPr>
              <a:t>other than the one we are focusing on</a:t>
            </a:r>
            <a:r>
              <a:rPr lang="en-US" sz="1100">
                <a:latin typeface="Arial"/>
                <a:ea typeface="Arial"/>
                <a:cs typeface="Arial"/>
                <a:sym typeface="Arial"/>
              </a:rPr>
              <a:t> acts as a TN </a:t>
            </a:r>
            <a:r>
              <a:rPr i="1" lang="en-US" sz="1100">
                <a:latin typeface="Arial"/>
                <a:ea typeface="Arial"/>
                <a:cs typeface="Arial"/>
                <a:sym typeface="Arial"/>
              </a:rPr>
              <a:t>when you treat the problem as binary</a:t>
            </a:r>
            <a:r>
              <a:rPr lang="en-US" sz="1100">
                <a:latin typeface="Arial"/>
                <a:ea typeface="Arial"/>
                <a:cs typeface="Arial"/>
                <a:sym typeface="Arial"/>
              </a:rPr>
              <a:t>. Since the goal is overall correctness, we simply sum all the individual, successful class predictions (</a:t>
            </a:r>
            <a:r>
              <a:rPr b="1" lang="en-US" sz="1100">
                <a:latin typeface="Arial"/>
                <a:ea typeface="Arial"/>
                <a:cs typeface="Arial"/>
                <a:sym typeface="Arial"/>
              </a:rPr>
              <a:t>TPs</a:t>
            </a:r>
            <a:r>
              <a:rPr lang="en-US" sz="1100">
                <a:latin typeface="Arial"/>
                <a:ea typeface="Arial"/>
                <a:cs typeface="Arial"/>
                <a:sym typeface="Arial"/>
              </a:rPr>
              <a:t>).</a:t>
            </a:r>
            <a:endParaRPr/>
          </a:p>
        </p:txBody>
      </p:sp>
      <p:sp>
        <p:nvSpPr>
          <p:cNvPr id="621" name="Google Shape;621;g39cfae7c1f1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rPr lang="en-US"/>
              <a:t>MT: Machine Translation</a:t>
            </a:r>
            <a:endParaRPr/>
          </a:p>
        </p:txBody>
      </p:sp>
      <p:sp>
        <p:nvSpPr>
          <p:cNvPr id="628" name="Google Shape;62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41: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rgbClr val="000000"/>
                </a:solidFill>
                <a:latin typeface="Arial"/>
                <a:ea typeface="Arial"/>
                <a:cs typeface="Arial"/>
                <a:sym typeface="Arial"/>
              </a:rPr>
              <a:t>‹#›</a:t>
            </a:fld>
            <a:endParaRPr sz="1200">
              <a:solidFill>
                <a:srgbClr val="000000"/>
              </a:solidFill>
              <a:latin typeface="Arial"/>
              <a:ea typeface="Arial"/>
              <a:cs typeface="Arial"/>
              <a:sym typeface="Arial"/>
            </a:endParaRPr>
          </a:p>
        </p:txBody>
      </p:sp>
      <p:sp>
        <p:nvSpPr>
          <p:cNvPr id="634" name="Google Shape;634;p41:notes"/>
          <p:cNvSpPr/>
          <p:nvPr>
            <p:ph idx="2" type="sldImg"/>
          </p:nvPr>
        </p:nvSpPr>
        <p:spPr>
          <a:xfrm>
            <a:off x="1149350" y="698500"/>
            <a:ext cx="4656138" cy="34909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5" name="Google Shape;635;p41:notes"/>
          <p:cNvSpPr txBox="1"/>
          <p:nvPr>
            <p:ph idx="1" type="body"/>
          </p:nvPr>
        </p:nvSpPr>
        <p:spPr>
          <a:xfrm>
            <a:off x="927100" y="4421188"/>
            <a:ext cx="5100638" cy="4189412"/>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0" name="Google Shape;6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76: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The core objective of a Natural Language Processing (NLP) course is to teach you how to make </a:t>
            </a:r>
            <a:r>
              <a:rPr b="1" lang="en-US" sz="1100">
                <a:latin typeface="Arial"/>
                <a:ea typeface="Arial"/>
                <a:cs typeface="Arial"/>
                <a:sym typeface="Arial"/>
              </a:rPr>
              <a:t>computers understand and generate human language</a:t>
            </a:r>
            <a:r>
              <a:rPr lang="en-US" sz="1100">
                <a:latin typeface="Arial"/>
                <a:ea typeface="Arial"/>
                <a:cs typeface="Arial"/>
                <a:sym typeface="Arial"/>
              </a:rPr>
              <a:t>.</a:t>
            </a:r>
            <a:endParaRPr/>
          </a:p>
        </p:txBody>
      </p:sp>
      <p:sp>
        <p:nvSpPr>
          <p:cNvPr id="342" name="Google Shape;342;p7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76860" lvl="0" marL="342900" rtl="0" algn="l">
              <a:lnSpc>
                <a:spcPct val="100000"/>
              </a:lnSpc>
              <a:spcBef>
                <a:spcPts val="0"/>
              </a:spcBef>
              <a:spcAft>
                <a:spcPts val="0"/>
              </a:spcAft>
              <a:buClr>
                <a:schemeClr val="dk1"/>
              </a:buClr>
              <a:buSzPts val="1200"/>
              <a:buChar char="•"/>
            </a:pPr>
            <a:r>
              <a:rPr b="1" lang="en-US">
                <a:latin typeface="Arial"/>
                <a:ea typeface="Arial"/>
                <a:cs typeface="Arial"/>
                <a:sym typeface="Arial"/>
              </a:rPr>
              <a:t>Word Embedding (</a:t>
            </a:r>
            <a:r>
              <a:rPr lang="en-US">
                <a:latin typeface="Arial"/>
                <a:ea typeface="Arial"/>
                <a:cs typeface="Arial"/>
                <a:sym typeface="Arial"/>
              </a:rPr>
              <a:t>Ex:"King" is to "Queen" as "Man" is to "Woman")-Word2Vec model</a:t>
            </a:r>
            <a:endParaRPr>
              <a:latin typeface="Arial"/>
              <a:ea typeface="Arial"/>
              <a:cs typeface="Arial"/>
              <a:sym typeface="Arial"/>
            </a:endParaRPr>
          </a:p>
          <a:p>
            <a:pPr indent="-276860" lvl="0" marL="342900" rtl="0" algn="l">
              <a:lnSpc>
                <a:spcPct val="100000"/>
              </a:lnSpc>
              <a:spcBef>
                <a:spcPts val="0"/>
              </a:spcBef>
              <a:spcAft>
                <a:spcPts val="0"/>
              </a:spcAft>
              <a:buClr>
                <a:schemeClr val="dk1"/>
              </a:buClr>
              <a:buSzPts val="1200"/>
              <a:buChar char="•"/>
            </a:pPr>
            <a:r>
              <a:rPr b="1" lang="en-US" sz="1100">
                <a:latin typeface="Arial"/>
                <a:ea typeface="Arial"/>
                <a:cs typeface="Arial"/>
                <a:sym typeface="Arial"/>
              </a:rPr>
              <a:t>Vector semantics</a:t>
            </a:r>
            <a:r>
              <a:rPr lang="en-US" sz="1100">
                <a:latin typeface="Arial"/>
                <a:ea typeface="Arial"/>
                <a:cs typeface="Arial"/>
                <a:sym typeface="Arial"/>
              </a:rPr>
              <a:t> is the </a:t>
            </a:r>
            <a:r>
              <a:rPr b="1" lang="en-US" sz="1100">
                <a:latin typeface="Arial"/>
                <a:ea typeface="Arial"/>
                <a:cs typeface="Arial"/>
                <a:sym typeface="Arial"/>
              </a:rPr>
              <a:t>study of meaning of words as vector, Count based- TF-IDF, </a:t>
            </a:r>
            <a:endParaRPr>
              <a:latin typeface="Arial"/>
              <a:ea typeface="Arial"/>
              <a:cs typeface="Arial"/>
              <a:sym typeface="Arial"/>
            </a:endParaRPr>
          </a:p>
          <a:p>
            <a:pPr indent="-314960" lvl="0" marL="342900" rtl="0" algn="l">
              <a:lnSpc>
                <a:spcPct val="100000"/>
              </a:lnSpc>
              <a:spcBef>
                <a:spcPts val="0"/>
              </a:spcBef>
              <a:spcAft>
                <a:spcPts val="0"/>
              </a:spcAft>
              <a:buClr>
                <a:schemeClr val="dk1"/>
              </a:buClr>
              <a:buSzPts val="1800"/>
              <a:buFont typeface="Arial"/>
              <a:buChar char="•"/>
            </a:pPr>
            <a:r>
              <a:rPr b="1" lang="en-US" sz="1100">
                <a:latin typeface="Arial"/>
                <a:ea typeface="Arial"/>
                <a:cs typeface="Arial"/>
                <a:sym typeface="Arial"/>
              </a:rPr>
              <a:t>N-gram</a:t>
            </a:r>
            <a:r>
              <a:rPr lang="en-US" sz="1100">
                <a:latin typeface="Arial"/>
                <a:ea typeface="Arial"/>
                <a:cs typeface="Arial"/>
                <a:sym typeface="Arial"/>
              </a:rPr>
              <a:t> is a sequence of </a:t>
            </a:r>
            <a:r>
              <a:rPr b="1" lang="en-US" sz="1100">
                <a:latin typeface="Arial"/>
                <a:ea typeface="Arial"/>
                <a:cs typeface="Arial"/>
                <a:sym typeface="Arial"/>
              </a:rPr>
              <a:t>N words</a:t>
            </a:r>
            <a:r>
              <a:rPr lang="en-US" sz="1100">
                <a:latin typeface="Arial"/>
                <a:ea typeface="Arial"/>
                <a:cs typeface="Arial"/>
                <a:sym typeface="Arial"/>
              </a:rPr>
              <a:t>. Easy to understand, but Doesn’t capture long-term context (only looks at recent words)</a:t>
            </a:r>
            <a:endParaRPr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lang="en-US" sz="1100">
                <a:latin typeface="Arial"/>
                <a:ea typeface="Arial"/>
                <a:cs typeface="Arial"/>
                <a:sym typeface="Arial"/>
              </a:rPr>
              <a:t>LLM is type of </a:t>
            </a:r>
            <a:r>
              <a:rPr b="1" lang="en-US" sz="1100">
                <a:latin typeface="Arial"/>
                <a:ea typeface="Arial"/>
                <a:cs typeface="Arial"/>
                <a:sym typeface="Arial"/>
              </a:rPr>
              <a:t>neural network model</a:t>
            </a:r>
            <a:r>
              <a:rPr lang="en-US" sz="1100">
                <a:latin typeface="Arial"/>
                <a:ea typeface="Arial"/>
                <a:cs typeface="Arial"/>
                <a:sym typeface="Arial"/>
              </a:rPr>
              <a:t> trained on vast amounts of text data to understand and generate human-like language.</a:t>
            </a:r>
            <a:endParaRPr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b="1" lang="en-US" sz="1100">
                <a:latin typeface="Arial"/>
                <a:ea typeface="Arial"/>
                <a:cs typeface="Arial"/>
                <a:sym typeface="Arial"/>
              </a:rPr>
              <a:t>Neural Language Models (NLMs)</a:t>
            </a:r>
            <a:r>
              <a:rPr lang="en-US" sz="1100">
                <a:latin typeface="Arial"/>
                <a:ea typeface="Arial"/>
                <a:cs typeface="Arial"/>
                <a:sym typeface="Arial"/>
              </a:rPr>
              <a:t> are a modern approach to predicting and generating text using </a:t>
            </a:r>
            <a:r>
              <a:rPr b="1" lang="en-US" sz="1100">
                <a:latin typeface="Arial"/>
                <a:ea typeface="Arial"/>
                <a:cs typeface="Arial"/>
                <a:sym typeface="Arial"/>
              </a:rPr>
              <a:t>neural networks</a:t>
            </a:r>
            <a:r>
              <a:rPr lang="en-US" sz="1100">
                <a:latin typeface="Arial"/>
                <a:ea typeface="Arial"/>
                <a:cs typeface="Arial"/>
                <a:sym typeface="Arial"/>
              </a:rPr>
              <a:t>, particularly </a:t>
            </a:r>
            <a:r>
              <a:rPr b="1" lang="en-US" sz="1100">
                <a:latin typeface="Arial"/>
                <a:ea typeface="Arial"/>
                <a:cs typeface="Arial"/>
                <a:sym typeface="Arial"/>
              </a:rPr>
              <a:t>deep learning</a:t>
            </a:r>
            <a:endParaRPr b="1"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b="1" lang="en-US" sz="1100">
                <a:latin typeface="Arial"/>
                <a:ea typeface="Arial"/>
                <a:cs typeface="Arial"/>
                <a:sym typeface="Arial"/>
              </a:rPr>
              <a:t>BERT (Bidirectional Encoder Representations from Transformers)- 2018</a:t>
            </a:r>
            <a:endParaRPr b="1"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b="1" lang="en-US" sz="1100">
                <a:latin typeface="Arial"/>
                <a:ea typeface="Arial"/>
                <a:cs typeface="Arial"/>
                <a:sym typeface="Arial"/>
              </a:rPr>
              <a:t>Encoder-</a:t>
            </a:r>
            <a:r>
              <a:rPr lang="en-US" sz="1100">
                <a:latin typeface="Arial"/>
                <a:ea typeface="Arial"/>
                <a:cs typeface="Arial"/>
                <a:sym typeface="Arial"/>
              </a:rPr>
              <a:t>compress its information into a fixed-length vector called the </a:t>
            </a:r>
            <a:r>
              <a:rPr b="1" lang="en-US" sz="1100">
                <a:latin typeface="Arial"/>
                <a:ea typeface="Arial"/>
                <a:cs typeface="Arial"/>
                <a:sym typeface="Arial"/>
              </a:rPr>
              <a:t>context vector. Decoder:To generate the output sequence, one element at a time.</a:t>
            </a:r>
            <a:endParaRPr b="1"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b="1" lang="en-US" sz="1100">
                <a:latin typeface="Arial"/>
                <a:ea typeface="Arial"/>
                <a:cs typeface="Arial"/>
                <a:sym typeface="Arial"/>
              </a:rPr>
              <a:t>Word Sense Disambiguation: correct meaning (sense)</a:t>
            </a:r>
            <a:r>
              <a:rPr lang="en-US" sz="1100">
                <a:latin typeface="Arial"/>
                <a:ea typeface="Arial"/>
                <a:cs typeface="Arial"/>
                <a:sym typeface="Arial"/>
              </a:rPr>
              <a:t> of a word in a given context.</a:t>
            </a:r>
            <a:endParaRPr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lang="en-US" sz="1100">
                <a:latin typeface="Arial"/>
                <a:ea typeface="Arial"/>
                <a:cs typeface="Arial"/>
                <a:sym typeface="Arial"/>
              </a:rPr>
              <a:t>Knowledge Graph- consists of Node, Edge and Labels</a:t>
            </a:r>
            <a:endParaRPr sz="1100">
              <a:latin typeface="Arial"/>
              <a:ea typeface="Arial"/>
              <a:cs typeface="Arial"/>
              <a:sym typeface="Arial"/>
            </a:endParaRPr>
          </a:p>
          <a:p>
            <a:pPr indent="-270510" lvl="0" marL="342900" rtl="0" algn="l">
              <a:lnSpc>
                <a:spcPct val="100000"/>
              </a:lnSpc>
              <a:spcBef>
                <a:spcPts val="0"/>
              </a:spcBef>
              <a:spcAft>
                <a:spcPts val="0"/>
              </a:spcAft>
              <a:buClr>
                <a:schemeClr val="dk1"/>
              </a:buClr>
              <a:buSzPts val="1100"/>
              <a:buFont typeface="Arial"/>
              <a:buChar char="•"/>
            </a:pPr>
            <a:r>
              <a:rPr lang="en-US" sz="1100">
                <a:latin typeface="Arial"/>
                <a:ea typeface="Arial"/>
                <a:cs typeface="Arial"/>
                <a:sym typeface="Arial"/>
              </a:rPr>
              <a:t>RAG enables LLMs to access and incorporate information from external knowledge sources in real-time to generate more accurate, relevant, and contextually appropriate responses</a:t>
            </a:r>
            <a:endParaRPr sz="1100">
              <a:latin typeface="Arial"/>
              <a:ea typeface="Arial"/>
              <a:cs typeface="Arial"/>
              <a:sym typeface="Arial"/>
            </a:endParaRPr>
          </a:p>
        </p:txBody>
      </p:sp>
      <p:sp>
        <p:nvSpPr>
          <p:cNvPr id="358" name="Google Shape;35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4" name="Google Shape;3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1" name="Google Shape;371;p7:notes"/>
          <p:cNvSpPr txBox="1"/>
          <p:nvPr>
            <p:ph idx="1" type="body"/>
          </p:nvPr>
        </p:nvSpPr>
        <p:spPr>
          <a:xfrm>
            <a:off x="914400" y="3300413"/>
            <a:ext cx="73152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Times New Roman"/>
              <a:buNone/>
            </a:pPr>
            <a:r>
              <a:t/>
            </a:r>
            <a:endParaRPr/>
          </a:p>
        </p:txBody>
      </p:sp>
      <p:sp>
        <p:nvSpPr>
          <p:cNvPr id="372" name="Google Shape;372;p7:notes"/>
          <p:cNvSpPr txBox="1"/>
          <p:nvPr>
            <p:ph idx="12" type="sldNum"/>
          </p:nvPr>
        </p:nvSpPr>
        <p:spPr>
          <a:xfrm>
            <a:off x="5180013" y="6513513"/>
            <a:ext cx="39624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9: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Lucida Sans"/>
                <a:ea typeface="Lucida Sans"/>
                <a:cs typeface="Lucida Sans"/>
                <a:sym typeface="Lucida Sans"/>
              </a:rPr>
              <a:t>‹#›</a:t>
            </a:fld>
            <a:endParaRPr b="0" i="0" sz="1200" u="none" cap="none" strike="noStrike">
              <a:solidFill>
                <a:srgbClr val="000000"/>
              </a:solidFill>
              <a:latin typeface="Lucida Sans"/>
              <a:ea typeface="Lucida Sans"/>
              <a:cs typeface="Lucida Sans"/>
              <a:sym typeface="Lucida Sans"/>
            </a:endParaRPr>
          </a:p>
        </p:txBody>
      </p:sp>
      <p:sp>
        <p:nvSpPr>
          <p:cNvPr id="378" name="Google Shape;37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9: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sz="1100">
                <a:latin typeface="Arial"/>
                <a:ea typeface="Arial"/>
                <a:cs typeface="Arial"/>
                <a:sym typeface="Arial"/>
              </a:rPr>
              <a:t>field of Artificial Intelligence (AI) that focuses enabling computers to understand, interpret, generate, and interact using </a:t>
            </a:r>
            <a:r>
              <a:rPr b="1" lang="en-US" sz="1100">
                <a:latin typeface="Arial"/>
                <a:ea typeface="Arial"/>
                <a:cs typeface="Arial"/>
                <a:sym typeface="Arial"/>
              </a:rPr>
              <a:t>human language</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10:notes"/>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rgbClr val="000000"/>
                </a:solidFill>
                <a:latin typeface="Lucida Sans"/>
                <a:ea typeface="Lucida Sans"/>
                <a:cs typeface="Lucida Sans"/>
                <a:sym typeface="Lucida Sans"/>
              </a:rPr>
              <a:t>‹#›</a:t>
            </a:fld>
            <a:endParaRPr b="0" i="0" sz="1200" u="none" cap="none" strike="noStrike">
              <a:solidFill>
                <a:srgbClr val="000000"/>
              </a:solidFill>
              <a:latin typeface="Lucida Sans"/>
              <a:ea typeface="Lucida Sans"/>
              <a:cs typeface="Lucida Sans"/>
              <a:sym typeface="Lucida Sans"/>
            </a:endParaRPr>
          </a:p>
        </p:txBody>
      </p:sp>
      <p:sp>
        <p:nvSpPr>
          <p:cNvPr id="385" name="Google Shape;38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p10:notes"/>
          <p:cNvSpPr txBox="1"/>
          <p:nvPr>
            <p:ph idx="1" type="body"/>
          </p:nvPr>
        </p:nvSpPr>
        <p:spPr>
          <a:xfrm>
            <a:off x="914400" y="4343400"/>
            <a:ext cx="5029200" cy="41148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Human language is the largest source of complex, unstructured data in the world (emails, social media, articles, customer reviews, legal documents, etc.). Studying NLP equips you with the tools to process this massive data deluge.</a:t>
            </a:r>
            <a:endParaRPr/>
          </a:p>
          <a:p>
            <a:pPr indent="0" lvl="0" marL="0" rtl="0" algn="l">
              <a:lnSpc>
                <a:spcPct val="100000"/>
              </a:lnSpc>
              <a:spcBef>
                <a:spcPts val="0"/>
              </a:spcBef>
              <a:spcAft>
                <a:spcPts val="0"/>
              </a:spcAft>
              <a:buSzPts val="1400"/>
              <a:buNone/>
            </a:pPr>
            <a:r>
              <a:rPr lang="en-US" sz="1100">
                <a:latin typeface="Arial"/>
                <a:ea typeface="Arial"/>
                <a:cs typeface="Arial"/>
                <a:sym typeface="Arial"/>
              </a:rPr>
              <a:t>NLP is the foundation for Large Language Models (LLMs) like Gemini, ChatGPT, and others. Studying NLP gives you a deep understanding of how these systems are trained, how they work (e.g., using </a:t>
            </a:r>
            <a:r>
              <a:rPr b="1" lang="en-US" sz="1100">
                <a:latin typeface="Arial"/>
                <a:ea typeface="Arial"/>
                <a:cs typeface="Arial"/>
                <a:sym typeface="Arial"/>
              </a:rPr>
              <a:t>Transformers</a:t>
            </a:r>
            <a:r>
              <a:rPr lang="en-US" sz="1100">
                <a:latin typeface="Arial"/>
                <a:ea typeface="Arial"/>
                <a:cs typeface="Arial"/>
                <a:sym typeface="Arial"/>
              </a:rPr>
              <a:t>), and how to fine-tune them.</a:t>
            </a:r>
            <a:br>
              <a:rPr lang="en-US" sz="1100">
                <a:latin typeface="Arial"/>
                <a:ea typeface="Arial"/>
                <a:cs typeface="Arial"/>
                <a:sym typeface="Arial"/>
              </a:rPr>
            </a:br>
            <a:r>
              <a:rPr lang="en-US" sz="1100">
                <a:latin typeface="Arial"/>
                <a:ea typeface="Arial"/>
                <a:cs typeface="Arial"/>
                <a:sym typeface="Arial"/>
              </a:rPr>
              <a:t>Voice assistants like Siri, Alexa, and Google Assistant rely on NLP for speech recognition (converting voice to text) and natural language understanding (interpreting the intent).</a:t>
            </a:r>
            <a:br>
              <a:rPr lang="en-US" sz="1100">
                <a:latin typeface="Arial"/>
                <a:ea typeface="Arial"/>
                <a:cs typeface="Arial"/>
                <a:sym typeface="Arial"/>
              </a:rPr>
            </a:br>
            <a:r>
              <a:rPr lang="en-US" sz="1100">
                <a:latin typeface="Arial"/>
                <a:ea typeface="Arial"/>
                <a:cs typeface="Arial"/>
                <a:sym typeface="Arial"/>
              </a:rPr>
              <a:t>Services like Google Translate use advanced NLP models to translate languages accurately while preserving context and meaning.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5.png"/><Relationship Id="rId4"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 Id="rId3" Type="http://schemas.openxmlformats.org/officeDocument/2006/relationships/image" Target="../media/image15.png"/><Relationship Id="rId4"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5"/>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7" name="Google Shape;17;p45"/>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8" name="Google Shape;18;p45"/>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9" name="Google Shape;19;p45"/>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pic>
        <p:nvPicPr>
          <p:cNvPr descr="BITS_university_logo_whitevert.png" id="20" name="Google Shape;20;p45"/>
          <p:cNvPicPr preferRelativeResize="0"/>
          <p:nvPr/>
        </p:nvPicPr>
        <p:blipFill rotWithShape="1">
          <a:blip r:embed="rId3">
            <a:alphaModFix/>
          </a:blip>
          <a:srcRect b="28592" l="0" r="0" t="2"/>
          <a:stretch/>
        </p:blipFill>
        <p:spPr>
          <a:xfrm>
            <a:off x="76200" y="3352800"/>
            <a:ext cx="2057400" cy="1979613"/>
          </a:xfrm>
          <a:prstGeom prst="rect">
            <a:avLst/>
          </a:prstGeom>
          <a:noFill/>
          <a:ln>
            <a:noFill/>
          </a:ln>
        </p:spPr>
      </p:pic>
      <p:sp>
        <p:nvSpPr>
          <p:cNvPr id="21" name="Google Shape;21;p45"/>
          <p:cNvSpPr txBox="1"/>
          <p:nvPr/>
        </p:nvSpPr>
        <p:spPr>
          <a:xfrm>
            <a:off x="-76200" y="5257800"/>
            <a:ext cx="22098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22" name="Google Shape;22;p45"/>
          <p:cNvSpPr txBox="1"/>
          <p:nvPr/>
        </p:nvSpPr>
        <p:spPr>
          <a:xfrm>
            <a:off x="152400" y="56673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23" name="Google Shape;23;p45"/>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24" name="Google Shape;24;p45"/>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5" name="Google Shape;25;p45"/>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6" name="Google Shape;26;p45"/>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pic>
        <p:nvPicPr>
          <p:cNvPr descr="BITS_university_logo_whitevert.png" id="27" name="Google Shape;27;p45"/>
          <p:cNvPicPr preferRelativeResize="0"/>
          <p:nvPr/>
        </p:nvPicPr>
        <p:blipFill rotWithShape="1">
          <a:blip r:embed="rId3">
            <a:alphaModFix/>
          </a:blip>
          <a:srcRect b="28592" l="0" r="0" t="2"/>
          <a:stretch/>
        </p:blipFill>
        <p:spPr>
          <a:xfrm>
            <a:off x="76200" y="3352800"/>
            <a:ext cx="2057400" cy="1979613"/>
          </a:xfrm>
          <a:prstGeom prst="rect">
            <a:avLst/>
          </a:prstGeom>
          <a:noFill/>
          <a:ln>
            <a:noFill/>
          </a:ln>
        </p:spPr>
      </p:pic>
      <p:sp>
        <p:nvSpPr>
          <p:cNvPr id="28" name="Google Shape;28;p45"/>
          <p:cNvSpPr txBox="1"/>
          <p:nvPr/>
        </p:nvSpPr>
        <p:spPr>
          <a:xfrm>
            <a:off x="-76200" y="5257800"/>
            <a:ext cx="22098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29" name="Google Shape;29;p45"/>
          <p:cNvSpPr txBox="1"/>
          <p:nvPr/>
        </p:nvSpPr>
        <p:spPr>
          <a:xfrm>
            <a:off x="152400" y="56673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30" name="Google Shape;30;p45"/>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 name="Google Shape;31;p45"/>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20" name="Shape 120"/>
        <p:cNvGrpSpPr/>
        <p:nvPr/>
      </p:nvGrpSpPr>
      <p:grpSpPr>
        <a:xfrm>
          <a:off x="0" y="0"/>
          <a:ext cx="0" cy="0"/>
          <a:chOff x="0" y="0"/>
          <a:chExt cx="0" cy="0"/>
        </a:xfrm>
      </p:grpSpPr>
      <p:grpSp>
        <p:nvGrpSpPr>
          <p:cNvPr id="121" name="Google Shape;121;p62"/>
          <p:cNvGrpSpPr/>
          <p:nvPr/>
        </p:nvGrpSpPr>
        <p:grpSpPr>
          <a:xfrm>
            <a:off x="0" y="1295400"/>
            <a:ext cx="7010400" cy="46038"/>
            <a:chOff x="1905000" y="6553200"/>
            <a:chExt cx="7010400" cy="45719"/>
          </a:xfrm>
        </p:grpSpPr>
        <p:sp>
          <p:nvSpPr>
            <p:cNvPr id="122" name="Google Shape;122;p6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23" name="Google Shape;123;p6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24" name="Google Shape;124;p6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125" name="Google Shape;125;p62"/>
          <p:cNvGrpSpPr/>
          <p:nvPr/>
        </p:nvGrpSpPr>
        <p:grpSpPr>
          <a:xfrm>
            <a:off x="2133600" y="6553200"/>
            <a:ext cx="7010400" cy="46038"/>
            <a:chOff x="1905000" y="6553200"/>
            <a:chExt cx="7010400" cy="45719"/>
          </a:xfrm>
        </p:grpSpPr>
        <p:sp>
          <p:nvSpPr>
            <p:cNvPr id="126" name="Google Shape;126;p62"/>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27" name="Google Shape;127;p62"/>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28" name="Google Shape;128;p62"/>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129" name="Google Shape;129;p62"/>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sp>
        <p:nvSpPr>
          <p:cNvPr id="130" name="Google Shape;130;p62"/>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Deemed to be University under Section 3 of UGC Act, 1956</a:t>
            </a:r>
            <a:endParaRPr b="0" i="0" sz="1400" u="none" cap="none" strike="noStrike">
              <a:solidFill>
                <a:srgbClr val="000000"/>
              </a:solidFill>
              <a:latin typeface="Arial"/>
              <a:ea typeface="Arial"/>
              <a:cs typeface="Arial"/>
              <a:sym typeface="Arial"/>
            </a:endParaRPr>
          </a:p>
        </p:txBody>
      </p:sp>
      <p:sp>
        <p:nvSpPr>
          <p:cNvPr id="131" name="Google Shape;131;p62"/>
          <p:cNvSpPr txBox="1"/>
          <p:nvPr>
            <p:ph idx="1"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132" name="Shape 132"/>
        <p:cNvGrpSpPr/>
        <p:nvPr/>
      </p:nvGrpSpPr>
      <p:grpSpPr>
        <a:xfrm>
          <a:off x="0" y="0"/>
          <a:ext cx="0" cy="0"/>
          <a:chOff x="0" y="0"/>
          <a:chExt cx="0" cy="0"/>
        </a:xfrm>
      </p:grpSpPr>
      <p:grpSp>
        <p:nvGrpSpPr>
          <p:cNvPr id="133" name="Google Shape;133;p63"/>
          <p:cNvGrpSpPr/>
          <p:nvPr/>
        </p:nvGrpSpPr>
        <p:grpSpPr>
          <a:xfrm>
            <a:off x="0" y="1295400"/>
            <a:ext cx="7010400" cy="46038"/>
            <a:chOff x="1905000" y="6553200"/>
            <a:chExt cx="7010400" cy="45719"/>
          </a:xfrm>
        </p:grpSpPr>
        <p:sp>
          <p:nvSpPr>
            <p:cNvPr id="134" name="Google Shape;134;p6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35" name="Google Shape;135;p6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36" name="Google Shape;136;p6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137" name="Google Shape;137;p63"/>
          <p:cNvGrpSpPr/>
          <p:nvPr/>
        </p:nvGrpSpPr>
        <p:grpSpPr>
          <a:xfrm>
            <a:off x="2133600" y="6553200"/>
            <a:ext cx="7010400" cy="46038"/>
            <a:chOff x="1905000" y="6553200"/>
            <a:chExt cx="7010400" cy="45719"/>
          </a:xfrm>
        </p:grpSpPr>
        <p:sp>
          <p:nvSpPr>
            <p:cNvPr id="138" name="Google Shape;138;p63"/>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39" name="Google Shape;139;p63"/>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40" name="Google Shape;140;p63"/>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141" name="Google Shape;141;p63"/>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sp>
        <p:nvSpPr>
          <p:cNvPr id="142" name="Google Shape;142;p63"/>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sp>
        <p:nvSpPr>
          <p:cNvPr id="143" name="Google Shape;143;p63"/>
          <p:cNvSpPr txBox="1"/>
          <p:nvPr>
            <p:ph idx="1" type="body"/>
          </p:nvPr>
        </p:nvSpPr>
        <p:spPr>
          <a:xfrm>
            <a:off x="3575050" y="1600200"/>
            <a:ext cx="5111750" cy="4525963"/>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44" name="Google Shape;144;p63"/>
          <p:cNvSpPr txBox="1"/>
          <p:nvPr>
            <p:ph idx="2" type="body"/>
          </p:nvPr>
        </p:nvSpPr>
        <p:spPr>
          <a:xfrm>
            <a:off x="457200" y="1600200"/>
            <a:ext cx="3008313" cy="45259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5" name="Google Shape;145;p63"/>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46" name="Shape 146"/>
        <p:cNvGrpSpPr/>
        <p:nvPr/>
      </p:nvGrpSpPr>
      <p:grpSpPr>
        <a:xfrm>
          <a:off x="0" y="0"/>
          <a:ext cx="0" cy="0"/>
          <a:chOff x="0" y="0"/>
          <a:chExt cx="0" cy="0"/>
        </a:xfrm>
      </p:grpSpPr>
      <p:grpSp>
        <p:nvGrpSpPr>
          <p:cNvPr id="147" name="Google Shape;147;p64"/>
          <p:cNvGrpSpPr/>
          <p:nvPr/>
        </p:nvGrpSpPr>
        <p:grpSpPr>
          <a:xfrm>
            <a:off x="0" y="1295400"/>
            <a:ext cx="7010400" cy="46038"/>
            <a:chOff x="1905000" y="6553200"/>
            <a:chExt cx="7010400" cy="45719"/>
          </a:xfrm>
        </p:grpSpPr>
        <p:sp>
          <p:nvSpPr>
            <p:cNvPr id="148" name="Google Shape;148;p6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49" name="Google Shape;149;p6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50" name="Google Shape;150;p6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151" name="Google Shape;151;p64"/>
          <p:cNvGrpSpPr/>
          <p:nvPr/>
        </p:nvGrpSpPr>
        <p:grpSpPr>
          <a:xfrm>
            <a:off x="2133600" y="6553200"/>
            <a:ext cx="7010400" cy="46038"/>
            <a:chOff x="1905000" y="6553200"/>
            <a:chExt cx="7010400" cy="45719"/>
          </a:xfrm>
        </p:grpSpPr>
        <p:sp>
          <p:nvSpPr>
            <p:cNvPr id="152" name="Google Shape;152;p6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53" name="Google Shape;153;p6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54" name="Google Shape;154;p6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155" name="Google Shape;155;p64"/>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sp>
        <p:nvSpPr>
          <p:cNvPr id="156" name="Google Shape;156;p64"/>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sp>
        <p:nvSpPr>
          <p:cNvPr id="157" name="Google Shape;157;p64"/>
          <p:cNvSpPr txBox="1"/>
          <p:nvPr>
            <p:ph type="title"/>
          </p:nvPr>
        </p:nvSpPr>
        <p:spPr>
          <a:xfrm>
            <a:off x="1792288" y="5407025"/>
            <a:ext cx="5486400" cy="304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64"/>
          <p:cNvSpPr/>
          <p:nvPr>
            <p:ph idx="2" type="pic"/>
          </p:nvPr>
        </p:nvSpPr>
        <p:spPr>
          <a:xfrm>
            <a:off x="1792288" y="1828800"/>
            <a:ext cx="5486400" cy="3429000"/>
          </a:xfrm>
          <a:prstGeom prst="rect">
            <a:avLst/>
          </a:prstGeom>
          <a:solidFill>
            <a:schemeClr val="lt1"/>
          </a:solidFill>
          <a:ln cap="flat" cmpd="sng" w="57150">
            <a:solidFill>
              <a:srgbClr val="DAE5F1"/>
            </a:solidFill>
            <a:prstDash val="solid"/>
            <a:round/>
            <a:headEnd len="sm" w="sm" type="none"/>
            <a:tailEnd len="sm" w="sm" type="none"/>
          </a:ln>
        </p:spPr>
      </p:sp>
      <p:sp>
        <p:nvSpPr>
          <p:cNvPr id="159" name="Google Shape;159;p64"/>
          <p:cNvSpPr txBox="1"/>
          <p:nvPr>
            <p:ph idx="1" type="body"/>
          </p:nvPr>
        </p:nvSpPr>
        <p:spPr>
          <a:xfrm>
            <a:off x="1792288" y="5711825"/>
            <a:ext cx="5486400" cy="304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20"/>
              </a:spcBef>
              <a:spcAft>
                <a:spcPts val="0"/>
              </a:spcAft>
              <a:buClr>
                <a:schemeClr val="dk1"/>
              </a:buClr>
              <a:buSzPts val="1600"/>
              <a:buNone/>
              <a:defRPr sz="16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60" name="Google Shape;160;p64"/>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61" name="Shape 161"/>
        <p:cNvGrpSpPr/>
        <p:nvPr/>
      </p:nvGrpSpPr>
      <p:grpSpPr>
        <a:xfrm>
          <a:off x="0" y="0"/>
          <a:ext cx="0" cy="0"/>
          <a:chOff x="0" y="0"/>
          <a:chExt cx="0" cy="0"/>
        </a:xfrm>
      </p:grpSpPr>
      <p:grpSp>
        <p:nvGrpSpPr>
          <p:cNvPr id="162" name="Google Shape;162;p65"/>
          <p:cNvGrpSpPr/>
          <p:nvPr/>
        </p:nvGrpSpPr>
        <p:grpSpPr>
          <a:xfrm>
            <a:off x="0" y="1295400"/>
            <a:ext cx="7010400" cy="46038"/>
            <a:chOff x="1905000" y="6553200"/>
            <a:chExt cx="7010400" cy="45719"/>
          </a:xfrm>
        </p:grpSpPr>
        <p:sp>
          <p:nvSpPr>
            <p:cNvPr id="163" name="Google Shape;163;p65"/>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64" name="Google Shape;164;p6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65" name="Google Shape;165;p65"/>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166" name="Google Shape;166;p65"/>
          <p:cNvGrpSpPr/>
          <p:nvPr/>
        </p:nvGrpSpPr>
        <p:grpSpPr>
          <a:xfrm>
            <a:off x="2133600" y="6553200"/>
            <a:ext cx="7010400" cy="46038"/>
            <a:chOff x="1905000" y="6553200"/>
            <a:chExt cx="7010400" cy="45719"/>
          </a:xfrm>
        </p:grpSpPr>
        <p:sp>
          <p:nvSpPr>
            <p:cNvPr id="167" name="Google Shape;167;p65"/>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68" name="Google Shape;168;p65"/>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69" name="Google Shape;169;p65"/>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170" name="Google Shape;170;p65"/>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sp>
        <p:nvSpPr>
          <p:cNvPr id="171" name="Google Shape;171;p65"/>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sp>
        <p:nvSpPr>
          <p:cNvPr id="172" name="Google Shape;172;p6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3" name="Google Shape;173;p65"/>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74" name="Shape 174"/>
        <p:cNvGrpSpPr/>
        <p:nvPr/>
      </p:nvGrpSpPr>
      <p:grpSpPr>
        <a:xfrm>
          <a:off x="0" y="0"/>
          <a:ext cx="0" cy="0"/>
          <a:chOff x="0" y="0"/>
          <a:chExt cx="0" cy="0"/>
        </a:xfrm>
      </p:grpSpPr>
      <p:grpSp>
        <p:nvGrpSpPr>
          <p:cNvPr id="175" name="Google Shape;175;p66"/>
          <p:cNvGrpSpPr/>
          <p:nvPr/>
        </p:nvGrpSpPr>
        <p:grpSpPr>
          <a:xfrm rot="5400000">
            <a:off x="5006182" y="2567781"/>
            <a:ext cx="5181600" cy="46037"/>
            <a:chOff x="1905000" y="6553200"/>
            <a:chExt cx="7010400" cy="45719"/>
          </a:xfrm>
        </p:grpSpPr>
        <p:sp>
          <p:nvSpPr>
            <p:cNvPr id="176" name="Google Shape;176;p66"/>
            <p:cNvSpPr/>
            <p:nvPr/>
          </p:nvSpPr>
          <p:spPr>
            <a:xfrm>
              <a:off x="4267574" y="6553200"/>
              <a:ext cx="2328209"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77" name="Google Shape;177;p66"/>
            <p:cNvSpPr/>
            <p:nvPr/>
          </p:nvSpPr>
          <p:spPr>
            <a:xfrm>
              <a:off x="1905000" y="6553200"/>
              <a:ext cx="2362574"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78" name="Google Shape;178;p66"/>
            <p:cNvSpPr/>
            <p:nvPr/>
          </p:nvSpPr>
          <p:spPr>
            <a:xfrm>
              <a:off x="6587191" y="6553200"/>
              <a:ext cx="2328209"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179" name="Google Shape;179;p66"/>
          <p:cNvPicPr preferRelativeResize="0"/>
          <p:nvPr/>
        </p:nvPicPr>
        <p:blipFill rotWithShape="1">
          <a:blip r:embed="rId2">
            <a:alphaModFix/>
          </a:blip>
          <a:srcRect b="0" l="5336" r="0" t="1923"/>
          <a:stretch/>
        </p:blipFill>
        <p:spPr>
          <a:xfrm>
            <a:off x="-7938" y="381000"/>
            <a:ext cx="692151" cy="2193925"/>
          </a:xfrm>
          <a:prstGeom prst="rect">
            <a:avLst/>
          </a:prstGeom>
          <a:noFill/>
          <a:ln>
            <a:noFill/>
          </a:ln>
        </p:spPr>
      </p:pic>
      <p:sp>
        <p:nvSpPr>
          <p:cNvPr id="180" name="Google Shape;180;p66"/>
          <p:cNvSpPr txBox="1"/>
          <p:nvPr/>
        </p:nvSpPr>
        <p:spPr>
          <a:xfrm rot="5400000">
            <a:off x="-2794793" y="3809206"/>
            <a:ext cx="5867400" cy="23018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900"/>
              <a:buFont typeface="Arial"/>
              <a:buNone/>
            </a:pPr>
            <a:r>
              <a:rPr b="1" i="0" lang="en-US" sz="900" u="none" cap="none" strike="noStrike">
                <a:solidFill>
                  <a:srgbClr val="101141"/>
                </a:solidFill>
                <a:latin typeface="Arial"/>
                <a:ea typeface="Arial"/>
                <a:cs typeface="Arial"/>
                <a:sym typeface="Arial"/>
              </a:rPr>
              <a:t>BITS </a:t>
            </a:r>
            <a:r>
              <a:rPr b="0" i="0" lang="en-US" sz="9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sp>
        <p:nvSpPr>
          <p:cNvPr id="181" name="Google Shape;181;p66"/>
          <p:cNvSpPr txBox="1"/>
          <p:nvPr>
            <p:ph idx="1" type="body"/>
          </p:nvPr>
        </p:nvSpPr>
        <p:spPr>
          <a:xfrm rot="5400000">
            <a:off x="1303338" y="296862"/>
            <a:ext cx="5851525"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82" name="Google Shape;182;p66"/>
          <p:cNvSpPr txBox="1"/>
          <p:nvPr>
            <p:ph idx="2" type="body"/>
          </p:nvPr>
        </p:nvSpPr>
        <p:spPr>
          <a:xfrm rot="5400000">
            <a:off x="5410200" y="2743200"/>
            <a:ext cx="58674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bg>
      <p:bgPr>
        <a:blipFill>
          <a:blip r:embed="rId2">
            <a:alphaModFix/>
          </a:blip>
          <a:stretch>
            <a:fillRect/>
          </a:stretch>
        </a:blipFill>
      </p:bgPr>
    </p:bg>
    <p:spTree>
      <p:nvGrpSpPr>
        <p:cNvPr id="183" name="Shape 183"/>
        <p:cNvGrpSpPr/>
        <p:nvPr/>
      </p:nvGrpSpPr>
      <p:grpSpPr>
        <a:xfrm>
          <a:off x="0" y="0"/>
          <a:ext cx="0" cy="0"/>
          <a:chOff x="0" y="0"/>
          <a:chExt cx="0" cy="0"/>
        </a:xfrm>
      </p:grpSpPr>
      <p:sp>
        <p:nvSpPr>
          <p:cNvPr id="184" name="Google Shape;184;p67"/>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185" name="Google Shape;185;p67"/>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86" name="Google Shape;186;p67"/>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87" name="Google Shape;187;p67"/>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pic>
        <p:nvPicPr>
          <p:cNvPr descr="BITS_university_logo_whitevert.png" id="188" name="Google Shape;188;p67"/>
          <p:cNvPicPr preferRelativeResize="0"/>
          <p:nvPr/>
        </p:nvPicPr>
        <p:blipFill rotWithShape="1">
          <a:blip r:embed="rId3">
            <a:alphaModFix/>
          </a:blip>
          <a:srcRect b="28592" l="0" r="0" t="2"/>
          <a:stretch/>
        </p:blipFill>
        <p:spPr>
          <a:xfrm>
            <a:off x="76200" y="3352800"/>
            <a:ext cx="2057400" cy="1979613"/>
          </a:xfrm>
          <a:prstGeom prst="rect">
            <a:avLst/>
          </a:prstGeom>
          <a:noFill/>
          <a:ln>
            <a:noFill/>
          </a:ln>
        </p:spPr>
      </p:pic>
      <p:sp>
        <p:nvSpPr>
          <p:cNvPr id="189" name="Google Shape;189;p67"/>
          <p:cNvSpPr txBox="1"/>
          <p:nvPr/>
        </p:nvSpPr>
        <p:spPr>
          <a:xfrm>
            <a:off x="-76200" y="5257800"/>
            <a:ext cx="22098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190" name="Google Shape;190;p67"/>
          <p:cNvSpPr txBox="1"/>
          <p:nvPr/>
        </p:nvSpPr>
        <p:spPr>
          <a:xfrm>
            <a:off x="152400" y="56673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191" name="Google Shape;191;p67"/>
          <p:cNvSpPr txBox="1"/>
          <p:nvPr>
            <p:ph idx="1" type="body"/>
          </p:nvPr>
        </p:nvSpPr>
        <p:spPr>
          <a:xfrm>
            <a:off x="2514600" y="5410200"/>
            <a:ext cx="60198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67"/>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5" name="Shape 205"/>
        <p:cNvGrpSpPr/>
        <p:nvPr/>
      </p:nvGrpSpPr>
      <p:grpSpPr>
        <a:xfrm>
          <a:off x="0" y="0"/>
          <a:ext cx="0" cy="0"/>
          <a:chOff x="0" y="0"/>
          <a:chExt cx="0" cy="0"/>
        </a:xfrm>
      </p:grpSpPr>
      <p:sp>
        <p:nvSpPr>
          <p:cNvPr id="206" name="Google Shape;206;p51"/>
          <p:cNvSpPr txBox="1"/>
          <p:nvPr>
            <p:ph type="title"/>
          </p:nvPr>
        </p:nvSpPr>
        <p:spPr>
          <a:xfrm>
            <a:off x="395536" y="274638"/>
            <a:ext cx="6120680" cy="850106"/>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7" name="Google Shape;207;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51"/>
          <p:cNvSpPr txBox="1"/>
          <p:nvPr>
            <p:ph idx="11" type="ftr"/>
          </p:nvPr>
        </p:nvSpPr>
        <p:spPr>
          <a:xfrm>
            <a:off x="2195736" y="6237312"/>
            <a:ext cx="4392488"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09" name="Google Shape;209;p51"/>
          <p:cNvSpPr txBox="1"/>
          <p:nvPr>
            <p:ph idx="12" type="sldNum"/>
          </p:nvPr>
        </p:nvSpPr>
        <p:spPr>
          <a:xfrm>
            <a:off x="8532440" y="6237312"/>
            <a:ext cx="611560" cy="29311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1"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0" name="Shape 210"/>
        <p:cNvGrpSpPr/>
        <p:nvPr/>
      </p:nvGrpSpPr>
      <p:grpSpPr>
        <a:xfrm>
          <a:off x="0" y="0"/>
          <a:ext cx="0" cy="0"/>
          <a:chOff x="0" y="0"/>
          <a:chExt cx="0" cy="0"/>
        </a:xfrm>
      </p:grpSpPr>
      <p:sp>
        <p:nvSpPr>
          <p:cNvPr id="211" name="Google Shape;211;p53"/>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2" name="Google Shape;212;p5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13" name="Google Shape;213;p5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14" name="Google Shape;214;p5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15" name="Shape 215"/>
        <p:cNvGrpSpPr/>
        <p:nvPr/>
      </p:nvGrpSpPr>
      <p:grpSpPr>
        <a:xfrm>
          <a:off x="0" y="0"/>
          <a:ext cx="0" cy="0"/>
          <a:chOff x="0" y="0"/>
          <a:chExt cx="0" cy="0"/>
        </a:xfrm>
      </p:grpSpPr>
      <p:sp>
        <p:nvSpPr>
          <p:cNvPr id="216" name="Google Shape;216;p54"/>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grpSp>
        <p:nvGrpSpPr>
          <p:cNvPr id="217" name="Google Shape;217;p54"/>
          <p:cNvGrpSpPr/>
          <p:nvPr/>
        </p:nvGrpSpPr>
        <p:grpSpPr>
          <a:xfrm>
            <a:off x="2084388" y="6550025"/>
            <a:ext cx="7059612" cy="49213"/>
            <a:chOff x="2083888" y="6550671"/>
            <a:chExt cx="7060112" cy="48665"/>
          </a:xfrm>
        </p:grpSpPr>
        <p:sp>
          <p:nvSpPr>
            <p:cNvPr id="218" name="Google Shape;218;p54"/>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19" name="Google Shape;219;p54"/>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20" name="Google Shape;220;p54"/>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221" name="Google Shape;221;p54"/>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grpSp>
        <p:nvGrpSpPr>
          <p:cNvPr id="222" name="Google Shape;222;p54"/>
          <p:cNvGrpSpPr/>
          <p:nvPr/>
        </p:nvGrpSpPr>
        <p:grpSpPr>
          <a:xfrm>
            <a:off x="2133600" y="6553200"/>
            <a:ext cx="7010400" cy="46038"/>
            <a:chOff x="1905000" y="6553200"/>
            <a:chExt cx="7010400" cy="45719"/>
          </a:xfrm>
        </p:grpSpPr>
        <p:sp>
          <p:nvSpPr>
            <p:cNvPr id="223" name="Google Shape;223;p5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24" name="Google Shape;224;p5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25" name="Google Shape;225;p5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226" name="Google Shape;226;p54"/>
          <p:cNvGrpSpPr/>
          <p:nvPr/>
        </p:nvGrpSpPr>
        <p:grpSpPr>
          <a:xfrm>
            <a:off x="0" y="1295400"/>
            <a:ext cx="7010400" cy="46038"/>
            <a:chOff x="1905000" y="6553200"/>
            <a:chExt cx="7010400" cy="45719"/>
          </a:xfrm>
        </p:grpSpPr>
        <p:sp>
          <p:nvSpPr>
            <p:cNvPr id="227" name="Google Shape;227;p54"/>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28" name="Google Shape;228;p54"/>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29" name="Google Shape;229;p54"/>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sp>
        <p:nvSpPr>
          <p:cNvPr id="230" name="Google Shape;230;p54"/>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1" name="Google Shape;231;p54"/>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2" name="Shape 232"/>
        <p:cNvGrpSpPr/>
        <p:nvPr/>
      </p:nvGrpSpPr>
      <p:grpSpPr>
        <a:xfrm>
          <a:off x="0" y="0"/>
          <a:ext cx="0" cy="0"/>
          <a:chOff x="0" y="0"/>
          <a:chExt cx="0" cy="0"/>
        </a:xfrm>
      </p:grpSpPr>
      <p:sp>
        <p:nvSpPr>
          <p:cNvPr id="233" name="Google Shape;233;p5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34" name="Google Shape;234;p5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35" name="Google Shape;235;p5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2" name="Shape 32"/>
        <p:cNvGrpSpPr/>
        <p:nvPr/>
      </p:nvGrpSpPr>
      <p:grpSpPr>
        <a:xfrm>
          <a:off x="0" y="0"/>
          <a:ext cx="0" cy="0"/>
          <a:chOff x="0" y="0"/>
          <a:chExt cx="0" cy="0"/>
        </a:xfrm>
      </p:grpSpPr>
      <p:pic>
        <p:nvPicPr>
          <p:cNvPr descr="\\Server\D\jyoti\FI023_BITS_v1\styleguide img\IMG_5627_b.jpg" id="33" name="Google Shape;33;p46"/>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34" name="Google Shape;34;p46"/>
          <p:cNvSpPr/>
          <p:nvPr/>
        </p:nvSpPr>
        <p:spPr>
          <a:xfrm>
            <a:off x="0" y="4281488"/>
            <a:ext cx="9144000" cy="2576512"/>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pic>
        <p:nvPicPr>
          <p:cNvPr descr="Picture 7.png" id="35" name="Google Shape;35;p46"/>
          <p:cNvPicPr preferRelativeResize="0"/>
          <p:nvPr/>
        </p:nvPicPr>
        <p:blipFill rotWithShape="1">
          <a:blip r:embed="rId3">
            <a:alphaModFix/>
          </a:blip>
          <a:srcRect b="5332" l="1923" r="0" t="0"/>
          <a:stretch/>
        </p:blipFill>
        <p:spPr>
          <a:xfrm>
            <a:off x="6629400" y="0"/>
            <a:ext cx="2193925" cy="692150"/>
          </a:xfrm>
          <a:prstGeom prst="rect">
            <a:avLst/>
          </a:prstGeom>
          <a:noFill/>
          <a:ln>
            <a:noFill/>
          </a:ln>
        </p:spPr>
      </p:pic>
      <p:sp>
        <p:nvSpPr>
          <p:cNvPr id="36" name="Google Shape;36;p46"/>
          <p:cNvSpPr/>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37" name="Google Shape;37;p46"/>
          <p:cNvSpPr/>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38" name="Google Shape;38;p46"/>
          <p:cNvSpPr/>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39" name="Google Shape;39;p46"/>
          <p:cNvSpPr txBox="1"/>
          <p:nvPr/>
        </p:nvSpPr>
        <p:spPr>
          <a:xfrm>
            <a:off x="6858000" y="762000"/>
            <a:ext cx="22098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40" name="Google Shape;40;p46"/>
          <p:cNvSpPr txBox="1"/>
          <p:nvPr/>
        </p:nvSpPr>
        <p:spPr>
          <a:xfrm>
            <a:off x="7086600" y="11715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41" name="Google Shape;41;p46"/>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36" name="Shape 236"/>
        <p:cNvGrpSpPr/>
        <p:nvPr/>
      </p:nvGrpSpPr>
      <p:grpSpPr>
        <a:xfrm>
          <a:off x="0" y="0"/>
          <a:ext cx="0" cy="0"/>
          <a:chOff x="0" y="0"/>
          <a:chExt cx="0" cy="0"/>
        </a:xfrm>
      </p:grpSpPr>
      <p:pic>
        <p:nvPicPr>
          <p:cNvPr id="237" name="Google Shape;237;p55"/>
          <p:cNvPicPr preferRelativeResize="0"/>
          <p:nvPr/>
        </p:nvPicPr>
        <p:blipFill rotWithShape="1">
          <a:blip r:embed="rId2">
            <a:alphaModFix amt="50000"/>
          </a:blip>
          <a:srcRect b="-539" l="177" r="176" t="-542"/>
          <a:stretch/>
        </p:blipFill>
        <p:spPr>
          <a:xfrm>
            <a:off x="3563108" y="2223656"/>
            <a:ext cx="2017786" cy="2729344"/>
          </a:xfrm>
          <a:prstGeom prst="rect">
            <a:avLst/>
          </a:prstGeom>
          <a:noFill/>
          <a:ln>
            <a:noFill/>
          </a:ln>
        </p:spPr>
      </p:pic>
      <p:pic>
        <p:nvPicPr>
          <p:cNvPr id="238" name="Google Shape;238;p55"/>
          <p:cNvPicPr preferRelativeResize="0"/>
          <p:nvPr/>
        </p:nvPicPr>
        <p:blipFill rotWithShape="1">
          <a:blip r:embed="rId3">
            <a:alphaModFix/>
          </a:blip>
          <a:srcRect b="0" l="0" r="0" t="0"/>
          <a:stretch/>
        </p:blipFill>
        <p:spPr>
          <a:xfrm>
            <a:off x="0" y="6817420"/>
            <a:ext cx="9144000" cy="40580"/>
          </a:xfrm>
          <a:prstGeom prst="rect">
            <a:avLst/>
          </a:prstGeom>
          <a:noFill/>
          <a:ln>
            <a:noFill/>
          </a:ln>
        </p:spPr>
      </p:pic>
      <p:pic>
        <p:nvPicPr>
          <p:cNvPr id="239" name="Google Shape;239;p55"/>
          <p:cNvPicPr preferRelativeResize="0"/>
          <p:nvPr/>
        </p:nvPicPr>
        <p:blipFill rotWithShape="1">
          <a:blip r:embed="rId4">
            <a:alphaModFix/>
          </a:blip>
          <a:srcRect b="0" l="0" r="0" t="0"/>
          <a:stretch/>
        </p:blipFill>
        <p:spPr>
          <a:xfrm>
            <a:off x="0" y="160569"/>
            <a:ext cx="8001000" cy="764364"/>
          </a:xfrm>
          <a:prstGeom prst="rect">
            <a:avLst/>
          </a:prstGeom>
          <a:noFill/>
          <a:ln>
            <a:noFill/>
          </a:ln>
        </p:spPr>
      </p:pic>
      <p:sp>
        <p:nvSpPr>
          <p:cNvPr id="240" name="Google Shape;240;p55"/>
          <p:cNvSpPr txBox="1"/>
          <p:nvPr>
            <p:ph type="title"/>
          </p:nvPr>
        </p:nvSpPr>
        <p:spPr>
          <a:xfrm>
            <a:off x="628650" y="160569"/>
            <a:ext cx="6991350" cy="764364"/>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0"/>
              </a:spcBef>
              <a:spcAft>
                <a:spcPts val="0"/>
              </a:spcAft>
              <a:buClr>
                <a:schemeClr val="lt1"/>
              </a:buClr>
              <a:buSzPts val="2400"/>
              <a:buFont typeface="Helvetica Neue"/>
              <a:buNone/>
              <a:defRPr b="1" i="0" sz="24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1" name="Google Shape;241;p55"/>
          <p:cNvSpPr txBox="1"/>
          <p:nvPr>
            <p:ph idx="1" type="body"/>
          </p:nvPr>
        </p:nvSpPr>
        <p:spPr>
          <a:xfrm>
            <a:off x="643304" y="1600202"/>
            <a:ext cx="7620000" cy="272891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70"/>
              </a:spcBef>
              <a:spcAft>
                <a:spcPts val="0"/>
              </a:spcAft>
              <a:buClr>
                <a:schemeClr val="dk1"/>
              </a:buClr>
              <a:buSzPts val="1350"/>
              <a:buChar char="•"/>
              <a:defRPr sz="1350">
                <a:latin typeface="Helvetica Neue"/>
                <a:ea typeface="Helvetica Neue"/>
                <a:cs typeface="Helvetica Neue"/>
                <a:sym typeface="Helvetica Neue"/>
              </a:defRPr>
            </a:lvl1pPr>
            <a:lvl2pPr indent="-304800" lvl="1" marL="914400" algn="l">
              <a:lnSpc>
                <a:spcPct val="100000"/>
              </a:lnSpc>
              <a:spcBef>
                <a:spcPts val="240"/>
              </a:spcBef>
              <a:spcAft>
                <a:spcPts val="0"/>
              </a:spcAft>
              <a:buClr>
                <a:schemeClr val="dk1"/>
              </a:buClr>
              <a:buSzPts val="1200"/>
              <a:buChar char="–"/>
              <a:defRPr sz="1200">
                <a:latin typeface="Helvetica Neue"/>
                <a:ea typeface="Helvetica Neue"/>
                <a:cs typeface="Helvetica Neue"/>
                <a:sym typeface="Helvetica Neue"/>
              </a:defRPr>
            </a:lvl2pPr>
            <a:lvl3pPr indent="-295275" lvl="2" marL="1371600" algn="l">
              <a:lnSpc>
                <a:spcPct val="100000"/>
              </a:lnSpc>
              <a:spcBef>
                <a:spcPts val="210"/>
              </a:spcBef>
              <a:spcAft>
                <a:spcPts val="0"/>
              </a:spcAft>
              <a:buClr>
                <a:schemeClr val="dk1"/>
              </a:buClr>
              <a:buSzPts val="1050"/>
              <a:buChar char="•"/>
              <a:defRPr sz="1050">
                <a:latin typeface="Helvetica Neue"/>
                <a:ea typeface="Helvetica Neue"/>
                <a:cs typeface="Helvetica Neue"/>
                <a:sym typeface="Helvetica Neue"/>
              </a:defRPr>
            </a:lvl3pPr>
            <a:lvl4pPr indent="-285750" lvl="3" marL="1828800" algn="l">
              <a:lnSpc>
                <a:spcPct val="100000"/>
              </a:lnSpc>
              <a:spcBef>
                <a:spcPts val="180"/>
              </a:spcBef>
              <a:spcAft>
                <a:spcPts val="0"/>
              </a:spcAft>
              <a:buClr>
                <a:schemeClr val="dk1"/>
              </a:buClr>
              <a:buSzPts val="900"/>
              <a:buChar char="–"/>
              <a:defRPr sz="900">
                <a:latin typeface="Helvetica Neue"/>
                <a:ea typeface="Helvetica Neue"/>
                <a:cs typeface="Helvetica Neue"/>
                <a:sym typeface="Helvetica Neue"/>
              </a:defRPr>
            </a:lvl4pPr>
            <a:lvl5pPr indent="-285750" lvl="4" marL="2286000" algn="l">
              <a:lnSpc>
                <a:spcPct val="100000"/>
              </a:lnSpc>
              <a:spcBef>
                <a:spcPts val="180"/>
              </a:spcBef>
              <a:spcAft>
                <a:spcPts val="0"/>
              </a:spcAft>
              <a:buClr>
                <a:schemeClr val="dk1"/>
              </a:buClr>
              <a:buSzPts val="900"/>
              <a:buChar char="»"/>
              <a:defRPr sz="900">
                <a:latin typeface="Helvetica Neue"/>
                <a:ea typeface="Helvetica Neue"/>
                <a:cs typeface="Helvetica Neue"/>
                <a:sym typeface="Helvetica Neu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2" name="Google Shape;242;p55"/>
          <p:cNvSpPr txBox="1"/>
          <p:nvPr>
            <p:ph idx="2" type="body"/>
          </p:nvPr>
        </p:nvSpPr>
        <p:spPr>
          <a:xfrm>
            <a:off x="246935" y="1143002"/>
            <a:ext cx="8397717" cy="3952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Clr>
                <a:srgbClr val="1C1573"/>
              </a:buClr>
              <a:buSzPts val="1500"/>
              <a:buNone/>
              <a:defRPr b="1" sz="1500">
                <a:solidFill>
                  <a:srgbClr val="1C1573"/>
                </a:solidFill>
                <a:latin typeface="Helvetica Neue"/>
                <a:ea typeface="Helvetica Neue"/>
                <a:cs typeface="Helvetica Neue"/>
                <a:sym typeface="Helvetica Neue"/>
              </a:defRPr>
            </a:lvl1pPr>
            <a:lvl2pPr indent="-406400" lvl="1" marL="914400" algn="l">
              <a:lnSpc>
                <a:spcPct val="100000"/>
              </a:lnSpc>
              <a:spcBef>
                <a:spcPts val="560"/>
              </a:spcBef>
              <a:spcAft>
                <a:spcPts val="0"/>
              </a:spcAft>
              <a:buClr>
                <a:srgbClr val="1C1573"/>
              </a:buClr>
              <a:buSzPts val="2800"/>
              <a:buChar char="–"/>
              <a:defRPr b="1">
                <a:solidFill>
                  <a:srgbClr val="1C1573"/>
                </a:solidFill>
                <a:latin typeface="Helvetica Neue"/>
                <a:ea typeface="Helvetica Neue"/>
                <a:cs typeface="Helvetica Neue"/>
                <a:sym typeface="Helvetica Neue"/>
              </a:defRPr>
            </a:lvl2pPr>
            <a:lvl3pPr indent="-381000" lvl="2" marL="1371600" algn="l">
              <a:lnSpc>
                <a:spcPct val="100000"/>
              </a:lnSpc>
              <a:spcBef>
                <a:spcPts val="480"/>
              </a:spcBef>
              <a:spcAft>
                <a:spcPts val="0"/>
              </a:spcAft>
              <a:buClr>
                <a:srgbClr val="1C1573"/>
              </a:buClr>
              <a:buSzPts val="2400"/>
              <a:buChar char="•"/>
              <a:defRPr b="1">
                <a:solidFill>
                  <a:srgbClr val="1C1573"/>
                </a:solidFill>
                <a:latin typeface="Helvetica Neue"/>
                <a:ea typeface="Helvetica Neue"/>
                <a:cs typeface="Helvetica Neue"/>
                <a:sym typeface="Helvetica Neue"/>
              </a:defRPr>
            </a:lvl3pPr>
            <a:lvl4pPr indent="-355600" lvl="3" marL="1828800" algn="l">
              <a:lnSpc>
                <a:spcPct val="100000"/>
              </a:lnSpc>
              <a:spcBef>
                <a:spcPts val="400"/>
              </a:spcBef>
              <a:spcAft>
                <a:spcPts val="0"/>
              </a:spcAft>
              <a:buClr>
                <a:srgbClr val="1C1573"/>
              </a:buClr>
              <a:buSzPts val="2000"/>
              <a:buChar char="–"/>
              <a:defRPr b="1">
                <a:solidFill>
                  <a:srgbClr val="1C1573"/>
                </a:solidFill>
                <a:latin typeface="Helvetica Neue"/>
                <a:ea typeface="Helvetica Neue"/>
                <a:cs typeface="Helvetica Neue"/>
                <a:sym typeface="Helvetica Neue"/>
              </a:defRPr>
            </a:lvl4pPr>
            <a:lvl5pPr indent="-355600" lvl="4" marL="2286000" algn="l">
              <a:lnSpc>
                <a:spcPct val="100000"/>
              </a:lnSpc>
              <a:spcBef>
                <a:spcPts val="400"/>
              </a:spcBef>
              <a:spcAft>
                <a:spcPts val="0"/>
              </a:spcAft>
              <a:buClr>
                <a:srgbClr val="1C1573"/>
              </a:buClr>
              <a:buSzPts val="2000"/>
              <a:buChar char="»"/>
              <a:defRPr b="1">
                <a:solidFill>
                  <a:srgbClr val="1C1573"/>
                </a:solidFill>
                <a:latin typeface="Helvetica Neue"/>
                <a:ea typeface="Helvetica Neue"/>
                <a:cs typeface="Helvetica Neue"/>
                <a:sym typeface="Helvetica Neu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43" name="Shape 243"/>
        <p:cNvGrpSpPr/>
        <p:nvPr/>
      </p:nvGrpSpPr>
      <p:grpSpPr>
        <a:xfrm>
          <a:off x="0" y="0"/>
          <a:ext cx="0" cy="0"/>
          <a:chOff x="0" y="0"/>
          <a:chExt cx="0" cy="0"/>
        </a:xfrm>
      </p:grpSpPr>
      <p:pic>
        <p:nvPicPr>
          <p:cNvPr id="244" name="Google Shape;244;p56"/>
          <p:cNvPicPr preferRelativeResize="0"/>
          <p:nvPr/>
        </p:nvPicPr>
        <p:blipFill rotWithShape="1">
          <a:blip r:embed="rId2">
            <a:alphaModFix amt="50000"/>
          </a:blip>
          <a:srcRect b="-539" l="177" r="176" t="-542"/>
          <a:stretch/>
        </p:blipFill>
        <p:spPr>
          <a:xfrm>
            <a:off x="3563108" y="2223656"/>
            <a:ext cx="2017786" cy="2729344"/>
          </a:xfrm>
          <a:prstGeom prst="rect">
            <a:avLst/>
          </a:prstGeom>
          <a:noFill/>
          <a:ln>
            <a:noFill/>
          </a:ln>
        </p:spPr>
      </p:pic>
      <p:pic>
        <p:nvPicPr>
          <p:cNvPr id="245" name="Google Shape;245;p56"/>
          <p:cNvPicPr preferRelativeResize="0"/>
          <p:nvPr/>
        </p:nvPicPr>
        <p:blipFill rotWithShape="1">
          <a:blip r:embed="rId3">
            <a:alphaModFix/>
          </a:blip>
          <a:srcRect b="0" l="0" r="0" t="0"/>
          <a:stretch/>
        </p:blipFill>
        <p:spPr>
          <a:xfrm>
            <a:off x="0" y="6817420"/>
            <a:ext cx="9144000" cy="40580"/>
          </a:xfrm>
          <a:prstGeom prst="rect">
            <a:avLst/>
          </a:prstGeom>
          <a:noFill/>
          <a:ln>
            <a:noFill/>
          </a:ln>
        </p:spPr>
      </p:pic>
      <p:pic>
        <p:nvPicPr>
          <p:cNvPr id="246" name="Google Shape;246;p56"/>
          <p:cNvPicPr preferRelativeResize="0"/>
          <p:nvPr/>
        </p:nvPicPr>
        <p:blipFill rotWithShape="1">
          <a:blip r:embed="rId4">
            <a:alphaModFix/>
          </a:blip>
          <a:srcRect b="0" l="0" r="0" t="0"/>
          <a:stretch/>
        </p:blipFill>
        <p:spPr>
          <a:xfrm>
            <a:off x="0" y="160569"/>
            <a:ext cx="8001000" cy="764364"/>
          </a:xfrm>
          <a:prstGeom prst="rect">
            <a:avLst/>
          </a:prstGeom>
          <a:noFill/>
          <a:ln>
            <a:noFill/>
          </a:ln>
        </p:spPr>
      </p:pic>
      <p:sp>
        <p:nvSpPr>
          <p:cNvPr id="247" name="Google Shape;247;p56"/>
          <p:cNvSpPr txBox="1"/>
          <p:nvPr>
            <p:ph type="title"/>
          </p:nvPr>
        </p:nvSpPr>
        <p:spPr>
          <a:xfrm>
            <a:off x="628650" y="160569"/>
            <a:ext cx="6991350" cy="764364"/>
          </a:xfrm>
          <a:prstGeom prst="rect">
            <a:avLst/>
          </a:prstGeom>
          <a:noFill/>
          <a:ln>
            <a:noFill/>
          </a:ln>
        </p:spPr>
        <p:txBody>
          <a:bodyPr anchorCtr="0" anchor="t" bIns="45700" lIns="91425" spcFirstLastPara="1" rIns="91425" wrap="square" tIns="45700">
            <a:normAutofit/>
          </a:bodyPr>
          <a:lstStyle>
            <a:lvl1pPr lvl="0" marR="0" rtl="0" algn="ctr">
              <a:lnSpc>
                <a:spcPct val="100000"/>
              </a:lnSpc>
              <a:spcBef>
                <a:spcPts val="0"/>
              </a:spcBef>
              <a:spcAft>
                <a:spcPts val="0"/>
              </a:spcAft>
              <a:buClr>
                <a:schemeClr val="lt1"/>
              </a:buClr>
              <a:buSzPts val="2400"/>
              <a:buFont typeface="Helvetica Neue"/>
              <a:buNone/>
              <a:defRPr b="1" i="0" sz="24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8" name="Google Shape;248;p56"/>
          <p:cNvSpPr txBox="1"/>
          <p:nvPr>
            <p:ph idx="1" type="body"/>
          </p:nvPr>
        </p:nvSpPr>
        <p:spPr>
          <a:xfrm>
            <a:off x="643304" y="1600202"/>
            <a:ext cx="7620000" cy="2728913"/>
          </a:xfrm>
          <a:prstGeom prst="rect">
            <a:avLst/>
          </a:prstGeom>
          <a:noFill/>
          <a:ln>
            <a:noFill/>
          </a:ln>
        </p:spPr>
        <p:txBody>
          <a:bodyPr anchorCtr="0" anchor="t" bIns="45700" lIns="91425" spcFirstLastPara="1" rIns="91425" wrap="square" tIns="45700">
            <a:normAutofit/>
          </a:bodyPr>
          <a:lstStyle>
            <a:lvl1pPr indent="-314325" lvl="0" marL="457200" algn="l">
              <a:lnSpc>
                <a:spcPct val="100000"/>
              </a:lnSpc>
              <a:spcBef>
                <a:spcPts val="270"/>
              </a:spcBef>
              <a:spcAft>
                <a:spcPts val="0"/>
              </a:spcAft>
              <a:buClr>
                <a:schemeClr val="dk1"/>
              </a:buClr>
              <a:buSzPts val="1350"/>
              <a:buChar char="•"/>
              <a:defRPr sz="1350">
                <a:latin typeface="Helvetica Neue"/>
                <a:ea typeface="Helvetica Neue"/>
                <a:cs typeface="Helvetica Neue"/>
                <a:sym typeface="Helvetica Neue"/>
              </a:defRPr>
            </a:lvl1pPr>
            <a:lvl2pPr indent="-304800" lvl="1" marL="914400" algn="l">
              <a:lnSpc>
                <a:spcPct val="100000"/>
              </a:lnSpc>
              <a:spcBef>
                <a:spcPts val="240"/>
              </a:spcBef>
              <a:spcAft>
                <a:spcPts val="0"/>
              </a:spcAft>
              <a:buClr>
                <a:schemeClr val="dk1"/>
              </a:buClr>
              <a:buSzPts val="1200"/>
              <a:buChar char="–"/>
              <a:defRPr sz="1200">
                <a:latin typeface="Helvetica Neue"/>
                <a:ea typeface="Helvetica Neue"/>
                <a:cs typeface="Helvetica Neue"/>
                <a:sym typeface="Helvetica Neue"/>
              </a:defRPr>
            </a:lvl2pPr>
            <a:lvl3pPr indent="-295275" lvl="2" marL="1371600" algn="l">
              <a:lnSpc>
                <a:spcPct val="100000"/>
              </a:lnSpc>
              <a:spcBef>
                <a:spcPts val="210"/>
              </a:spcBef>
              <a:spcAft>
                <a:spcPts val="0"/>
              </a:spcAft>
              <a:buClr>
                <a:schemeClr val="dk1"/>
              </a:buClr>
              <a:buSzPts val="1050"/>
              <a:buChar char="•"/>
              <a:defRPr sz="1050">
                <a:latin typeface="Helvetica Neue"/>
                <a:ea typeface="Helvetica Neue"/>
                <a:cs typeface="Helvetica Neue"/>
                <a:sym typeface="Helvetica Neue"/>
              </a:defRPr>
            </a:lvl3pPr>
            <a:lvl4pPr indent="-285750" lvl="3" marL="1828800" algn="l">
              <a:lnSpc>
                <a:spcPct val="100000"/>
              </a:lnSpc>
              <a:spcBef>
                <a:spcPts val="180"/>
              </a:spcBef>
              <a:spcAft>
                <a:spcPts val="0"/>
              </a:spcAft>
              <a:buClr>
                <a:schemeClr val="dk1"/>
              </a:buClr>
              <a:buSzPts val="900"/>
              <a:buChar char="–"/>
              <a:defRPr sz="900">
                <a:latin typeface="Helvetica Neue"/>
                <a:ea typeface="Helvetica Neue"/>
                <a:cs typeface="Helvetica Neue"/>
                <a:sym typeface="Helvetica Neue"/>
              </a:defRPr>
            </a:lvl4pPr>
            <a:lvl5pPr indent="-285750" lvl="4" marL="2286000" algn="l">
              <a:lnSpc>
                <a:spcPct val="100000"/>
              </a:lnSpc>
              <a:spcBef>
                <a:spcPts val="180"/>
              </a:spcBef>
              <a:spcAft>
                <a:spcPts val="0"/>
              </a:spcAft>
              <a:buClr>
                <a:schemeClr val="dk1"/>
              </a:buClr>
              <a:buSzPts val="900"/>
              <a:buChar char="»"/>
              <a:defRPr sz="900">
                <a:latin typeface="Helvetica Neue"/>
                <a:ea typeface="Helvetica Neue"/>
                <a:cs typeface="Helvetica Neue"/>
                <a:sym typeface="Helvetica Neu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9" name="Google Shape;249;p56"/>
          <p:cNvSpPr txBox="1"/>
          <p:nvPr>
            <p:ph idx="2" type="body"/>
          </p:nvPr>
        </p:nvSpPr>
        <p:spPr>
          <a:xfrm>
            <a:off x="246935" y="1143002"/>
            <a:ext cx="8397717" cy="3952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00"/>
              </a:spcBef>
              <a:spcAft>
                <a:spcPts val="0"/>
              </a:spcAft>
              <a:buClr>
                <a:srgbClr val="1C1573"/>
              </a:buClr>
              <a:buSzPts val="1500"/>
              <a:buNone/>
              <a:defRPr b="1" sz="1500">
                <a:solidFill>
                  <a:srgbClr val="1C1573"/>
                </a:solidFill>
                <a:latin typeface="Helvetica Neue"/>
                <a:ea typeface="Helvetica Neue"/>
                <a:cs typeface="Helvetica Neue"/>
                <a:sym typeface="Helvetica Neue"/>
              </a:defRPr>
            </a:lvl1pPr>
            <a:lvl2pPr indent="-406400" lvl="1" marL="914400" algn="l">
              <a:lnSpc>
                <a:spcPct val="100000"/>
              </a:lnSpc>
              <a:spcBef>
                <a:spcPts val="560"/>
              </a:spcBef>
              <a:spcAft>
                <a:spcPts val="0"/>
              </a:spcAft>
              <a:buClr>
                <a:srgbClr val="1C1573"/>
              </a:buClr>
              <a:buSzPts val="2800"/>
              <a:buChar char="–"/>
              <a:defRPr b="1">
                <a:solidFill>
                  <a:srgbClr val="1C1573"/>
                </a:solidFill>
                <a:latin typeface="Helvetica Neue"/>
                <a:ea typeface="Helvetica Neue"/>
                <a:cs typeface="Helvetica Neue"/>
                <a:sym typeface="Helvetica Neue"/>
              </a:defRPr>
            </a:lvl2pPr>
            <a:lvl3pPr indent="-381000" lvl="2" marL="1371600" algn="l">
              <a:lnSpc>
                <a:spcPct val="100000"/>
              </a:lnSpc>
              <a:spcBef>
                <a:spcPts val="480"/>
              </a:spcBef>
              <a:spcAft>
                <a:spcPts val="0"/>
              </a:spcAft>
              <a:buClr>
                <a:srgbClr val="1C1573"/>
              </a:buClr>
              <a:buSzPts val="2400"/>
              <a:buChar char="•"/>
              <a:defRPr b="1">
                <a:solidFill>
                  <a:srgbClr val="1C1573"/>
                </a:solidFill>
                <a:latin typeface="Helvetica Neue"/>
                <a:ea typeface="Helvetica Neue"/>
                <a:cs typeface="Helvetica Neue"/>
                <a:sym typeface="Helvetica Neue"/>
              </a:defRPr>
            </a:lvl3pPr>
            <a:lvl4pPr indent="-355600" lvl="3" marL="1828800" algn="l">
              <a:lnSpc>
                <a:spcPct val="100000"/>
              </a:lnSpc>
              <a:spcBef>
                <a:spcPts val="400"/>
              </a:spcBef>
              <a:spcAft>
                <a:spcPts val="0"/>
              </a:spcAft>
              <a:buClr>
                <a:srgbClr val="1C1573"/>
              </a:buClr>
              <a:buSzPts val="2000"/>
              <a:buChar char="–"/>
              <a:defRPr b="1">
                <a:solidFill>
                  <a:srgbClr val="1C1573"/>
                </a:solidFill>
                <a:latin typeface="Helvetica Neue"/>
                <a:ea typeface="Helvetica Neue"/>
                <a:cs typeface="Helvetica Neue"/>
                <a:sym typeface="Helvetica Neue"/>
              </a:defRPr>
            </a:lvl4pPr>
            <a:lvl5pPr indent="-355600" lvl="4" marL="2286000" algn="l">
              <a:lnSpc>
                <a:spcPct val="100000"/>
              </a:lnSpc>
              <a:spcBef>
                <a:spcPts val="400"/>
              </a:spcBef>
              <a:spcAft>
                <a:spcPts val="0"/>
              </a:spcAft>
              <a:buClr>
                <a:srgbClr val="1C1573"/>
              </a:buClr>
              <a:buSzPts val="2000"/>
              <a:buChar char="»"/>
              <a:defRPr b="1">
                <a:solidFill>
                  <a:srgbClr val="1C1573"/>
                </a:solidFill>
                <a:latin typeface="Helvetica Neue"/>
                <a:ea typeface="Helvetica Neue"/>
                <a:cs typeface="Helvetica Neue"/>
                <a:sym typeface="Helvetica Neu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50" name="Shape 250"/>
        <p:cNvGrpSpPr/>
        <p:nvPr/>
      </p:nvGrpSpPr>
      <p:grpSpPr>
        <a:xfrm>
          <a:off x="0" y="0"/>
          <a:ext cx="0" cy="0"/>
          <a:chOff x="0" y="0"/>
          <a:chExt cx="0" cy="0"/>
        </a:xfrm>
      </p:grpSpPr>
      <p:sp>
        <p:nvSpPr>
          <p:cNvPr id="251" name="Google Shape;251;p57"/>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grpSp>
        <p:nvGrpSpPr>
          <p:cNvPr id="252" name="Google Shape;252;p57"/>
          <p:cNvGrpSpPr/>
          <p:nvPr/>
        </p:nvGrpSpPr>
        <p:grpSpPr>
          <a:xfrm>
            <a:off x="2084388" y="6550025"/>
            <a:ext cx="7059612" cy="49213"/>
            <a:chOff x="2083888" y="6550671"/>
            <a:chExt cx="7060112" cy="48665"/>
          </a:xfrm>
        </p:grpSpPr>
        <p:sp>
          <p:nvSpPr>
            <p:cNvPr id="253" name="Google Shape;253;p5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54" name="Google Shape;254;p5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55" name="Google Shape;255;p5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256" name="Google Shape;256;p57"/>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grpSp>
        <p:nvGrpSpPr>
          <p:cNvPr id="257" name="Google Shape;257;p57"/>
          <p:cNvGrpSpPr/>
          <p:nvPr/>
        </p:nvGrpSpPr>
        <p:grpSpPr>
          <a:xfrm>
            <a:off x="2133600" y="6553200"/>
            <a:ext cx="7010400" cy="46038"/>
            <a:chOff x="1905000" y="6553200"/>
            <a:chExt cx="7010400" cy="45719"/>
          </a:xfrm>
        </p:grpSpPr>
        <p:sp>
          <p:nvSpPr>
            <p:cNvPr id="258" name="Google Shape;258;p5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59" name="Google Shape;259;p5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60" name="Google Shape;260;p5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261" name="Google Shape;261;p57"/>
          <p:cNvGrpSpPr/>
          <p:nvPr/>
        </p:nvGrpSpPr>
        <p:grpSpPr>
          <a:xfrm>
            <a:off x="0" y="1295400"/>
            <a:ext cx="7010400" cy="46038"/>
            <a:chOff x="1905000" y="6553200"/>
            <a:chExt cx="7010400" cy="45719"/>
          </a:xfrm>
        </p:grpSpPr>
        <p:sp>
          <p:nvSpPr>
            <p:cNvPr id="262" name="Google Shape;262;p5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63" name="Google Shape;263;p5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264" name="Google Shape;264;p5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sp>
        <p:nvSpPr>
          <p:cNvPr id="265" name="Google Shape;265;p57"/>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6" name="Google Shape;266;p57"/>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7" name="Shape 267"/>
        <p:cNvGrpSpPr/>
        <p:nvPr/>
      </p:nvGrpSpPr>
      <p:grpSpPr>
        <a:xfrm>
          <a:off x="0" y="0"/>
          <a:ext cx="0" cy="0"/>
          <a:chOff x="0" y="0"/>
          <a:chExt cx="0" cy="0"/>
        </a:xfrm>
      </p:grpSpPr>
      <p:sp>
        <p:nvSpPr>
          <p:cNvPr id="268" name="Google Shape;268;p68"/>
          <p:cNvSpPr txBox="1"/>
          <p:nvPr>
            <p:ph type="ctrTitle"/>
          </p:nvPr>
        </p:nvSpPr>
        <p:spPr>
          <a:xfrm>
            <a:off x="685800" y="2130425"/>
            <a:ext cx="7772400" cy="1470025"/>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9" name="Google Shape;269;p6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70" name="Google Shape;270;p68"/>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71" name="Google Shape;271;p68"/>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72" name="Google Shape;272;p68"/>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3" name="Shape 273"/>
        <p:cNvGrpSpPr/>
        <p:nvPr/>
      </p:nvGrpSpPr>
      <p:grpSpPr>
        <a:xfrm>
          <a:off x="0" y="0"/>
          <a:ext cx="0" cy="0"/>
          <a:chOff x="0" y="0"/>
          <a:chExt cx="0" cy="0"/>
        </a:xfrm>
      </p:grpSpPr>
      <p:sp>
        <p:nvSpPr>
          <p:cNvPr id="274" name="Google Shape;274;p6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5" name="Google Shape;275;p6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76" name="Google Shape;276;p69"/>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77" name="Google Shape;277;p69"/>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78" name="Google Shape;278;p69"/>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9" name="Shape 279"/>
        <p:cNvGrpSpPr/>
        <p:nvPr/>
      </p:nvGrpSpPr>
      <p:grpSpPr>
        <a:xfrm>
          <a:off x="0" y="0"/>
          <a:ext cx="0" cy="0"/>
          <a:chOff x="0" y="0"/>
          <a:chExt cx="0" cy="0"/>
        </a:xfrm>
      </p:grpSpPr>
      <p:sp>
        <p:nvSpPr>
          <p:cNvPr id="280" name="Google Shape;280;p70"/>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1" name="Google Shape;281;p7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82" name="Google Shape;282;p7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283" name="Google Shape;283;p70"/>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84" name="Google Shape;284;p70"/>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85" name="Google Shape;285;p70"/>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86" name="Shape 286"/>
        <p:cNvGrpSpPr/>
        <p:nvPr/>
      </p:nvGrpSpPr>
      <p:grpSpPr>
        <a:xfrm>
          <a:off x="0" y="0"/>
          <a:ext cx="0" cy="0"/>
          <a:chOff x="0" y="0"/>
          <a:chExt cx="0" cy="0"/>
        </a:xfrm>
      </p:grpSpPr>
      <p:sp>
        <p:nvSpPr>
          <p:cNvPr id="287" name="Google Shape;287;p7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8" name="Google Shape;288;p7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89" name="Google Shape;289;p7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90" name="Google Shape;290;p7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291" name="Google Shape;291;p7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292" name="Google Shape;292;p71"/>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93" name="Google Shape;293;p71"/>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294" name="Google Shape;294;p71"/>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95" name="Shape 295"/>
        <p:cNvGrpSpPr/>
        <p:nvPr/>
      </p:nvGrpSpPr>
      <p:grpSpPr>
        <a:xfrm>
          <a:off x="0" y="0"/>
          <a:ext cx="0" cy="0"/>
          <a:chOff x="0" y="0"/>
          <a:chExt cx="0" cy="0"/>
        </a:xfrm>
      </p:grpSpPr>
      <p:sp>
        <p:nvSpPr>
          <p:cNvPr id="296" name="Google Shape;296;p7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7" name="Google Shape;297;p7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298" name="Google Shape;298;p7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99" name="Google Shape;299;p72"/>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00" name="Google Shape;300;p72"/>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01" name="Google Shape;301;p72"/>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02" name="Shape 302"/>
        <p:cNvGrpSpPr/>
        <p:nvPr/>
      </p:nvGrpSpPr>
      <p:grpSpPr>
        <a:xfrm>
          <a:off x="0" y="0"/>
          <a:ext cx="0" cy="0"/>
          <a:chOff x="0" y="0"/>
          <a:chExt cx="0" cy="0"/>
        </a:xfrm>
      </p:grpSpPr>
      <p:sp>
        <p:nvSpPr>
          <p:cNvPr id="303" name="Google Shape;303;p7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2000"/>
              <a:buFont typeface="Calibri"/>
              <a:buNone/>
              <a:defRPr b="1" i="0" sz="2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4" name="Google Shape;304;p73"/>
          <p:cNvSpPr/>
          <p:nvPr>
            <p:ph idx="2" type="pic"/>
          </p:nvPr>
        </p:nvSpPr>
        <p:spPr>
          <a:xfrm>
            <a:off x="1792288" y="612775"/>
            <a:ext cx="5486400" cy="4114800"/>
          </a:xfrm>
          <a:prstGeom prst="rect">
            <a:avLst/>
          </a:prstGeom>
          <a:noFill/>
          <a:ln>
            <a:noFill/>
          </a:ln>
        </p:spPr>
      </p:sp>
      <p:sp>
        <p:nvSpPr>
          <p:cNvPr id="305" name="Google Shape;305;p7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306" name="Google Shape;306;p73"/>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07" name="Google Shape;307;p73"/>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08" name="Google Shape;308;p73"/>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9" name="Shape 309"/>
        <p:cNvGrpSpPr/>
        <p:nvPr/>
      </p:nvGrpSpPr>
      <p:grpSpPr>
        <a:xfrm>
          <a:off x="0" y="0"/>
          <a:ext cx="0" cy="0"/>
          <a:chOff x="0" y="0"/>
          <a:chExt cx="0" cy="0"/>
        </a:xfrm>
      </p:grpSpPr>
      <p:sp>
        <p:nvSpPr>
          <p:cNvPr id="310" name="Google Shape;310;p74"/>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1" name="Google Shape;311;p7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2" name="Google Shape;312;p74"/>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13" name="Google Shape;313;p74"/>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14" name="Google Shape;314;p74"/>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2" name="Shape 42"/>
        <p:cNvGrpSpPr/>
        <p:nvPr/>
      </p:nvGrpSpPr>
      <p:grpSpPr>
        <a:xfrm>
          <a:off x="0" y="0"/>
          <a:ext cx="0" cy="0"/>
          <a:chOff x="0" y="0"/>
          <a:chExt cx="0" cy="0"/>
        </a:xfrm>
      </p:grpSpPr>
      <p:sp>
        <p:nvSpPr>
          <p:cNvPr id="43" name="Google Shape;43;p47"/>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grpSp>
        <p:nvGrpSpPr>
          <p:cNvPr id="44" name="Google Shape;44;p47"/>
          <p:cNvGrpSpPr/>
          <p:nvPr/>
        </p:nvGrpSpPr>
        <p:grpSpPr>
          <a:xfrm>
            <a:off x="2084388" y="6550025"/>
            <a:ext cx="7059612" cy="49213"/>
            <a:chOff x="2083888" y="6550671"/>
            <a:chExt cx="7060112" cy="48665"/>
          </a:xfrm>
        </p:grpSpPr>
        <p:sp>
          <p:nvSpPr>
            <p:cNvPr id="45" name="Google Shape;45;p4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46" name="Google Shape;46;p4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47" name="Google Shape;47;p4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48" name="Google Shape;48;p47"/>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grpSp>
        <p:nvGrpSpPr>
          <p:cNvPr id="49" name="Google Shape;49;p47"/>
          <p:cNvGrpSpPr/>
          <p:nvPr/>
        </p:nvGrpSpPr>
        <p:grpSpPr>
          <a:xfrm>
            <a:off x="2133600" y="6553200"/>
            <a:ext cx="7010400" cy="46038"/>
            <a:chOff x="1905000" y="6553200"/>
            <a:chExt cx="7010400" cy="45719"/>
          </a:xfrm>
        </p:grpSpPr>
        <p:sp>
          <p:nvSpPr>
            <p:cNvPr id="50" name="Google Shape;50;p4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51" name="Google Shape;51;p4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52" name="Google Shape;52;p4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53" name="Google Shape;53;p47"/>
          <p:cNvGrpSpPr/>
          <p:nvPr/>
        </p:nvGrpSpPr>
        <p:grpSpPr>
          <a:xfrm>
            <a:off x="0" y="1295400"/>
            <a:ext cx="7010400" cy="46038"/>
            <a:chOff x="1905000" y="6553200"/>
            <a:chExt cx="7010400" cy="45719"/>
          </a:xfrm>
        </p:grpSpPr>
        <p:sp>
          <p:nvSpPr>
            <p:cNvPr id="54" name="Google Shape;54;p4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55" name="Google Shape;55;p4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56" name="Google Shape;56;p4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sp>
        <p:nvSpPr>
          <p:cNvPr id="57" name="Google Shape;57;p47"/>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8" name="Google Shape;58;p47"/>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5" name="Shape 315"/>
        <p:cNvGrpSpPr/>
        <p:nvPr/>
      </p:nvGrpSpPr>
      <p:grpSpPr>
        <a:xfrm>
          <a:off x="0" y="0"/>
          <a:ext cx="0" cy="0"/>
          <a:chOff x="0" y="0"/>
          <a:chExt cx="0" cy="0"/>
        </a:xfrm>
      </p:grpSpPr>
      <p:sp>
        <p:nvSpPr>
          <p:cNvPr id="316" name="Google Shape;316;p75"/>
          <p:cNvSpPr txBox="1"/>
          <p:nvPr>
            <p:ph type="title"/>
          </p:nvPr>
        </p:nvSpPr>
        <p:spPr>
          <a:xfrm rot="5400000">
            <a:off x="4732338" y="2171701"/>
            <a:ext cx="5851525" cy="20574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17" name="Google Shape;317;p7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8" name="Google Shape;318;p75"/>
          <p:cNvSpPr txBox="1"/>
          <p:nvPr>
            <p:ph idx="10" type="dt"/>
          </p:nvPr>
        </p:nvSpPr>
        <p:spPr>
          <a:xfrm>
            <a:off x="457200" y="6356350"/>
            <a:ext cx="2133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19" name="Google Shape;319;p75"/>
          <p:cNvSpPr txBox="1"/>
          <p:nvPr>
            <p:ph idx="11" type="ftr"/>
          </p:nvPr>
        </p:nvSpPr>
        <p:spPr>
          <a:xfrm>
            <a:off x="3124200" y="6356350"/>
            <a:ext cx="28956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320" name="Google Shape;320;p75"/>
          <p:cNvSpPr txBox="1"/>
          <p:nvPr>
            <p:ph idx="12" type="sldNum"/>
          </p:nvPr>
        </p:nvSpPr>
        <p:spPr>
          <a:xfrm>
            <a:off x="6553200" y="6356350"/>
            <a:ext cx="21336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1pPr>
            <a:lvl2pPr indent="0" lvl="1"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2pPr>
            <a:lvl3pPr indent="0" lvl="2"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3pPr>
            <a:lvl4pPr indent="0" lvl="3"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4pPr>
            <a:lvl5pPr indent="0" lvl="4"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5pPr>
            <a:lvl6pPr indent="0" lvl="5"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6pPr>
            <a:lvl7pPr indent="0" lvl="6"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7pPr>
            <a:lvl8pPr indent="0" lvl="7"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8pPr>
            <a:lvl9pPr indent="0" lvl="8" marL="0" marR="0" rtl="0" algn="l">
              <a:lnSpc>
                <a:spcPct val="100000"/>
              </a:lnSpc>
              <a:spcBef>
                <a:spcPts val="0"/>
              </a:spcBef>
              <a:spcAft>
                <a:spcPts val="0"/>
              </a:spcAft>
              <a:buClr>
                <a:srgbClr val="000000"/>
              </a:buClr>
              <a:buSzPts val="1600"/>
              <a:buFont typeface="Arial"/>
              <a:buNone/>
              <a:defRPr b="0" i="0" sz="1600" u="none" cap="none" strike="noStrike">
                <a:solidFill>
                  <a:schemeClr val="dk1"/>
                </a:solidFill>
                <a:latin typeface="Tahoma"/>
                <a:ea typeface="Tahoma"/>
                <a:cs typeface="Tahoma"/>
                <a:sym typeface="Tahoma"/>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2_Title and Content">
    <p:spTree>
      <p:nvGrpSpPr>
        <p:cNvPr id="59" name="Shape 59"/>
        <p:cNvGrpSpPr/>
        <p:nvPr/>
      </p:nvGrpSpPr>
      <p:grpSpPr>
        <a:xfrm>
          <a:off x="0" y="0"/>
          <a:ext cx="0" cy="0"/>
          <a:chOff x="0" y="0"/>
          <a:chExt cx="0" cy="0"/>
        </a:xfrm>
      </p:grpSpPr>
      <p:sp>
        <p:nvSpPr>
          <p:cNvPr id="60" name="Google Shape;60;p77"/>
          <p:cNvSpPr txBox="1"/>
          <p:nvPr>
            <p:ph type="title"/>
          </p:nvPr>
        </p:nvSpPr>
        <p:spPr>
          <a:xfrm>
            <a:off x="2931667" y="3328238"/>
            <a:ext cx="3280664" cy="553998"/>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6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77"/>
          <p:cNvSpPr txBox="1"/>
          <p:nvPr>
            <p:ph idx="1" type="body"/>
          </p:nvPr>
        </p:nvSpPr>
        <p:spPr>
          <a:xfrm>
            <a:off x="612140" y="2831720"/>
            <a:ext cx="8098155" cy="20774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35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77"/>
          <p:cNvSpPr txBox="1"/>
          <p:nvPr>
            <p:ph idx="11" type="ftr"/>
          </p:nvPr>
        </p:nvSpPr>
        <p:spPr>
          <a:xfrm>
            <a:off x="3108960" y="6377940"/>
            <a:ext cx="2926080" cy="184666"/>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77"/>
          <p:cNvSpPr txBox="1"/>
          <p:nvPr>
            <p:ph idx="10" type="dt"/>
          </p:nvPr>
        </p:nvSpPr>
        <p:spPr>
          <a:xfrm>
            <a:off x="457200" y="6377940"/>
            <a:ext cx="2103120" cy="184666"/>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7"/>
          <p:cNvSpPr txBox="1"/>
          <p:nvPr>
            <p:ph idx="12" type="sldNum"/>
          </p:nvPr>
        </p:nvSpPr>
        <p:spPr>
          <a:xfrm>
            <a:off x="7358634" y="6311672"/>
            <a:ext cx="1706245" cy="403252"/>
          </a:xfrm>
          <a:prstGeom prst="rect">
            <a:avLst/>
          </a:prstGeom>
          <a:noFill/>
          <a:ln>
            <a:noFill/>
          </a:ln>
        </p:spPr>
        <p:txBody>
          <a:bodyPr anchorCtr="0" anchor="t" bIns="0" lIns="0" spcFirstLastPara="1" rIns="0" wrap="square" tIns="0">
            <a:spAutoFit/>
          </a:bodyPr>
          <a:lstStyle>
            <a:lvl1pPr indent="0" lvl="0"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1pPr>
            <a:lvl2pPr indent="0" lvl="1"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2pPr>
            <a:lvl3pPr indent="0" lvl="2"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3pPr>
            <a:lvl4pPr indent="0" lvl="3"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4pPr>
            <a:lvl5pPr indent="0" lvl="4"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5pPr>
            <a:lvl6pPr indent="0" lvl="5"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6pPr>
            <a:lvl7pPr indent="0" lvl="6"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7pPr>
            <a:lvl8pPr indent="0" lvl="7"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8pPr>
            <a:lvl9pPr indent="0" lvl="8" marL="0" marR="246698" algn="r">
              <a:lnSpc>
                <a:spcPct val="100875"/>
              </a:lnSpc>
              <a:spcBef>
                <a:spcPts val="0"/>
              </a:spcBef>
              <a:spcAft>
                <a:spcPts val="0"/>
              </a:spcAft>
              <a:buClr>
                <a:srgbClr val="000000"/>
              </a:buClr>
              <a:buSzPts val="1600"/>
              <a:buFont typeface="Arial"/>
              <a:buNone/>
              <a:defRPr b="1"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a:p>
            <a:pPr indent="0" lvl="0" marL="9525" marR="0" rtl="0" algn="l">
              <a:lnSpc>
                <a:spcPct val="100000"/>
              </a:lnSpc>
              <a:spcBef>
                <a:spcPts val="720"/>
              </a:spcBef>
              <a:spcAft>
                <a:spcPts val="0"/>
              </a:spcAft>
              <a:buSzPts val="1100"/>
              <a:buNone/>
            </a:pPr>
            <a:r>
              <a:rPr lang="en-US" sz="825">
                <a:solidFill>
                  <a:srgbClr val="0F1141"/>
                </a:solidFill>
              </a:rPr>
              <a:t>BITS </a:t>
            </a:r>
            <a:r>
              <a:rPr b="0" lang="en-US" sz="825">
                <a:solidFill>
                  <a:srgbClr val="0F1141"/>
                </a:solidFill>
              </a:rPr>
              <a:t>Pilani, Pilani Campus</a:t>
            </a:r>
            <a:endParaRPr sz="8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sp>
        <p:nvSpPr>
          <p:cNvPr id="66" name="Google Shape;66;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8" name="Google Shape;68;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71" name="Shape 71"/>
        <p:cNvGrpSpPr/>
        <p:nvPr/>
      </p:nvGrpSpPr>
      <p:grpSpPr>
        <a:xfrm>
          <a:off x="0" y="0"/>
          <a:ext cx="0" cy="0"/>
          <a:chOff x="0" y="0"/>
          <a:chExt cx="0" cy="0"/>
        </a:xfrm>
      </p:grpSpPr>
      <p:sp>
        <p:nvSpPr>
          <p:cNvPr id="72" name="Google Shape;72;p58"/>
          <p:cNvSpPr/>
          <p:nvPr/>
        </p:nvSpPr>
        <p:spPr>
          <a:xfrm>
            <a:off x="0" y="3352800"/>
            <a:ext cx="86868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Arial"/>
              <a:ea typeface="Arial"/>
              <a:cs typeface="Arial"/>
              <a:sym typeface="Arial"/>
            </a:endParaRPr>
          </a:p>
        </p:txBody>
      </p:sp>
      <p:sp>
        <p:nvSpPr>
          <p:cNvPr id="73" name="Google Shape;73;p58"/>
          <p:cNvSpPr/>
          <p:nvPr/>
        </p:nvSpPr>
        <p:spPr>
          <a:xfrm>
            <a:off x="2895600" y="609600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74" name="Google Shape;74;p58"/>
          <p:cNvSpPr/>
          <p:nvPr/>
        </p:nvSpPr>
        <p:spPr>
          <a:xfrm>
            <a:off x="0" y="609600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75" name="Google Shape;75;p58"/>
          <p:cNvSpPr/>
          <p:nvPr/>
        </p:nvSpPr>
        <p:spPr>
          <a:xfrm>
            <a:off x="5791200" y="609600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pic>
        <p:nvPicPr>
          <p:cNvPr descr="BITS_university_logo_whitevert.png" id="76" name="Google Shape;76;p58"/>
          <p:cNvPicPr preferRelativeResize="0"/>
          <p:nvPr/>
        </p:nvPicPr>
        <p:blipFill rotWithShape="1">
          <a:blip r:embed="rId3">
            <a:alphaModFix/>
          </a:blip>
          <a:srcRect b="28592" l="0" r="0" t="2"/>
          <a:stretch/>
        </p:blipFill>
        <p:spPr>
          <a:xfrm>
            <a:off x="76200" y="3352800"/>
            <a:ext cx="2057400" cy="1979613"/>
          </a:xfrm>
          <a:prstGeom prst="rect">
            <a:avLst/>
          </a:prstGeom>
          <a:noFill/>
          <a:ln>
            <a:noFill/>
          </a:ln>
        </p:spPr>
      </p:pic>
      <p:sp>
        <p:nvSpPr>
          <p:cNvPr id="77" name="Google Shape;77;p58"/>
          <p:cNvSpPr txBox="1"/>
          <p:nvPr/>
        </p:nvSpPr>
        <p:spPr>
          <a:xfrm>
            <a:off x="-76200" y="5257800"/>
            <a:ext cx="22098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78" name="Google Shape;78;p58"/>
          <p:cNvSpPr txBox="1"/>
          <p:nvPr/>
        </p:nvSpPr>
        <p:spPr>
          <a:xfrm>
            <a:off x="152400" y="56673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79" name="Google Shape;79;p58"/>
          <p:cNvSpPr txBox="1"/>
          <p:nvPr>
            <p:ph type="title"/>
          </p:nvPr>
        </p:nvSpPr>
        <p:spPr>
          <a:xfrm>
            <a:off x="2514600" y="3810000"/>
            <a:ext cx="60198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80" name="Shape 80"/>
        <p:cNvGrpSpPr/>
        <p:nvPr/>
      </p:nvGrpSpPr>
      <p:grpSpPr>
        <a:xfrm>
          <a:off x="0" y="0"/>
          <a:ext cx="0" cy="0"/>
          <a:chOff x="0" y="0"/>
          <a:chExt cx="0" cy="0"/>
        </a:xfrm>
      </p:grpSpPr>
      <p:pic>
        <p:nvPicPr>
          <p:cNvPr descr="\\Server\D\jyoti\FI023_BITS_v1\styleguide img\IMG_5627_b.jpg" id="81" name="Google Shape;81;p59"/>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82" name="Google Shape;82;p59"/>
          <p:cNvSpPr/>
          <p:nvPr/>
        </p:nvSpPr>
        <p:spPr>
          <a:xfrm>
            <a:off x="0" y="4281488"/>
            <a:ext cx="9144000" cy="2576512"/>
          </a:xfrm>
          <a:prstGeom prst="rect">
            <a:avLst/>
          </a:prstGeom>
          <a:solidFill>
            <a:schemeClr val="lt1"/>
          </a:solidFill>
          <a:ln cap="flat" cmpd="sng" w="9525">
            <a:solidFill>
              <a:srgbClr val="4A7DBA"/>
            </a:solidFill>
            <a:prstDash val="solid"/>
            <a:round/>
            <a:headEnd len="sm" w="sm" type="none"/>
            <a:tailEnd len="sm" w="sm" type="none"/>
          </a:ln>
          <a:effectLst>
            <a:outerShdw blurRad="40000" rotWithShape="0" dir="5400000" dist="23000">
              <a:srgbClr val="000000">
                <a:alpha val="3372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pic>
        <p:nvPicPr>
          <p:cNvPr descr="Picture 7.png" id="83" name="Google Shape;83;p59"/>
          <p:cNvPicPr preferRelativeResize="0"/>
          <p:nvPr/>
        </p:nvPicPr>
        <p:blipFill rotWithShape="1">
          <a:blip r:embed="rId3">
            <a:alphaModFix/>
          </a:blip>
          <a:srcRect b="5332" l="1923" r="0" t="0"/>
          <a:stretch/>
        </p:blipFill>
        <p:spPr>
          <a:xfrm>
            <a:off x="6629400" y="0"/>
            <a:ext cx="2193925" cy="692150"/>
          </a:xfrm>
          <a:prstGeom prst="rect">
            <a:avLst/>
          </a:prstGeom>
          <a:noFill/>
          <a:ln>
            <a:noFill/>
          </a:ln>
        </p:spPr>
      </p:pic>
      <p:sp>
        <p:nvSpPr>
          <p:cNvPr id="84" name="Google Shape;84;p59"/>
          <p:cNvSpPr/>
          <p:nvPr/>
        </p:nvSpPr>
        <p:spPr>
          <a:xfrm>
            <a:off x="2882900" y="6775450"/>
            <a:ext cx="28956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85" name="Google Shape;85;p59"/>
          <p:cNvSpPr/>
          <p:nvPr/>
        </p:nvSpPr>
        <p:spPr>
          <a:xfrm>
            <a:off x="-12700" y="6775450"/>
            <a:ext cx="28956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86" name="Google Shape;86;p59"/>
          <p:cNvSpPr/>
          <p:nvPr/>
        </p:nvSpPr>
        <p:spPr>
          <a:xfrm>
            <a:off x="5778500" y="6775450"/>
            <a:ext cx="28956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87" name="Google Shape;87;p59"/>
          <p:cNvSpPr txBox="1"/>
          <p:nvPr/>
        </p:nvSpPr>
        <p:spPr>
          <a:xfrm>
            <a:off x="6858000" y="762000"/>
            <a:ext cx="2209800" cy="55403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900"/>
              <a:buFont typeface="Arial"/>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b="0" i="0" sz="1400" u="none" cap="none" strike="noStrike">
              <a:solidFill>
                <a:srgbClr val="000000"/>
              </a:solidFill>
              <a:latin typeface="Arial"/>
              <a:ea typeface="Arial"/>
              <a:cs typeface="Arial"/>
              <a:sym typeface="Arial"/>
            </a:endParaRPr>
          </a:p>
        </p:txBody>
      </p:sp>
      <p:sp>
        <p:nvSpPr>
          <p:cNvPr id="88" name="Google Shape;88;p59"/>
          <p:cNvSpPr txBox="1"/>
          <p:nvPr/>
        </p:nvSpPr>
        <p:spPr>
          <a:xfrm>
            <a:off x="7086600" y="1171575"/>
            <a:ext cx="1905000" cy="276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FFFFFF"/>
                </a:solidFill>
                <a:latin typeface="Arial"/>
                <a:ea typeface="Arial"/>
                <a:cs typeface="Arial"/>
                <a:sym typeface="Arial"/>
              </a:rPr>
              <a:t>Pilani Campus</a:t>
            </a:r>
            <a:endParaRPr b="0" i="0" sz="1400" u="none" cap="none" strike="noStrike">
              <a:solidFill>
                <a:srgbClr val="000000"/>
              </a:solidFill>
              <a:latin typeface="Arial"/>
              <a:ea typeface="Arial"/>
              <a:cs typeface="Arial"/>
              <a:sym typeface="Arial"/>
            </a:endParaRPr>
          </a:p>
        </p:txBody>
      </p:sp>
      <p:sp>
        <p:nvSpPr>
          <p:cNvPr id="89" name="Google Shape;89;p59"/>
          <p:cNvSpPr txBox="1"/>
          <p:nvPr>
            <p:ph idx="1" type="body"/>
          </p:nvPr>
        </p:nvSpPr>
        <p:spPr>
          <a:xfrm>
            <a:off x="304800" y="4648200"/>
            <a:ext cx="8458200" cy="1600200"/>
          </a:xfrm>
          <a:prstGeom prst="rect">
            <a:avLst/>
          </a:prstGeom>
          <a:noFill/>
          <a:ln>
            <a:noFill/>
          </a:ln>
        </p:spPr>
        <p:txBody>
          <a:bodyPr anchorCtr="0" anchor="t" bIns="45700" lIns="91425" spcFirstLastPara="1" rIns="91425" wrap="square" tIns="45700">
            <a:noAutofit/>
          </a:bodyPr>
          <a:lstStyle>
            <a:lvl1pPr indent="-228600" lvl="0" marL="457200" algn="l">
              <a:lnSpc>
                <a:spcPct val="104999"/>
              </a:lnSpc>
              <a:spcBef>
                <a:spcPts val="0"/>
              </a:spcBef>
              <a:spcAft>
                <a:spcPts val="0"/>
              </a:spcAft>
              <a:buClr>
                <a:schemeClr val="dk1"/>
              </a:buClr>
              <a:buSzPts val="4000"/>
              <a:buNone/>
              <a:defRPr b="1" sz="40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90" name="Shape 90"/>
        <p:cNvGrpSpPr/>
        <p:nvPr/>
      </p:nvGrpSpPr>
      <p:grpSpPr>
        <a:xfrm>
          <a:off x="0" y="0"/>
          <a:ext cx="0" cy="0"/>
          <a:chOff x="0" y="0"/>
          <a:chExt cx="0" cy="0"/>
        </a:xfrm>
      </p:grpSpPr>
      <p:pic>
        <p:nvPicPr>
          <p:cNvPr descr="Picture 7.png" id="91" name="Google Shape;91;p60"/>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grpSp>
        <p:nvGrpSpPr>
          <p:cNvPr id="92" name="Google Shape;92;p60"/>
          <p:cNvGrpSpPr/>
          <p:nvPr/>
        </p:nvGrpSpPr>
        <p:grpSpPr>
          <a:xfrm>
            <a:off x="0" y="1295400"/>
            <a:ext cx="7010400" cy="46038"/>
            <a:chOff x="1905000" y="6553200"/>
            <a:chExt cx="7010400" cy="45719"/>
          </a:xfrm>
        </p:grpSpPr>
        <p:sp>
          <p:nvSpPr>
            <p:cNvPr id="93" name="Google Shape;93;p6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94" name="Google Shape;94;p6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95" name="Google Shape;95;p6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96" name="Google Shape;96;p60"/>
          <p:cNvGrpSpPr/>
          <p:nvPr/>
        </p:nvGrpSpPr>
        <p:grpSpPr>
          <a:xfrm>
            <a:off x="2133600" y="6553200"/>
            <a:ext cx="7010400" cy="46038"/>
            <a:chOff x="1905000" y="6553200"/>
            <a:chExt cx="7010400" cy="45719"/>
          </a:xfrm>
        </p:grpSpPr>
        <p:sp>
          <p:nvSpPr>
            <p:cNvPr id="97" name="Google Shape;97;p60"/>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98" name="Google Shape;98;p6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99" name="Google Shape;99;p60"/>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sp>
        <p:nvSpPr>
          <p:cNvPr id="100" name="Google Shape;100;p60"/>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400" u="none" cap="none" strike="noStrike">
              <a:solidFill>
                <a:srgbClr val="000000"/>
              </a:solidFill>
              <a:latin typeface="Arial"/>
              <a:ea typeface="Arial"/>
              <a:cs typeface="Arial"/>
              <a:sym typeface="Arial"/>
            </a:endParaRPr>
          </a:p>
        </p:txBody>
      </p:sp>
      <p:sp>
        <p:nvSpPr>
          <p:cNvPr id="101" name="Google Shape;101;p6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02" name="Google Shape;102;p60"/>
          <p:cNvSpPr txBox="1"/>
          <p:nvPr>
            <p:ph idx="2" type="body"/>
          </p:nvPr>
        </p:nvSpPr>
        <p:spPr>
          <a:xfrm>
            <a:off x="4953000" y="1600200"/>
            <a:ext cx="4038600" cy="4525963"/>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560"/>
              </a:spcBef>
              <a:spcAft>
                <a:spcPts val="0"/>
              </a:spcAft>
              <a:buClr>
                <a:srgbClr val="101141"/>
              </a:buClr>
              <a:buSzPts val="2800"/>
              <a:buFont typeface="Arial"/>
              <a:buNone/>
              <a:defRPr sz="2800"/>
            </a:lvl1pPr>
            <a:lvl2pPr indent="-330200" lvl="1" marL="914400" marR="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03" name="Google Shape;103;p60"/>
          <p:cNvSpPr txBox="1"/>
          <p:nvPr>
            <p:ph idx="3"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04" name="Shape 104"/>
        <p:cNvGrpSpPr/>
        <p:nvPr/>
      </p:nvGrpSpPr>
      <p:grpSpPr>
        <a:xfrm>
          <a:off x="0" y="0"/>
          <a:ext cx="0" cy="0"/>
          <a:chOff x="0" y="0"/>
          <a:chExt cx="0" cy="0"/>
        </a:xfrm>
      </p:grpSpPr>
      <p:grpSp>
        <p:nvGrpSpPr>
          <p:cNvPr id="105" name="Google Shape;105;p61"/>
          <p:cNvGrpSpPr/>
          <p:nvPr/>
        </p:nvGrpSpPr>
        <p:grpSpPr>
          <a:xfrm>
            <a:off x="0" y="1295400"/>
            <a:ext cx="7010400" cy="46038"/>
            <a:chOff x="1905000" y="6553200"/>
            <a:chExt cx="7010400" cy="45719"/>
          </a:xfrm>
        </p:grpSpPr>
        <p:sp>
          <p:nvSpPr>
            <p:cNvPr id="106" name="Google Shape;106;p61"/>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07" name="Google Shape;107;p6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08" name="Google Shape;108;p61"/>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grpSp>
        <p:nvGrpSpPr>
          <p:cNvPr id="109" name="Google Shape;109;p61"/>
          <p:cNvGrpSpPr/>
          <p:nvPr/>
        </p:nvGrpSpPr>
        <p:grpSpPr>
          <a:xfrm>
            <a:off x="2133600" y="6553200"/>
            <a:ext cx="7010400" cy="46038"/>
            <a:chOff x="1905000" y="6553200"/>
            <a:chExt cx="7010400" cy="45719"/>
          </a:xfrm>
        </p:grpSpPr>
        <p:sp>
          <p:nvSpPr>
            <p:cNvPr id="110" name="Google Shape;110;p61"/>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11" name="Google Shape;111;p61"/>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sp>
          <p:nvSpPr>
            <p:cNvPr id="112" name="Google Shape;112;p61"/>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Tahoma"/>
                <a:ea typeface="Tahoma"/>
                <a:cs typeface="Tahoma"/>
                <a:sym typeface="Tahoma"/>
              </a:endParaRPr>
            </a:p>
          </p:txBody>
        </p:sp>
      </p:grpSp>
      <p:pic>
        <p:nvPicPr>
          <p:cNvPr descr="Picture 7.png" id="113" name="Google Shape;113;p61"/>
          <p:cNvPicPr preferRelativeResize="0"/>
          <p:nvPr/>
        </p:nvPicPr>
        <p:blipFill rotWithShape="1">
          <a:blip r:embed="rId2">
            <a:alphaModFix/>
          </a:blip>
          <a:srcRect b="5332" l="1923" r="0" t="0"/>
          <a:stretch/>
        </p:blipFill>
        <p:spPr>
          <a:xfrm>
            <a:off x="6629400" y="0"/>
            <a:ext cx="2193925" cy="692150"/>
          </a:xfrm>
          <a:prstGeom prst="rect">
            <a:avLst/>
          </a:prstGeom>
          <a:noFill/>
          <a:ln>
            <a:noFill/>
          </a:ln>
        </p:spPr>
      </p:pic>
      <p:sp>
        <p:nvSpPr>
          <p:cNvPr id="114" name="Google Shape;114;p61"/>
          <p:cNvSpPr txBox="1"/>
          <p:nvPr/>
        </p:nvSpPr>
        <p:spPr>
          <a:xfrm>
            <a:off x="3276600" y="6596063"/>
            <a:ext cx="5867400" cy="261937"/>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Deemed to be University under Section 3 of UGC Act, 1956</a:t>
            </a:r>
            <a:endParaRPr b="0" i="0" sz="1400" u="none" cap="none" strike="noStrike">
              <a:solidFill>
                <a:srgbClr val="000000"/>
              </a:solidFill>
              <a:latin typeface="Arial"/>
              <a:ea typeface="Arial"/>
              <a:cs typeface="Arial"/>
              <a:sym typeface="Arial"/>
            </a:endParaRPr>
          </a:p>
        </p:txBody>
      </p:sp>
      <p:sp>
        <p:nvSpPr>
          <p:cNvPr id="115" name="Google Shape;115;p61"/>
          <p:cNvSpPr txBox="1"/>
          <p:nvPr>
            <p:ph idx="1" type="body"/>
          </p:nvPr>
        </p:nvSpPr>
        <p:spPr>
          <a:xfrm>
            <a:off x="457200" y="1535112"/>
            <a:ext cx="4040188" cy="8270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6" name="Google Shape;116;p61"/>
          <p:cNvSpPr txBox="1"/>
          <p:nvPr>
            <p:ph idx="2" type="body"/>
          </p:nvPr>
        </p:nvSpPr>
        <p:spPr>
          <a:xfrm>
            <a:off x="457200" y="2362199"/>
            <a:ext cx="4040188" cy="376396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7" name="Google Shape;117;p61"/>
          <p:cNvSpPr txBox="1"/>
          <p:nvPr>
            <p:ph idx="3" type="body"/>
          </p:nvPr>
        </p:nvSpPr>
        <p:spPr>
          <a:xfrm>
            <a:off x="4645025" y="1535112"/>
            <a:ext cx="4041775" cy="8270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18" name="Google Shape;118;p61"/>
          <p:cNvSpPr txBox="1"/>
          <p:nvPr>
            <p:ph idx="4" type="body"/>
          </p:nvPr>
        </p:nvSpPr>
        <p:spPr>
          <a:xfrm>
            <a:off x="4645025" y="2362199"/>
            <a:ext cx="4041775" cy="3763963"/>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19" name="Google Shape;119;p61"/>
          <p:cNvSpPr txBox="1"/>
          <p:nvPr>
            <p:ph idx="5"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Clr>
                <a:schemeClr val="dk1"/>
              </a:buClr>
              <a:buSzPts val="3600"/>
              <a:buNone/>
              <a:defRPr b="1" sz="3600">
                <a:latin typeface="Arial"/>
                <a:ea typeface="Arial"/>
                <a:cs typeface="Arial"/>
                <a:sym typeface="Arial"/>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5.xml"/><Relationship Id="rId10" Type="http://schemas.openxmlformats.org/officeDocument/2006/relationships/slideLayout" Target="../slideLayouts/slideLayout24.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 Type="http://schemas.openxmlformats.org/officeDocument/2006/relationships/image" Target="../media/image8.png"/><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5" Type="http://schemas.openxmlformats.org/officeDocument/2006/relationships/slideLayout" Target="../slideLayouts/slideLayout29.xml"/><Relationship Id="rId14" Type="http://schemas.openxmlformats.org/officeDocument/2006/relationships/slideLayout" Target="../slideLayouts/slideLayout28.xml"/><Relationship Id="rId17" Type="http://schemas.openxmlformats.org/officeDocument/2006/relationships/theme" Target="../theme/theme1.xml"/><Relationship Id="rId16" Type="http://schemas.openxmlformats.org/officeDocument/2006/relationships/slideLayout" Target="../slideLayouts/slideLayout30.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4000" u="none" cap="none" strike="noStrike">
                <a:solidFill>
                  <a:schemeClr val="dk1"/>
                </a:solidFill>
                <a:latin typeface="Arial"/>
                <a:ea typeface="Arial"/>
                <a:cs typeface="Arial"/>
                <a:sym typeface="Arial"/>
              </a:defRPr>
            </a:lvl9pPr>
          </a:lstStyle>
          <a:p/>
        </p:txBody>
      </p:sp>
      <p:sp>
        <p:nvSpPr>
          <p:cNvPr id="11" name="Google Shape;11;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13" name="Google Shape;13;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Tahoma"/>
                <a:ea typeface="Tahoma"/>
                <a:cs typeface="Tahoma"/>
                <a:sym typeface="Tahoma"/>
              </a:defRPr>
            </a:lvl9pPr>
          </a:lstStyle>
          <a:p/>
        </p:txBody>
      </p:sp>
      <p:sp>
        <p:nvSpPr>
          <p:cNvPr id="14" name="Google Shape;14;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95" name="Google Shape;195;p50"/>
          <p:cNvSpPr txBox="1"/>
          <p:nvPr/>
        </p:nvSpPr>
        <p:spPr>
          <a:xfrm>
            <a:off x="3276600" y="6596390"/>
            <a:ext cx="5867400" cy="26161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100"/>
              <a:buFont typeface="Arial"/>
              <a:buNone/>
            </a:pPr>
            <a:r>
              <a:rPr b="1" i="0" lang="en-US" sz="1100" u="none" cap="none" strike="noStrike">
                <a:solidFill>
                  <a:srgbClr val="101141"/>
                </a:solidFill>
                <a:latin typeface="Arial"/>
                <a:ea typeface="Arial"/>
                <a:cs typeface="Arial"/>
                <a:sym typeface="Arial"/>
              </a:rPr>
              <a:t>BITS </a:t>
            </a:r>
            <a:r>
              <a:rPr b="0" i="0" lang="en-US" sz="1100" u="none" cap="none" strike="noStrike">
                <a:solidFill>
                  <a:srgbClr val="101141"/>
                </a:solidFill>
                <a:latin typeface="Arial"/>
                <a:ea typeface="Arial"/>
                <a:cs typeface="Arial"/>
                <a:sym typeface="Arial"/>
              </a:rPr>
              <a:t>Pilani, Pilani Campus</a:t>
            </a:r>
            <a:endParaRPr b="0" i="0" sz="1100" u="none" cap="none" strike="noStrike">
              <a:solidFill>
                <a:srgbClr val="101141"/>
              </a:solidFill>
              <a:latin typeface="Arial"/>
              <a:ea typeface="Arial"/>
              <a:cs typeface="Arial"/>
              <a:sym typeface="Arial"/>
            </a:endParaRPr>
          </a:p>
        </p:txBody>
      </p:sp>
      <p:pic>
        <p:nvPicPr>
          <p:cNvPr descr="Picture 7.png" id="196" name="Google Shape;196;p50"/>
          <p:cNvPicPr preferRelativeResize="0"/>
          <p:nvPr/>
        </p:nvPicPr>
        <p:blipFill rotWithShape="1">
          <a:blip r:embed="rId1">
            <a:alphaModFix/>
          </a:blip>
          <a:srcRect b="5332" l="1923" r="0" t="0"/>
          <a:stretch/>
        </p:blipFill>
        <p:spPr>
          <a:xfrm>
            <a:off x="6629400" y="-1"/>
            <a:ext cx="2193193" cy="692697"/>
          </a:xfrm>
          <a:prstGeom prst="rect">
            <a:avLst/>
          </a:prstGeom>
          <a:noFill/>
          <a:ln>
            <a:noFill/>
          </a:ln>
        </p:spPr>
      </p:pic>
      <p:grpSp>
        <p:nvGrpSpPr>
          <p:cNvPr id="197" name="Google Shape;197;p50"/>
          <p:cNvGrpSpPr/>
          <p:nvPr/>
        </p:nvGrpSpPr>
        <p:grpSpPr>
          <a:xfrm>
            <a:off x="2133600" y="6553200"/>
            <a:ext cx="7010400" cy="45719"/>
            <a:chOff x="1905000" y="6553200"/>
            <a:chExt cx="7010400" cy="45719"/>
          </a:xfrm>
        </p:grpSpPr>
        <p:sp>
          <p:nvSpPr>
            <p:cNvPr id="198" name="Google Shape;198;p5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sp>
          <p:nvSpPr>
            <p:cNvPr id="199" name="Google Shape;199;p5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sp>
          <p:nvSpPr>
            <p:cNvPr id="200" name="Google Shape;200;p5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grpSp>
      <p:grpSp>
        <p:nvGrpSpPr>
          <p:cNvPr id="201" name="Google Shape;201;p50"/>
          <p:cNvGrpSpPr/>
          <p:nvPr/>
        </p:nvGrpSpPr>
        <p:grpSpPr>
          <a:xfrm>
            <a:off x="0" y="1295400"/>
            <a:ext cx="7010400" cy="45719"/>
            <a:chOff x="1905000" y="6553200"/>
            <a:chExt cx="7010400" cy="45719"/>
          </a:xfrm>
        </p:grpSpPr>
        <p:sp>
          <p:nvSpPr>
            <p:cNvPr id="202" name="Google Shape;202;p50"/>
            <p:cNvSpPr/>
            <p:nvPr/>
          </p:nvSpPr>
          <p:spPr>
            <a:xfrm>
              <a:off x="4267200" y="6553200"/>
              <a:ext cx="2328591"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sp>
          <p:nvSpPr>
            <p:cNvPr id="203" name="Google Shape;203;p50"/>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sp>
          <p:nvSpPr>
            <p:cNvPr id="204" name="Google Shape;204;p50"/>
            <p:cNvSpPr/>
            <p:nvPr/>
          </p:nvSpPr>
          <p:spPr>
            <a:xfrm>
              <a:off x="6586809" y="6553200"/>
              <a:ext cx="2328591"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grp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hyperlink" Target="http://nlp.stanford.edu:8080/ner/process" TargetMode="External"/><Relationship Id="rId4" Type="http://schemas.openxmlformats.org/officeDocument/2006/relationships/hyperlink" Target="https://quillbot.com/summarize" TargetMode="External"/><Relationship Id="rId5" Type="http://schemas.openxmlformats.org/officeDocument/2006/relationships/hyperlink" Target="http://start.csail.mit.edu/index.php" TargetMode="External"/><Relationship Id="rId6" Type="http://schemas.openxmlformats.org/officeDocument/2006/relationships/hyperlink" Target="https://komprehend.io/sentiment-analysis" TargetMode="External"/></Relationships>
</file>

<file path=ppt/slides/_rels/slide21.xml.rels><?xml version="1.0" encoding="UTF-8" standalone="yes"?><Relationships xmlns="http://schemas.openxmlformats.org/package/2006/relationships"><Relationship Id="rId11" Type="http://schemas.openxmlformats.org/officeDocument/2006/relationships/hyperlink" Target="https://www.analyticsinsight.net/openais-gpt-3-is-powering-these-industries-with-unique-abilities/" TargetMode="External"/><Relationship Id="rId10" Type="http://schemas.openxmlformats.org/officeDocument/2006/relationships/hyperlink" Target="https://en.wikipedia.org/wiki/Language_model" TargetMode="External"/><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hyperlink" Target="https://www.ibm.com/watson" TargetMode="External"/><Relationship Id="rId4" Type="http://schemas.openxmlformats.org/officeDocument/2006/relationships/hyperlink" Target="https://cloud.google.com/natural-language/docs/basics" TargetMode="External"/><Relationship Id="rId9" Type="http://schemas.openxmlformats.org/officeDocument/2006/relationships/hyperlink" Target="https://en.wikipedia.org/wiki/Autoregressive_model" TargetMode="External"/><Relationship Id="rId5" Type="http://schemas.openxmlformats.org/officeDocument/2006/relationships/hyperlink" Target="https://aws.amazon.com/comprehend/" TargetMode="External"/><Relationship Id="rId6" Type="http://schemas.openxmlformats.org/officeDocument/2006/relationships/hyperlink" Target="https://stanfordnlp.github.io/CoreNLP/" TargetMode="External"/><Relationship Id="rId7" Type="http://schemas.openxmlformats.org/officeDocument/2006/relationships/hyperlink" Target="https://github.com/RaRe-Technologies/gensim" TargetMode="External"/><Relationship Id="rId8" Type="http://schemas.openxmlformats.org/officeDocument/2006/relationships/hyperlink" Target="https://www.nltk.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 Id="rId3" Type="http://schemas.openxmlformats.org/officeDocument/2006/relationships/hyperlink" Target="http://www.nltk.org/book_1ed/" TargetMode="External"/><Relationship Id="rId4" Type="http://schemas.openxmlformats.org/officeDocument/2006/relationships/hyperlink" Target="http://groups.google.com/group/nltk-users" TargetMode="External"/><Relationship Id="rId5" Type="http://schemas.openxmlformats.org/officeDocument/2006/relationships/hyperlink" Target="http://groups.google.com/group/nltk-users" TargetMode="External"/><Relationship Id="rId6" Type="http://schemas.openxmlformats.org/officeDocument/2006/relationships/hyperlink" Target="https://www.nltk.org/install.html"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Relationship Id="rId3"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0" Type="http://schemas.openxmlformats.org/officeDocument/2006/relationships/hyperlink" Target="https://web.stanford.edu/class/cs224u/2016/materials/cs224u-2016-intro.pdf" TargetMode="External"/><Relationship Id="rId1" Type="http://schemas.openxmlformats.org/officeDocument/2006/relationships/slideLayout" Target="../slideLayouts/slideLayout17.xml"/><Relationship Id="rId2" Type="http://schemas.openxmlformats.org/officeDocument/2006/relationships/notesSlide" Target="../notesSlides/notesSlide39.xml"/><Relationship Id="rId3" Type="http://schemas.openxmlformats.org/officeDocument/2006/relationships/hyperlink" Target="https://emerj.com/partner-content/nlp-current-applications-and-future-possibilities/" TargetMode="External"/><Relationship Id="rId4" Type="http://schemas.openxmlformats.org/officeDocument/2006/relationships/hyperlink" Target="https://venturebeat.com/2019/04/05/why-nlp-will-be-big-in-2019/" TargetMode="External"/><Relationship Id="rId9" Type="http://schemas.openxmlformats.org/officeDocument/2006/relationships/hyperlink" Target="https://www.cstr.ed.ac.uk/emasters/course/natural_lang.html" TargetMode="External"/><Relationship Id="rId5" Type="http://schemas.openxmlformats.org/officeDocument/2006/relationships/hyperlink" Target="https://www.nltk.org/book/" TargetMode="External"/><Relationship Id="rId6" Type="http://schemas.openxmlformats.org/officeDocument/2006/relationships/hyperlink" Target="https://www.coursera.org/learn/python-text-mining/home/week/1" TargetMode="External"/><Relationship Id="rId7" Type="http://schemas.openxmlformats.org/officeDocument/2006/relationships/hyperlink" Target="https://openai.com/api/" TargetMode="External"/><Relationship Id="rId8" Type="http://schemas.openxmlformats.org/officeDocument/2006/relationships/hyperlink" Target="https://web.stanford.edu/~jurafsky/NLPCourseraSlide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
          <p:cNvSpPr txBox="1"/>
          <p:nvPr>
            <p:ph type="title"/>
          </p:nvPr>
        </p:nvSpPr>
        <p:spPr>
          <a:xfrm>
            <a:off x="1942474" y="3517692"/>
            <a:ext cx="6886731" cy="1524000"/>
          </a:xfrm>
          <a:prstGeom prst="rect">
            <a:avLst/>
          </a:prstGeom>
          <a:noFill/>
          <a:ln>
            <a:noFill/>
          </a:ln>
        </p:spPr>
        <p:txBody>
          <a:bodyPr anchorCtr="0" anchor="ctr" bIns="45700" lIns="91425" spcFirstLastPara="1" rIns="91425" wrap="square" tIns="45700">
            <a:noAutofit/>
          </a:bodyPr>
          <a:lstStyle/>
          <a:p>
            <a:pPr indent="0" lvl="0" marL="0" rtl="0" algn="ctr">
              <a:lnSpc>
                <a:spcPct val="90909"/>
              </a:lnSpc>
              <a:spcBef>
                <a:spcPts val="0"/>
              </a:spcBef>
              <a:spcAft>
                <a:spcPts val="0"/>
              </a:spcAft>
              <a:buSzPts val="1400"/>
              <a:buNone/>
            </a:pPr>
            <a:r>
              <a:rPr lang="en-US">
                <a:solidFill>
                  <a:srgbClr val="FFFF66"/>
                </a:solidFill>
                <a:latin typeface="Calibri"/>
                <a:ea typeface="Calibri"/>
                <a:cs typeface="Calibri"/>
                <a:sym typeface="Calibri"/>
              </a:rPr>
              <a:t>Natural Language Processing</a:t>
            </a:r>
            <a:br>
              <a:rPr lang="en-US">
                <a:solidFill>
                  <a:srgbClr val="FFFF66"/>
                </a:solidFill>
                <a:latin typeface="Calibri"/>
                <a:ea typeface="Calibri"/>
                <a:cs typeface="Calibri"/>
                <a:sym typeface="Calibri"/>
              </a:rPr>
            </a:br>
            <a:endParaRPr>
              <a:solidFill>
                <a:srgbClr val="FFFF66"/>
              </a:solidFill>
              <a:latin typeface="Calibri"/>
              <a:ea typeface="Calibri"/>
              <a:cs typeface="Calibri"/>
              <a:sym typeface="Calibri"/>
            </a:endParaRPr>
          </a:p>
        </p:txBody>
      </p:sp>
      <p:sp>
        <p:nvSpPr>
          <p:cNvPr id="326" name="Google Shape;326;p1"/>
          <p:cNvSpPr txBox="1"/>
          <p:nvPr>
            <p:ph idx="4294967295" type="body"/>
          </p:nvPr>
        </p:nvSpPr>
        <p:spPr>
          <a:xfrm>
            <a:off x="2690948" y="4926874"/>
            <a:ext cx="5943600" cy="1143000"/>
          </a:xfrm>
          <a:prstGeom prst="rect">
            <a:avLst/>
          </a:prstGeom>
          <a:noFill/>
          <a:ln>
            <a:noFill/>
          </a:ln>
        </p:spPr>
        <p:txBody>
          <a:bodyPr anchorCtr="0" anchor="t" bIns="45700" lIns="91425" spcFirstLastPara="1" rIns="91425" wrap="square" tIns="45700">
            <a:normAutofit fontScale="85000" lnSpcReduction="20000"/>
          </a:bodyPr>
          <a:lstStyle/>
          <a:p>
            <a:pPr indent="-256032" lvl="0" marL="365760" rtl="0" algn="r">
              <a:lnSpc>
                <a:spcPct val="100000"/>
              </a:lnSpc>
              <a:spcBef>
                <a:spcPts val="0"/>
              </a:spcBef>
              <a:spcAft>
                <a:spcPts val="0"/>
              </a:spcAft>
              <a:buClr>
                <a:schemeClr val="accent1"/>
              </a:buClr>
              <a:buSzPct val="68000"/>
              <a:buNone/>
            </a:pPr>
            <a:r>
              <a:rPr lang="en-US" sz="2800">
                <a:solidFill>
                  <a:schemeClr val="lt1"/>
                </a:solidFill>
                <a:latin typeface="Calibri"/>
                <a:ea typeface="Calibri"/>
                <a:cs typeface="Calibri"/>
                <a:sym typeface="Calibri"/>
              </a:rPr>
              <a:t>Prof. Prashant Rai</a:t>
            </a:r>
            <a:endParaRPr/>
          </a:p>
          <a:p>
            <a:pPr indent="-256032" lvl="0" marL="365760" rtl="0" algn="r">
              <a:lnSpc>
                <a:spcPct val="100000"/>
              </a:lnSpc>
              <a:spcBef>
                <a:spcPts val="476"/>
              </a:spcBef>
              <a:spcAft>
                <a:spcPts val="0"/>
              </a:spcAft>
              <a:buClr>
                <a:schemeClr val="accent1"/>
              </a:buClr>
              <a:buSzPct val="68000"/>
              <a:buNone/>
            </a:pPr>
            <a:r>
              <a:rPr lang="en-US" sz="2800">
                <a:solidFill>
                  <a:schemeClr val="lt1"/>
                </a:solidFill>
                <a:latin typeface="Calibri"/>
                <a:ea typeface="Calibri"/>
                <a:cs typeface="Calibri"/>
                <a:sym typeface="Calibri"/>
              </a:rPr>
              <a:t>VP - </a:t>
            </a:r>
            <a:r>
              <a:rPr lang="en-US" sz="2800">
                <a:solidFill>
                  <a:schemeClr val="lt1"/>
                </a:solidFill>
                <a:latin typeface="Calibri"/>
                <a:ea typeface="Calibri"/>
                <a:cs typeface="Calibri"/>
                <a:sym typeface="Calibri"/>
              </a:rPr>
              <a:t>Data Science, Pull Logic</a:t>
            </a:r>
            <a:endParaRPr/>
          </a:p>
          <a:p>
            <a:pPr indent="-256032" lvl="0" marL="365760" rtl="0" algn="r">
              <a:lnSpc>
                <a:spcPct val="100000"/>
              </a:lnSpc>
              <a:spcBef>
                <a:spcPts val="476"/>
              </a:spcBef>
              <a:spcAft>
                <a:spcPts val="0"/>
              </a:spcAft>
              <a:buClr>
                <a:schemeClr val="accent1"/>
              </a:buClr>
              <a:buSzPct val="68000"/>
              <a:buNone/>
            </a:pPr>
            <a:r>
              <a:rPr lang="en-US" sz="2800">
                <a:solidFill>
                  <a:schemeClr val="lt1"/>
                </a:solidFill>
                <a:latin typeface="Calibri"/>
                <a:ea typeface="Calibri"/>
                <a:cs typeface="Calibri"/>
                <a:sym typeface="Calibri"/>
              </a:rPr>
              <a:t>pkrai.iitk@wilp.bits-pilani.ac.in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11"/>
          <p:cNvSpPr txBox="1"/>
          <p:nvPr>
            <p:ph type="title"/>
          </p:nvPr>
        </p:nvSpPr>
        <p:spPr>
          <a:xfrm>
            <a:off x="323850" y="533400"/>
            <a:ext cx="7391400" cy="10683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Calibri"/>
              <a:buNone/>
            </a:pPr>
            <a:r>
              <a:rPr b="1" i="0" lang="en-US" sz="3200" u="none" cap="none" strike="noStrike">
                <a:solidFill>
                  <a:schemeClr val="dk1"/>
                </a:solidFill>
                <a:latin typeface="Calibri"/>
                <a:ea typeface="Calibri"/>
                <a:cs typeface="Calibri"/>
                <a:sym typeface="Calibri"/>
              </a:rPr>
              <a:t>Why are language technologies needed</a:t>
            </a:r>
            <a:r>
              <a:rPr b="0" i="0" lang="en-US" sz="3200" u="none" cap="none" strike="noStrike">
                <a:solidFill>
                  <a:schemeClr val="dk1"/>
                </a:solidFill>
                <a:latin typeface="Calibri"/>
                <a:ea typeface="Calibri"/>
                <a:cs typeface="Calibri"/>
                <a:sym typeface="Calibri"/>
              </a:rPr>
              <a:t>?</a:t>
            </a:r>
            <a:endParaRPr/>
          </a:p>
        </p:txBody>
      </p:sp>
      <p:sp>
        <p:nvSpPr>
          <p:cNvPr id="397" name="Google Shape;397;p11"/>
          <p:cNvSpPr txBox="1"/>
          <p:nvPr>
            <p:ph idx="4294967295" type="body"/>
          </p:nvPr>
        </p:nvSpPr>
        <p:spPr>
          <a:xfrm>
            <a:off x="228600" y="1569308"/>
            <a:ext cx="8640763" cy="5021263"/>
          </a:xfrm>
          <a:prstGeom prst="rect">
            <a:avLst/>
          </a:prstGeom>
          <a:noFill/>
          <a:ln>
            <a:noFill/>
          </a:ln>
        </p:spPr>
        <p:txBody>
          <a:bodyPr anchorCtr="0" anchor="t" bIns="45700" lIns="91425" spcFirstLastPara="1" rIns="91425" wrap="square" tIns="45700">
            <a:normAutofit/>
          </a:bodyPr>
          <a:lstStyle/>
          <a:p>
            <a:pPr indent="-339725" lvl="0" marL="339725" rtl="0" algn="l">
              <a:lnSpc>
                <a:spcPct val="100000"/>
              </a:lnSpc>
              <a:spcBef>
                <a:spcPts val="0"/>
              </a:spcBef>
              <a:spcAft>
                <a:spcPts val="0"/>
              </a:spcAft>
              <a:buClr>
                <a:srgbClr val="A50021"/>
              </a:buClr>
              <a:buSzPts val="1920"/>
              <a:buFont typeface="Noto Sans Symbols"/>
              <a:buChar char="■"/>
            </a:pPr>
            <a:r>
              <a:rPr lang="en-US"/>
              <a:t>Many companies make a lot of money if they could use computer programmes that understood text or speech. </a:t>
            </a:r>
            <a:endParaRPr/>
          </a:p>
          <a:p>
            <a:pPr indent="-339724" lvl="1" marL="739775" rtl="0" algn="l">
              <a:lnSpc>
                <a:spcPct val="100000"/>
              </a:lnSpc>
              <a:spcBef>
                <a:spcPts val="560"/>
              </a:spcBef>
              <a:spcAft>
                <a:spcPts val="0"/>
              </a:spcAft>
              <a:buClr>
                <a:srgbClr val="A50021"/>
              </a:buClr>
              <a:buSzPts val="1680"/>
              <a:buFont typeface="Noto Sans Symbols"/>
              <a:buChar char="■"/>
            </a:pPr>
            <a:r>
              <a:rPr lang="en-US"/>
              <a:t>answering the phone, and replying to a question </a:t>
            </a:r>
            <a:endParaRPr/>
          </a:p>
          <a:p>
            <a:pPr indent="-282575" lvl="1" marL="739775" rtl="0" algn="l">
              <a:lnSpc>
                <a:spcPct val="100000"/>
              </a:lnSpc>
              <a:spcBef>
                <a:spcPts val="560"/>
              </a:spcBef>
              <a:spcAft>
                <a:spcPts val="0"/>
              </a:spcAft>
              <a:buClr>
                <a:schemeClr val="dk1"/>
              </a:buClr>
              <a:buSzPts val="1540"/>
              <a:buFont typeface="Noto Sans Symbols"/>
              <a:buChar char="■"/>
            </a:pPr>
            <a:r>
              <a:rPr lang="en-US"/>
              <a:t>understanding the text on a Web page to decide who it might be of interest to </a:t>
            </a:r>
            <a:endParaRPr/>
          </a:p>
          <a:p>
            <a:pPr indent="-282575" lvl="1" marL="739775" rtl="0" algn="l">
              <a:lnSpc>
                <a:spcPct val="100000"/>
              </a:lnSpc>
              <a:spcBef>
                <a:spcPts val="560"/>
              </a:spcBef>
              <a:spcAft>
                <a:spcPts val="0"/>
              </a:spcAft>
              <a:buClr>
                <a:schemeClr val="dk1"/>
              </a:buClr>
              <a:buSzPts val="1540"/>
              <a:buFont typeface="Noto Sans Symbols"/>
              <a:buChar char="■"/>
            </a:pPr>
            <a:r>
              <a:rPr lang="en-US"/>
              <a:t>translating a daily newspaper from Japanese to English</a:t>
            </a:r>
            <a:endParaRPr/>
          </a:p>
          <a:p>
            <a:pPr indent="-282575" lvl="1" marL="739775" rtl="0" algn="l">
              <a:lnSpc>
                <a:spcPct val="100000"/>
              </a:lnSpc>
              <a:spcBef>
                <a:spcPts val="560"/>
              </a:spcBef>
              <a:spcAft>
                <a:spcPts val="0"/>
              </a:spcAft>
              <a:buClr>
                <a:schemeClr val="dk1"/>
              </a:buClr>
              <a:buSzPts val="1540"/>
              <a:buFont typeface="Noto Sans Symbols"/>
              <a:buChar char="■"/>
            </a:pPr>
            <a:r>
              <a:rPr lang="en-US"/>
              <a:t>understanding text in journals / books and building an expert systems based on that understanding </a:t>
            </a:r>
            <a:endParaRPr/>
          </a:p>
          <a:p>
            <a:pPr indent="-339725" lvl="0" marL="339725" rtl="0" algn="l">
              <a:lnSpc>
                <a:spcPct val="100000"/>
              </a:lnSpc>
              <a:spcBef>
                <a:spcPts val="640"/>
              </a:spcBef>
              <a:spcAft>
                <a:spcPts val="0"/>
              </a:spcAft>
              <a:buClr>
                <a:schemeClr val="dk1"/>
              </a:buClr>
              <a:buSzPts val="1920"/>
              <a:buFont typeface="Calibri"/>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12"/>
          <p:cNvSpPr txBox="1"/>
          <p:nvPr>
            <p:ph type="title"/>
          </p:nvPr>
        </p:nvSpPr>
        <p:spPr>
          <a:xfrm>
            <a:off x="152400" y="381000"/>
            <a:ext cx="7391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Dreams or reality??</a:t>
            </a:r>
            <a:endParaRPr/>
          </a:p>
        </p:txBody>
      </p:sp>
      <p:sp>
        <p:nvSpPr>
          <p:cNvPr id="404" name="Google Shape;404;p12"/>
          <p:cNvSpPr txBox="1"/>
          <p:nvPr>
            <p:ph idx="4294967295" type="body"/>
          </p:nvPr>
        </p:nvSpPr>
        <p:spPr>
          <a:xfrm>
            <a:off x="152400" y="1676400"/>
            <a:ext cx="8991600" cy="4876800"/>
          </a:xfrm>
          <a:prstGeom prst="rect">
            <a:avLst/>
          </a:prstGeom>
          <a:noFill/>
          <a:ln>
            <a:noFill/>
          </a:ln>
        </p:spPr>
        <p:txBody>
          <a:bodyPr anchorCtr="0" anchor="t" bIns="45700" lIns="91425" spcFirstLastPara="1" rIns="91425" wrap="square" tIns="45700">
            <a:normAutofit/>
          </a:bodyPr>
          <a:lstStyle/>
          <a:p>
            <a:pPr indent="-339725" lvl="0" marL="339725" rtl="0" algn="l">
              <a:lnSpc>
                <a:spcPct val="100000"/>
              </a:lnSpc>
              <a:spcBef>
                <a:spcPts val="0"/>
              </a:spcBef>
              <a:spcAft>
                <a:spcPts val="0"/>
              </a:spcAft>
              <a:buClr>
                <a:srgbClr val="A50021"/>
              </a:buClr>
              <a:buSzPts val="1320"/>
              <a:buFont typeface="Noto Sans Symbols"/>
              <a:buChar char="■"/>
            </a:pPr>
            <a:r>
              <a:rPr b="1" lang="en-US" sz="2200"/>
              <a:t>Will my computer talk to me like another human ??</a:t>
            </a:r>
            <a:endParaRPr/>
          </a:p>
          <a:p>
            <a:pPr indent="-339725" lvl="0" marL="339725" rtl="0" algn="l">
              <a:lnSpc>
                <a:spcPct val="100000"/>
              </a:lnSpc>
              <a:spcBef>
                <a:spcPts val="550"/>
              </a:spcBef>
              <a:spcAft>
                <a:spcPts val="0"/>
              </a:spcAft>
              <a:buClr>
                <a:srgbClr val="A50021"/>
              </a:buClr>
              <a:buSzPts val="1320"/>
              <a:buFont typeface="Noto Sans Symbols"/>
              <a:buChar char="■"/>
            </a:pPr>
            <a:r>
              <a:rPr b="1" lang="en-US" sz="2200"/>
              <a:t>Will the search engine get me exactly what I am looking for??</a:t>
            </a:r>
            <a:endParaRPr/>
          </a:p>
          <a:p>
            <a:pPr indent="-339725" lvl="0" marL="339725" rtl="0" algn="l">
              <a:lnSpc>
                <a:spcPct val="100000"/>
              </a:lnSpc>
              <a:spcBef>
                <a:spcPts val="550"/>
              </a:spcBef>
              <a:spcAft>
                <a:spcPts val="0"/>
              </a:spcAft>
              <a:buClr>
                <a:srgbClr val="A50021"/>
              </a:buClr>
              <a:buSzPts val="1320"/>
              <a:buFont typeface="Noto Sans Symbols"/>
              <a:buChar char="■"/>
            </a:pPr>
            <a:r>
              <a:rPr b="1" lang="en-US" sz="2200"/>
              <a:t>Can my PC read the whole newspaper and tell me the important news only..??</a:t>
            </a:r>
            <a:endParaRPr/>
          </a:p>
          <a:p>
            <a:pPr indent="-339725" lvl="0" marL="339725" rtl="0" algn="l">
              <a:lnSpc>
                <a:spcPct val="100000"/>
              </a:lnSpc>
              <a:spcBef>
                <a:spcPts val="550"/>
              </a:spcBef>
              <a:spcAft>
                <a:spcPts val="0"/>
              </a:spcAft>
              <a:buClr>
                <a:srgbClr val="A50021"/>
              </a:buClr>
              <a:buSzPts val="1320"/>
              <a:buFont typeface="Noto Sans Symbols"/>
              <a:buChar char="■"/>
            </a:pPr>
            <a:r>
              <a:rPr b="1" lang="en-US" sz="2200"/>
              <a:t>Can my palmtop translate what that Japanese lady is telling me.. ??</a:t>
            </a:r>
            <a:endParaRPr/>
          </a:p>
          <a:p>
            <a:pPr indent="-339725" lvl="0" marL="339725" rtl="0" algn="l">
              <a:lnSpc>
                <a:spcPct val="100000"/>
              </a:lnSpc>
              <a:spcBef>
                <a:spcPts val="550"/>
              </a:spcBef>
              <a:spcAft>
                <a:spcPts val="0"/>
              </a:spcAft>
              <a:buClr>
                <a:srgbClr val="A50021"/>
              </a:buClr>
              <a:buSzPts val="1320"/>
              <a:buFont typeface="Noto Sans Symbols"/>
              <a:buChar char="■"/>
            </a:pPr>
            <a:r>
              <a:rPr b="1" lang="en-US" sz="2200"/>
              <a:t>Ahhh.. Can my PC do my NLP assignments ??</a:t>
            </a:r>
            <a:endParaRPr/>
          </a:p>
          <a:p>
            <a:pPr indent="-339725" lvl="0" marL="339725" rtl="0" algn="l">
              <a:lnSpc>
                <a:spcPct val="100000"/>
              </a:lnSpc>
              <a:spcBef>
                <a:spcPts val="550"/>
              </a:spcBef>
              <a:spcAft>
                <a:spcPts val="0"/>
              </a:spcAft>
              <a:buClr>
                <a:srgbClr val="A50021"/>
              </a:buClr>
              <a:buSzPts val="1320"/>
              <a:buFont typeface="Noto Sans Symbols"/>
              <a:buChar char="■"/>
            </a:pPr>
            <a:r>
              <a:rPr b="1" lang="en-US" sz="2200"/>
              <a:t>Do you know how our brain processes language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6"/>
          <p:cNvSpPr txBox="1"/>
          <p:nvPr>
            <p:ph type="title"/>
          </p:nvPr>
        </p:nvSpPr>
        <p:spPr>
          <a:xfrm>
            <a:off x="152400" y="-49213"/>
            <a:ext cx="8153400" cy="11906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Where does it fit in the  CS taxonomy?</a:t>
            </a:r>
            <a:endParaRPr/>
          </a:p>
        </p:txBody>
      </p:sp>
      <p:sp>
        <p:nvSpPr>
          <p:cNvPr id="411" name="Google Shape;411;p16"/>
          <p:cNvSpPr txBox="1"/>
          <p:nvPr/>
        </p:nvSpPr>
        <p:spPr>
          <a:xfrm>
            <a:off x="3262326" y="1260475"/>
            <a:ext cx="1636800" cy="464100"/>
          </a:xfrm>
          <a:prstGeom prst="rect">
            <a:avLst/>
          </a:prstGeom>
          <a:solidFill>
            <a:srgbClr val="99CC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Computers</a:t>
            </a:r>
            <a:endParaRPr b="0" i="0" sz="1400" u="none" cap="none" strike="noStrike">
              <a:solidFill>
                <a:srgbClr val="000000"/>
              </a:solidFill>
              <a:latin typeface="Arial"/>
              <a:ea typeface="Arial"/>
              <a:cs typeface="Arial"/>
              <a:sym typeface="Arial"/>
            </a:endParaRPr>
          </a:p>
        </p:txBody>
      </p:sp>
      <p:sp>
        <p:nvSpPr>
          <p:cNvPr id="412" name="Google Shape;412;p16"/>
          <p:cNvSpPr txBox="1"/>
          <p:nvPr/>
        </p:nvSpPr>
        <p:spPr>
          <a:xfrm>
            <a:off x="2052638" y="1981200"/>
            <a:ext cx="2820987" cy="460375"/>
          </a:xfrm>
          <a:prstGeom prst="rect">
            <a:avLst/>
          </a:prstGeom>
          <a:solidFill>
            <a:srgbClr val="FF9900"/>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Artificial Intelligence</a:t>
            </a:r>
            <a:endParaRPr b="0" i="0" sz="1400" u="none" cap="none" strike="noStrike">
              <a:solidFill>
                <a:srgbClr val="000000"/>
              </a:solidFill>
              <a:latin typeface="Arial"/>
              <a:ea typeface="Arial"/>
              <a:cs typeface="Arial"/>
              <a:sym typeface="Arial"/>
            </a:endParaRPr>
          </a:p>
        </p:txBody>
      </p:sp>
      <p:sp>
        <p:nvSpPr>
          <p:cNvPr id="413" name="Google Shape;413;p16"/>
          <p:cNvSpPr txBox="1"/>
          <p:nvPr/>
        </p:nvSpPr>
        <p:spPr>
          <a:xfrm>
            <a:off x="5416550" y="1981200"/>
            <a:ext cx="1673100" cy="464100"/>
          </a:xfrm>
          <a:prstGeom prst="rect">
            <a:avLst/>
          </a:prstGeom>
          <a:noFill/>
          <a:ln cap="sq" cmpd="sng" w="9525">
            <a:solidFill>
              <a:srgbClr val="008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Algorithms</a:t>
            </a:r>
            <a:endParaRPr b="0" i="0" sz="1400" u="none" cap="none" strike="noStrike">
              <a:solidFill>
                <a:srgbClr val="000000"/>
              </a:solidFill>
              <a:latin typeface="Arial"/>
              <a:ea typeface="Arial"/>
              <a:cs typeface="Arial"/>
              <a:sym typeface="Arial"/>
            </a:endParaRPr>
          </a:p>
        </p:txBody>
      </p:sp>
      <p:sp>
        <p:nvSpPr>
          <p:cNvPr id="414" name="Google Shape;414;p16"/>
          <p:cNvSpPr txBox="1"/>
          <p:nvPr/>
        </p:nvSpPr>
        <p:spPr>
          <a:xfrm>
            <a:off x="80963" y="1981200"/>
            <a:ext cx="1417637" cy="460375"/>
          </a:xfrm>
          <a:prstGeom prst="rect">
            <a:avLst/>
          </a:prstGeom>
          <a:noFill/>
          <a:ln cap="sq" cmpd="sng" w="9525">
            <a:solidFill>
              <a:srgbClr val="008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Databases</a:t>
            </a:r>
            <a:endParaRPr b="0" i="0" sz="1400" u="none" cap="none" strike="noStrike">
              <a:solidFill>
                <a:srgbClr val="000000"/>
              </a:solidFill>
              <a:latin typeface="Arial"/>
              <a:ea typeface="Arial"/>
              <a:cs typeface="Arial"/>
              <a:sym typeface="Arial"/>
            </a:endParaRPr>
          </a:p>
        </p:txBody>
      </p:sp>
      <p:sp>
        <p:nvSpPr>
          <p:cNvPr id="415" name="Google Shape;415;p16"/>
          <p:cNvSpPr txBox="1"/>
          <p:nvPr/>
        </p:nvSpPr>
        <p:spPr>
          <a:xfrm>
            <a:off x="7321550" y="1981200"/>
            <a:ext cx="1638300" cy="460375"/>
          </a:xfrm>
          <a:prstGeom prst="rect">
            <a:avLst/>
          </a:prstGeom>
          <a:noFill/>
          <a:ln cap="sq" cmpd="sng" w="9525">
            <a:solidFill>
              <a:srgbClr val="0080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Networking</a:t>
            </a:r>
            <a:endParaRPr b="0" i="0" sz="1400" u="none" cap="none" strike="noStrike">
              <a:solidFill>
                <a:srgbClr val="000000"/>
              </a:solidFill>
              <a:latin typeface="Arial"/>
              <a:ea typeface="Arial"/>
              <a:cs typeface="Arial"/>
              <a:sym typeface="Arial"/>
            </a:endParaRPr>
          </a:p>
        </p:txBody>
      </p:sp>
      <p:sp>
        <p:nvSpPr>
          <p:cNvPr id="416" name="Google Shape;416;p16"/>
          <p:cNvSpPr txBox="1"/>
          <p:nvPr/>
        </p:nvSpPr>
        <p:spPr>
          <a:xfrm>
            <a:off x="522288" y="3165475"/>
            <a:ext cx="1265237" cy="460375"/>
          </a:xfrm>
          <a:prstGeom prst="rect">
            <a:avLst/>
          </a:prstGeom>
          <a:noFill/>
          <a:ln cap="sq" cmpd="sng" w="9525">
            <a:solidFill>
              <a:srgbClr val="FF66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Robotics</a:t>
            </a:r>
            <a:endParaRPr b="0" i="0" sz="1400" u="none" cap="none" strike="noStrike">
              <a:solidFill>
                <a:srgbClr val="000000"/>
              </a:solidFill>
              <a:latin typeface="Arial"/>
              <a:ea typeface="Arial"/>
              <a:cs typeface="Arial"/>
              <a:sym typeface="Arial"/>
            </a:endParaRPr>
          </a:p>
        </p:txBody>
      </p:sp>
      <p:sp>
        <p:nvSpPr>
          <p:cNvPr id="417" name="Google Shape;417;p16"/>
          <p:cNvSpPr txBox="1"/>
          <p:nvPr/>
        </p:nvSpPr>
        <p:spPr>
          <a:xfrm>
            <a:off x="7167563" y="3124200"/>
            <a:ext cx="1011237" cy="460375"/>
          </a:xfrm>
          <a:prstGeom prst="rect">
            <a:avLst/>
          </a:prstGeom>
          <a:noFill/>
          <a:ln cap="sq" cmpd="sng" w="9525">
            <a:solidFill>
              <a:srgbClr val="FF6600"/>
            </a:solidFill>
            <a:prstDash val="solid"/>
            <a:miter lim="800000"/>
            <a:headEnd len="sm" w="sm" type="none"/>
            <a:tailEnd len="sm" w="sm" type="none"/>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Search</a:t>
            </a:r>
            <a:endParaRPr b="0" i="0" sz="1400" u="none" cap="none" strike="noStrike">
              <a:solidFill>
                <a:srgbClr val="000000"/>
              </a:solidFill>
              <a:latin typeface="Arial"/>
              <a:ea typeface="Arial"/>
              <a:cs typeface="Arial"/>
              <a:sym typeface="Arial"/>
            </a:endParaRPr>
          </a:p>
        </p:txBody>
      </p:sp>
      <p:sp>
        <p:nvSpPr>
          <p:cNvPr id="418" name="Google Shape;418;p16"/>
          <p:cNvSpPr txBox="1"/>
          <p:nvPr/>
        </p:nvSpPr>
        <p:spPr>
          <a:xfrm>
            <a:off x="2420938" y="3165475"/>
            <a:ext cx="3773487" cy="460375"/>
          </a:xfrm>
          <a:prstGeom prst="rect">
            <a:avLst/>
          </a:prstGeom>
          <a:solidFill>
            <a:srgbClr val="FF0000"/>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Natural Language Processing</a:t>
            </a:r>
            <a:endParaRPr b="0" i="0" sz="1400" u="none" cap="none" strike="noStrike">
              <a:solidFill>
                <a:srgbClr val="000000"/>
              </a:solidFill>
              <a:latin typeface="Arial"/>
              <a:ea typeface="Arial"/>
              <a:cs typeface="Arial"/>
              <a:sym typeface="Arial"/>
            </a:endParaRPr>
          </a:p>
        </p:txBody>
      </p:sp>
      <p:sp>
        <p:nvSpPr>
          <p:cNvPr id="419" name="Google Shape;419;p16"/>
          <p:cNvSpPr txBox="1"/>
          <p:nvPr/>
        </p:nvSpPr>
        <p:spPr>
          <a:xfrm>
            <a:off x="763588" y="4191000"/>
            <a:ext cx="1636712" cy="825500"/>
          </a:xfrm>
          <a:prstGeom prst="rect">
            <a:avLst/>
          </a:prstGeom>
          <a:solidFill>
            <a:srgbClr val="CCFFCC"/>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Information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Retrieval</a:t>
            </a:r>
            <a:endParaRPr b="0" i="0" sz="1400" u="none" cap="none" strike="noStrike">
              <a:solidFill>
                <a:srgbClr val="000000"/>
              </a:solidFill>
              <a:latin typeface="Arial"/>
              <a:ea typeface="Arial"/>
              <a:cs typeface="Arial"/>
              <a:sym typeface="Arial"/>
            </a:endParaRPr>
          </a:p>
        </p:txBody>
      </p:sp>
      <p:sp>
        <p:nvSpPr>
          <p:cNvPr id="420" name="Google Shape;420;p16"/>
          <p:cNvSpPr txBox="1"/>
          <p:nvPr/>
        </p:nvSpPr>
        <p:spPr>
          <a:xfrm>
            <a:off x="3198813" y="4191000"/>
            <a:ext cx="1571625" cy="825500"/>
          </a:xfrm>
          <a:prstGeom prst="rect">
            <a:avLst/>
          </a:prstGeom>
          <a:solidFill>
            <a:srgbClr val="FFFF99"/>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Machine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Translation</a:t>
            </a:r>
            <a:endParaRPr b="0" i="0" sz="1400" u="none" cap="none" strike="noStrike">
              <a:solidFill>
                <a:srgbClr val="000000"/>
              </a:solidFill>
              <a:latin typeface="Arial"/>
              <a:ea typeface="Arial"/>
              <a:cs typeface="Arial"/>
              <a:sym typeface="Arial"/>
            </a:endParaRPr>
          </a:p>
        </p:txBody>
      </p:sp>
      <p:sp>
        <p:nvSpPr>
          <p:cNvPr id="421" name="Google Shape;421;p16"/>
          <p:cNvSpPr txBox="1"/>
          <p:nvPr/>
        </p:nvSpPr>
        <p:spPr>
          <a:xfrm>
            <a:off x="5815013" y="4267200"/>
            <a:ext cx="1458912" cy="825500"/>
          </a:xfrm>
          <a:prstGeom prst="rect">
            <a:avLst/>
          </a:prstGeom>
          <a:solidFill>
            <a:srgbClr val="CC99FF"/>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Language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Analysis</a:t>
            </a:r>
            <a:endParaRPr b="0" i="0" sz="1400" u="none" cap="none" strike="noStrike">
              <a:solidFill>
                <a:srgbClr val="000000"/>
              </a:solidFill>
              <a:latin typeface="Arial"/>
              <a:ea typeface="Arial"/>
              <a:cs typeface="Arial"/>
              <a:sym typeface="Arial"/>
            </a:endParaRPr>
          </a:p>
        </p:txBody>
      </p:sp>
      <p:sp>
        <p:nvSpPr>
          <p:cNvPr id="422" name="Google Shape;422;p16"/>
          <p:cNvSpPr txBox="1"/>
          <p:nvPr/>
        </p:nvSpPr>
        <p:spPr>
          <a:xfrm>
            <a:off x="4800600" y="5715000"/>
            <a:ext cx="1433513" cy="460375"/>
          </a:xfrm>
          <a:prstGeom prst="rect">
            <a:avLst/>
          </a:prstGeom>
          <a:solidFill>
            <a:srgbClr val="C0C0C0"/>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Semantics</a:t>
            </a:r>
            <a:endParaRPr b="0" i="0" sz="1400" u="none" cap="none" strike="noStrike">
              <a:solidFill>
                <a:srgbClr val="000000"/>
              </a:solidFill>
              <a:latin typeface="Arial"/>
              <a:ea typeface="Arial"/>
              <a:cs typeface="Arial"/>
              <a:sym typeface="Arial"/>
            </a:endParaRPr>
          </a:p>
        </p:txBody>
      </p:sp>
      <p:sp>
        <p:nvSpPr>
          <p:cNvPr id="423" name="Google Shape;423;p16"/>
          <p:cNvSpPr txBox="1"/>
          <p:nvPr/>
        </p:nvSpPr>
        <p:spPr>
          <a:xfrm>
            <a:off x="6324600" y="5715000"/>
            <a:ext cx="18415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Tahoma"/>
              <a:ea typeface="Tahoma"/>
              <a:cs typeface="Tahoma"/>
              <a:sym typeface="Tahoma"/>
            </a:endParaRPr>
          </a:p>
        </p:txBody>
      </p:sp>
      <p:sp>
        <p:nvSpPr>
          <p:cNvPr id="424" name="Google Shape;424;p16"/>
          <p:cNvSpPr txBox="1"/>
          <p:nvPr/>
        </p:nvSpPr>
        <p:spPr>
          <a:xfrm>
            <a:off x="6554788" y="5715000"/>
            <a:ext cx="1096962" cy="460375"/>
          </a:xfrm>
          <a:prstGeom prst="rect">
            <a:avLst/>
          </a:prstGeom>
          <a:solidFill>
            <a:srgbClr val="99CC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400"/>
              <a:buFont typeface="Times New Roman"/>
              <a:buNone/>
            </a:pPr>
            <a:r>
              <a:rPr b="0" i="0" lang="en-US" sz="2400" u="none" cap="none" strike="noStrike">
                <a:solidFill>
                  <a:srgbClr val="000000"/>
                </a:solidFill>
                <a:latin typeface="Times New Roman"/>
                <a:ea typeface="Times New Roman"/>
                <a:cs typeface="Times New Roman"/>
                <a:sym typeface="Times New Roman"/>
              </a:rPr>
              <a:t>Parsing</a:t>
            </a:r>
            <a:endParaRPr b="0" i="0" sz="1400" u="none" cap="none" strike="noStrike">
              <a:solidFill>
                <a:srgbClr val="000000"/>
              </a:solidFill>
              <a:latin typeface="Arial"/>
              <a:ea typeface="Arial"/>
              <a:cs typeface="Arial"/>
              <a:sym typeface="Arial"/>
            </a:endParaRPr>
          </a:p>
        </p:txBody>
      </p:sp>
      <p:cxnSp>
        <p:nvCxnSpPr>
          <p:cNvPr id="425" name="Google Shape;425;p16"/>
          <p:cNvCxnSpPr/>
          <p:nvPr/>
        </p:nvCxnSpPr>
        <p:spPr>
          <a:xfrm flipH="1" rot="10800000">
            <a:off x="5562600" y="5102225"/>
            <a:ext cx="914400" cy="615950"/>
          </a:xfrm>
          <a:prstGeom prst="straightConnector1">
            <a:avLst/>
          </a:prstGeom>
          <a:noFill/>
          <a:ln cap="sq" cmpd="sng" w="9525">
            <a:solidFill>
              <a:srgbClr val="000000"/>
            </a:solidFill>
            <a:prstDash val="solid"/>
            <a:miter lim="800000"/>
            <a:headEnd len="sm" w="sm" type="none"/>
            <a:tailEnd len="med" w="med" type="triangle"/>
          </a:ln>
        </p:spPr>
      </p:cxnSp>
      <p:cxnSp>
        <p:nvCxnSpPr>
          <p:cNvPr id="426" name="Google Shape;426;p16"/>
          <p:cNvCxnSpPr/>
          <p:nvPr/>
        </p:nvCxnSpPr>
        <p:spPr>
          <a:xfrm rot="10800000">
            <a:off x="6550025" y="5102225"/>
            <a:ext cx="539750" cy="615950"/>
          </a:xfrm>
          <a:prstGeom prst="straightConnector1">
            <a:avLst/>
          </a:prstGeom>
          <a:noFill/>
          <a:ln cap="sq" cmpd="sng" w="9525">
            <a:solidFill>
              <a:srgbClr val="000000"/>
            </a:solidFill>
            <a:prstDash val="solid"/>
            <a:miter lim="800000"/>
            <a:headEnd len="sm" w="sm" type="none"/>
            <a:tailEnd len="med" w="med" type="triangle"/>
          </a:ln>
        </p:spPr>
      </p:cxnSp>
      <p:cxnSp>
        <p:nvCxnSpPr>
          <p:cNvPr id="427" name="Google Shape;427;p16"/>
          <p:cNvCxnSpPr/>
          <p:nvPr/>
        </p:nvCxnSpPr>
        <p:spPr>
          <a:xfrm flipH="1" rot="10800000">
            <a:off x="1752600" y="3578225"/>
            <a:ext cx="1219200" cy="615950"/>
          </a:xfrm>
          <a:prstGeom prst="straightConnector1">
            <a:avLst/>
          </a:prstGeom>
          <a:noFill/>
          <a:ln cap="sq" cmpd="sng" w="9525">
            <a:solidFill>
              <a:srgbClr val="000000"/>
            </a:solidFill>
            <a:prstDash val="solid"/>
            <a:miter lim="800000"/>
            <a:headEnd len="sm" w="sm" type="none"/>
            <a:tailEnd len="med" w="med" type="triangle"/>
          </a:ln>
        </p:spPr>
      </p:cxnSp>
      <p:cxnSp>
        <p:nvCxnSpPr>
          <p:cNvPr id="428" name="Google Shape;428;p16"/>
          <p:cNvCxnSpPr/>
          <p:nvPr/>
        </p:nvCxnSpPr>
        <p:spPr>
          <a:xfrm flipH="1" rot="10800000">
            <a:off x="3962400" y="3654425"/>
            <a:ext cx="1588" cy="539750"/>
          </a:xfrm>
          <a:prstGeom prst="straightConnector1">
            <a:avLst/>
          </a:prstGeom>
          <a:noFill/>
          <a:ln cap="sq" cmpd="sng" w="9525">
            <a:solidFill>
              <a:srgbClr val="000000"/>
            </a:solidFill>
            <a:prstDash val="solid"/>
            <a:miter lim="800000"/>
            <a:headEnd len="sm" w="sm" type="none"/>
            <a:tailEnd len="med" w="med" type="triangle"/>
          </a:ln>
        </p:spPr>
      </p:cxnSp>
      <p:cxnSp>
        <p:nvCxnSpPr>
          <p:cNvPr id="429" name="Google Shape;429;p16"/>
          <p:cNvCxnSpPr/>
          <p:nvPr/>
        </p:nvCxnSpPr>
        <p:spPr>
          <a:xfrm rot="10800000">
            <a:off x="5102225" y="3654425"/>
            <a:ext cx="1301750" cy="615950"/>
          </a:xfrm>
          <a:prstGeom prst="straightConnector1">
            <a:avLst/>
          </a:prstGeom>
          <a:noFill/>
          <a:ln cap="sq" cmpd="sng" w="9525">
            <a:solidFill>
              <a:srgbClr val="000000"/>
            </a:solidFill>
            <a:prstDash val="solid"/>
            <a:miter lim="800000"/>
            <a:headEnd len="sm" w="sm" type="none"/>
            <a:tailEnd len="med" w="med" type="triangle"/>
          </a:ln>
        </p:spPr>
      </p:cxnSp>
      <p:cxnSp>
        <p:nvCxnSpPr>
          <p:cNvPr id="430" name="Google Shape;430;p16"/>
          <p:cNvCxnSpPr/>
          <p:nvPr/>
        </p:nvCxnSpPr>
        <p:spPr>
          <a:xfrm flipH="1" rot="10800000">
            <a:off x="1066800" y="2435225"/>
            <a:ext cx="1981200" cy="692150"/>
          </a:xfrm>
          <a:prstGeom prst="straightConnector1">
            <a:avLst/>
          </a:prstGeom>
          <a:noFill/>
          <a:ln cap="sq" cmpd="sng" w="9525">
            <a:solidFill>
              <a:srgbClr val="000000"/>
            </a:solidFill>
            <a:prstDash val="solid"/>
            <a:miter lim="800000"/>
            <a:headEnd len="sm" w="sm" type="none"/>
            <a:tailEnd len="med" w="med" type="triangle"/>
          </a:ln>
        </p:spPr>
      </p:cxnSp>
      <p:cxnSp>
        <p:nvCxnSpPr>
          <p:cNvPr id="431" name="Google Shape;431;p16"/>
          <p:cNvCxnSpPr/>
          <p:nvPr/>
        </p:nvCxnSpPr>
        <p:spPr>
          <a:xfrm flipH="1" rot="10800000">
            <a:off x="4114800" y="2435225"/>
            <a:ext cx="1588" cy="692150"/>
          </a:xfrm>
          <a:prstGeom prst="straightConnector1">
            <a:avLst/>
          </a:prstGeom>
          <a:noFill/>
          <a:ln cap="sq" cmpd="sng" w="9525">
            <a:solidFill>
              <a:srgbClr val="000000"/>
            </a:solidFill>
            <a:prstDash val="solid"/>
            <a:miter lim="800000"/>
            <a:headEnd len="sm" w="sm" type="none"/>
            <a:tailEnd len="med" w="med" type="triangle"/>
          </a:ln>
        </p:spPr>
      </p:cxnSp>
      <p:cxnSp>
        <p:nvCxnSpPr>
          <p:cNvPr id="432" name="Google Shape;432;p16"/>
          <p:cNvCxnSpPr/>
          <p:nvPr/>
        </p:nvCxnSpPr>
        <p:spPr>
          <a:xfrm rot="10800000">
            <a:off x="4645025" y="2435225"/>
            <a:ext cx="3054350" cy="692150"/>
          </a:xfrm>
          <a:prstGeom prst="straightConnector1">
            <a:avLst/>
          </a:prstGeom>
          <a:noFill/>
          <a:ln cap="sq" cmpd="sng" w="9525">
            <a:solidFill>
              <a:srgbClr val="000000"/>
            </a:solidFill>
            <a:prstDash val="solid"/>
            <a:miter lim="800000"/>
            <a:headEnd len="sm" w="sm" type="none"/>
            <a:tailEnd len="med" w="med" type="triangle"/>
          </a:ln>
        </p:spPr>
      </p:cxnSp>
      <p:cxnSp>
        <p:nvCxnSpPr>
          <p:cNvPr id="433" name="Google Shape;433;p16"/>
          <p:cNvCxnSpPr/>
          <p:nvPr/>
        </p:nvCxnSpPr>
        <p:spPr>
          <a:xfrm flipH="1" rot="10800000">
            <a:off x="762000" y="1749425"/>
            <a:ext cx="2819400" cy="234950"/>
          </a:xfrm>
          <a:prstGeom prst="straightConnector1">
            <a:avLst/>
          </a:prstGeom>
          <a:noFill/>
          <a:ln cap="sq" cmpd="sng" w="9525">
            <a:solidFill>
              <a:srgbClr val="000000"/>
            </a:solidFill>
            <a:prstDash val="solid"/>
            <a:miter lim="800000"/>
            <a:headEnd len="sm" w="sm" type="none"/>
            <a:tailEnd len="med" w="med" type="triangle"/>
          </a:ln>
        </p:spPr>
      </p:cxnSp>
      <p:cxnSp>
        <p:nvCxnSpPr>
          <p:cNvPr id="434" name="Google Shape;434;p16"/>
          <p:cNvCxnSpPr/>
          <p:nvPr/>
        </p:nvCxnSpPr>
        <p:spPr>
          <a:xfrm flipH="1" rot="10800000">
            <a:off x="3733800" y="1749425"/>
            <a:ext cx="152400" cy="234950"/>
          </a:xfrm>
          <a:prstGeom prst="straightConnector1">
            <a:avLst/>
          </a:prstGeom>
          <a:noFill/>
          <a:ln cap="sq" cmpd="sng" w="9525">
            <a:solidFill>
              <a:srgbClr val="000000"/>
            </a:solidFill>
            <a:prstDash val="solid"/>
            <a:miter lim="800000"/>
            <a:headEnd len="sm" w="sm" type="none"/>
            <a:tailEnd len="med" w="med" type="triangle"/>
          </a:ln>
        </p:spPr>
      </p:cxnSp>
      <p:cxnSp>
        <p:nvCxnSpPr>
          <p:cNvPr id="435" name="Google Shape;435;p16"/>
          <p:cNvCxnSpPr/>
          <p:nvPr/>
        </p:nvCxnSpPr>
        <p:spPr>
          <a:xfrm rot="10800000">
            <a:off x="4111625" y="1749425"/>
            <a:ext cx="2139950" cy="234950"/>
          </a:xfrm>
          <a:prstGeom prst="straightConnector1">
            <a:avLst/>
          </a:prstGeom>
          <a:noFill/>
          <a:ln cap="sq" cmpd="sng" w="9525">
            <a:solidFill>
              <a:srgbClr val="000000"/>
            </a:solidFill>
            <a:prstDash val="solid"/>
            <a:miter lim="800000"/>
            <a:headEnd len="sm" w="sm" type="none"/>
            <a:tailEnd len="med" w="med" type="triangle"/>
          </a:ln>
        </p:spPr>
      </p:cxnSp>
      <p:cxnSp>
        <p:nvCxnSpPr>
          <p:cNvPr id="436" name="Google Shape;436;p16"/>
          <p:cNvCxnSpPr/>
          <p:nvPr/>
        </p:nvCxnSpPr>
        <p:spPr>
          <a:xfrm rot="10800000">
            <a:off x="4568825" y="1673225"/>
            <a:ext cx="3663950" cy="311150"/>
          </a:xfrm>
          <a:prstGeom prst="straightConnector1">
            <a:avLst/>
          </a:prstGeom>
          <a:noFill/>
          <a:ln cap="sq" cmpd="sng" w="9525">
            <a:solidFill>
              <a:srgbClr val="000000"/>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3"/>
                                        </p:tgtEl>
                                        <p:attrNameLst>
                                          <p:attrName>style.visibility</p:attrName>
                                        </p:attrNameLst>
                                      </p:cBhvr>
                                      <p:to>
                                        <p:strVal val="visible"/>
                                      </p:to>
                                    </p:set>
                                    <p:anim calcmode="lin" valueType="num">
                                      <p:cBhvr additive="base">
                                        <p:cTn dur="500"/>
                                        <p:tgtEl>
                                          <p:spTgt spid="413"/>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2" presetSubtype="8">
                                  <p:stCondLst>
                                    <p:cond delay="0"/>
                                  </p:stCondLst>
                                  <p:childTnLst>
                                    <p:set>
                                      <p:cBhvr>
                                        <p:cTn dur="1" fill="hold">
                                          <p:stCondLst>
                                            <p:cond delay="0"/>
                                          </p:stCondLst>
                                        </p:cTn>
                                        <p:tgtEl>
                                          <p:spTgt spid="414"/>
                                        </p:tgtEl>
                                        <p:attrNameLst>
                                          <p:attrName>style.visibility</p:attrName>
                                        </p:attrNameLst>
                                      </p:cBhvr>
                                      <p:to>
                                        <p:strVal val="visible"/>
                                      </p:to>
                                    </p:set>
                                    <p:anim calcmode="lin" valueType="num">
                                      <p:cBhvr additive="base">
                                        <p:cTn dur="500"/>
                                        <p:tgtEl>
                                          <p:spTgt spid="414"/>
                                        </p:tgtEl>
                                        <p:attrNameLst>
                                          <p:attrName>ppt_x</p:attrName>
                                        </p:attrNameLst>
                                      </p:cBhvr>
                                      <p:tavLst>
                                        <p:tav fmla="" tm="0">
                                          <p:val>
                                            <p:strVal val="#ppt_x-1"/>
                                          </p:val>
                                        </p:tav>
                                        <p:tav fmla="" tm="100000">
                                          <p:val>
                                            <p:strVal val="#ppt_x"/>
                                          </p:val>
                                        </p:tav>
                                      </p:tavLst>
                                    </p:anim>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2" presetSubtype="8">
                                  <p:stCondLst>
                                    <p:cond delay="0"/>
                                  </p:stCondLst>
                                  <p:childTnLst>
                                    <p:set>
                                      <p:cBhvr>
                                        <p:cTn dur="1" fill="hold">
                                          <p:stCondLst>
                                            <p:cond delay="0"/>
                                          </p:stCondLst>
                                        </p:cTn>
                                        <p:tgtEl>
                                          <p:spTgt spid="415"/>
                                        </p:tgtEl>
                                        <p:attrNameLst>
                                          <p:attrName>style.visibility</p:attrName>
                                        </p:attrNameLst>
                                      </p:cBhvr>
                                      <p:to>
                                        <p:strVal val="visible"/>
                                      </p:to>
                                    </p:set>
                                    <p:anim calcmode="lin" valueType="num">
                                      <p:cBhvr additive="base">
                                        <p:cTn dur="500"/>
                                        <p:tgtEl>
                                          <p:spTgt spid="415"/>
                                        </p:tgtEl>
                                        <p:attrNameLst>
                                          <p:attrName>ppt_x</p:attrName>
                                        </p:attrNameLst>
                                      </p:cBhvr>
                                      <p:tavLst>
                                        <p:tav fmla="" tm="0">
                                          <p:val>
                                            <p:strVal val="#ppt_x-1"/>
                                          </p:val>
                                        </p:tav>
                                        <p:tav fmla="" tm="100000">
                                          <p:val>
                                            <p:strVal val="#ppt_x"/>
                                          </p:val>
                                        </p:tav>
                                      </p:tavLst>
                                    </p:anim>
                                  </p:childTnLst>
                                </p:cTn>
                              </p:par>
                            </p:childTnLst>
                          </p:cTn>
                        </p:par>
                        <p:par>
                          <p:cTn fill="hold">
                            <p:stCondLst>
                              <p:cond delay="1502"/>
                            </p:stCondLst>
                            <p:childTnLst>
                              <p:par>
                                <p:cTn fill="hold" nodeType="after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2"/>
                                        </p:tgtEl>
                                        <p:attrNameLst>
                                          <p:attrName>style.visibility</p:attrName>
                                        </p:attrNameLst>
                                      </p:cBhvr>
                                      <p:to>
                                        <p:strVal val="visible"/>
                                      </p:to>
                                    </p:set>
                                    <p:anim calcmode="lin" valueType="num">
                                      <p:cBhvr additive="base">
                                        <p:cTn dur="500"/>
                                        <p:tgtEl>
                                          <p:spTgt spid="412"/>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34"/>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2" presetSubtype="8">
                                  <p:stCondLst>
                                    <p:cond delay="0"/>
                                  </p:stCondLst>
                                  <p:childTnLst>
                                    <p:set>
                                      <p:cBhvr>
                                        <p:cTn dur="1" fill="hold">
                                          <p:stCondLst>
                                            <p:cond delay="0"/>
                                          </p:stCondLst>
                                        </p:cTn>
                                        <p:tgtEl>
                                          <p:spTgt spid="416"/>
                                        </p:tgtEl>
                                        <p:attrNameLst>
                                          <p:attrName>style.visibility</p:attrName>
                                        </p:attrNameLst>
                                      </p:cBhvr>
                                      <p:to>
                                        <p:strVal val="visible"/>
                                      </p:to>
                                    </p:set>
                                    <p:anim calcmode="lin" valueType="num">
                                      <p:cBhvr additive="base">
                                        <p:cTn dur="500"/>
                                        <p:tgtEl>
                                          <p:spTgt spid="416"/>
                                        </p:tgtEl>
                                        <p:attrNameLst>
                                          <p:attrName>ppt_x</p:attrName>
                                        </p:attrNameLst>
                                      </p:cBhvr>
                                      <p:tavLst>
                                        <p:tav fmla="" tm="0">
                                          <p:val>
                                            <p:strVal val="#ppt_x-1"/>
                                          </p:val>
                                        </p:tav>
                                        <p:tav fmla="" tm="100000">
                                          <p:val>
                                            <p:strVal val="#ppt_x"/>
                                          </p:val>
                                        </p:tav>
                                      </p:tavLst>
                                    </p:anim>
                                  </p:childTnLst>
                                </p:cTn>
                              </p:par>
                            </p:childTnLst>
                          </p:cTn>
                        </p:par>
                        <p:par>
                          <p:cTn fill="hold">
                            <p:stCondLst>
                              <p:cond delay="1001"/>
                            </p:stCondLst>
                            <p:childTnLst>
                              <p:par>
                                <p:cTn fill="hold" nodeType="after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childTnLst>
                          </p:cTn>
                        </p:par>
                        <p:par>
                          <p:cTn fill="hold">
                            <p:stCondLst>
                              <p:cond delay="1002"/>
                            </p:stCondLst>
                            <p:childTnLst>
                              <p:par>
                                <p:cTn fill="hold" nodeType="afterEffect" presetClass="entr" presetID="2" presetSubtype="8">
                                  <p:stCondLst>
                                    <p:cond delay="0"/>
                                  </p:stCondLst>
                                  <p:childTnLst>
                                    <p:set>
                                      <p:cBhvr>
                                        <p:cTn dur="1" fill="hold">
                                          <p:stCondLst>
                                            <p:cond delay="0"/>
                                          </p:stCondLst>
                                        </p:cTn>
                                        <p:tgtEl>
                                          <p:spTgt spid="417"/>
                                        </p:tgtEl>
                                        <p:attrNameLst>
                                          <p:attrName>style.visibility</p:attrName>
                                        </p:attrNameLst>
                                      </p:cBhvr>
                                      <p:to>
                                        <p:strVal val="visible"/>
                                      </p:to>
                                    </p:set>
                                    <p:anim calcmode="lin" valueType="num">
                                      <p:cBhvr additive="base">
                                        <p:cTn dur="500"/>
                                        <p:tgtEl>
                                          <p:spTgt spid="417"/>
                                        </p:tgtEl>
                                        <p:attrNameLst>
                                          <p:attrName>ppt_x</p:attrName>
                                        </p:attrNameLst>
                                      </p:cBhvr>
                                      <p:tavLst>
                                        <p:tav fmla="" tm="0">
                                          <p:val>
                                            <p:strVal val="#ppt_x-1"/>
                                          </p:val>
                                        </p:tav>
                                        <p:tav fmla="" tm="100000">
                                          <p:val>
                                            <p:strVal val="#ppt_x"/>
                                          </p:val>
                                        </p:tav>
                                      </p:tavLst>
                                    </p:anim>
                                  </p:childTnLst>
                                </p:cTn>
                              </p:par>
                            </p:childTnLst>
                          </p:cTn>
                        </p:par>
                        <p:par>
                          <p:cTn fill="hold">
                            <p:stCondLst>
                              <p:cond delay="1502"/>
                            </p:stCondLst>
                            <p:childTnLst>
                              <p:par>
                                <p:cTn fill="hold" nodeType="after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8"/>
                                        </p:tgtEl>
                                        <p:attrNameLst>
                                          <p:attrName>style.visibility</p:attrName>
                                        </p:attrNameLst>
                                      </p:cBhvr>
                                      <p:to>
                                        <p:strVal val="visible"/>
                                      </p:to>
                                    </p:set>
                                    <p:anim calcmode="lin" valueType="num">
                                      <p:cBhvr additive="base">
                                        <p:cTn dur="500"/>
                                        <p:tgtEl>
                                          <p:spTgt spid="418"/>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19"/>
                                        </p:tgtEl>
                                        <p:attrNameLst>
                                          <p:attrName>style.visibility</p:attrName>
                                        </p:attrNameLst>
                                      </p:cBhvr>
                                      <p:to>
                                        <p:strVal val="visible"/>
                                      </p:to>
                                    </p:set>
                                    <p:anim calcmode="lin" valueType="num">
                                      <p:cBhvr additive="base">
                                        <p:cTn dur="500"/>
                                        <p:tgtEl>
                                          <p:spTgt spid="419"/>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0"/>
                                        </p:tgtEl>
                                        <p:attrNameLst>
                                          <p:attrName>style.visibility</p:attrName>
                                        </p:attrNameLst>
                                      </p:cBhvr>
                                      <p:to>
                                        <p:strVal val="visible"/>
                                      </p:to>
                                    </p:set>
                                    <p:anim calcmode="lin" valueType="num">
                                      <p:cBhvr additive="base">
                                        <p:cTn dur="500"/>
                                        <p:tgtEl>
                                          <p:spTgt spid="420"/>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21"/>
                                        </p:tgtEl>
                                        <p:attrNameLst>
                                          <p:attrName>style.visibility</p:attrName>
                                        </p:attrNameLst>
                                      </p:cBhvr>
                                      <p:to>
                                        <p:strVal val="visible"/>
                                      </p:to>
                                    </p:set>
                                    <p:anim calcmode="lin" valueType="num">
                                      <p:cBhvr additive="base">
                                        <p:cTn dur="500"/>
                                        <p:tgtEl>
                                          <p:spTgt spid="421"/>
                                        </p:tgtEl>
                                        <p:attrNameLst>
                                          <p:attrName>ppt_x</p:attrName>
                                        </p:attrNameLst>
                                      </p:cBhvr>
                                      <p:tavLst>
                                        <p:tav fmla="" tm="0">
                                          <p:val>
                                            <p:strVal val="#ppt_x-1"/>
                                          </p:val>
                                        </p:tav>
                                        <p:tav fmla="" tm="100000">
                                          <p:val>
                                            <p:strVal val="#ppt_x"/>
                                          </p:val>
                                        </p:tav>
                                      </p:tavLst>
                                    </p:anim>
                                  </p:childTnLst>
                                </p:cTn>
                              </p:par>
                            </p:childTnLst>
                          </p:cTn>
                        </p:par>
                        <p:par>
                          <p:cTn fill="hold">
                            <p:stCondLst>
                              <p:cond delay="500"/>
                            </p:stCondLst>
                            <p:childTnLst>
                              <p:par>
                                <p:cTn fill="hold" nodeType="after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childTnLst>
                          </p:cTn>
                        </p:par>
                        <p:par>
                          <p:cTn fill="hold">
                            <p:stCondLst>
                              <p:cond delay="501"/>
                            </p:stCondLst>
                            <p:childTnLst>
                              <p:par>
                                <p:cTn fill="hold" nodeType="afterEffect" presetClass="entr" presetID="2" presetSubtype="8">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500"/>
                                        <p:tgtEl>
                                          <p:spTgt spid="422"/>
                                        </p:tgtEl>
                                        <p:attrNameLst>
                                          <p:attrName>ppt_x</p:attrName>
                                        </p:attrNameLst>
                                      </p:cBhvr>
                                      <p:tavLst>
                                        <p:tav fmla="" tm="0">
                                          <p:val>
                                            <p:strVal val="#ppt_x-1"/>
                                          </p:val>
                                        </p:tav>
                                        <p:tav fmla="" tm="100000">
                                          <p:val>
                                            <p:strVal val="#ppt_x"/>
                                          </p:val>
                                        </p:tav>
                                      </p:tavLst>
                                    </p:anim>
                                  </p:childTnLst>
                                </p:cTn>
                              </p:par>
                            </p:childTnLst>
                          </p:cTn>
                        </p:par>
                        <p:par>
                          <p:cTn fill="hold">
                            <p:stCondLst>
                              <p:cond delay="1001"/>
                            </p:stCondLst>
                            <p:childTnLst>
                              <p:par>
                                <p:cTn fill="hold" nodeType="afterEffect" presetClass="entr" presetID="2" presetSubtype="8">
                                  <p:stCondLst>
                                    <p:cond delay="0"/>
                                  </p:stCondLst>
                                  <p:childTnLst>
                                    <p:set>
                                      <p:cBhvr>
                                        <p:cTn dur="1" fill="hold">
                                          <p:stCondLst>
                                            <p:cond delay="0"/>
                                          </p:stCondLst>
                                        </p:cTn>
                                        <p:tgtEl>
                                          <p:spTgt spid="423"/>
                                        </p:tgtEl>
                                        <p:attrNameLst>
                                          <p:attrName>style.visibility</p:attrName>
                                        </p:attrNameLst>
                                      </p:cBhvr>
                                      <p:to>
                                        <p:strVal val="visible"/>
                                      </p:to>
                                    </p:set>
                                    <p:anim calcmode="lin" valueType="num">
                                      <p:cBhvr additive="base">
                                        <p:cTn dur="500"/>
                                        <p:tgtEl>
                                          <p:spTgt spid="423"/>
                                        </p:tgtEl>
                                        <p:attrNameLst>
                                          <p:attrName>ppt_x</p:attrName>
                                        </p:attrNameLst>
                                      </p:cBhvr>
                                      <p:tavLst>
                                        <p:tav fmla="" tm="0">
                                          <p:val>
                                            <p:strVal val="#ppt_x-1"/>
                                          </p:val>
                                        </p:tav>
                                        <p:tav fmla="" tm="100000">
                                          <p:val>
                                            <p:strVal val="#ppt_x"/>
                                          </p:val>
                                        </p:tav>
                                      </p:tavLst>
                                    </p:anim>
                                  </p:childTnLst>
                                </p:cTn>
                              </p:par>
                            </p:childTnLst>
                          </p:cTn>
                        </p:par>
                        <p:par>
                          <p:cTn fill="hold">
                            <p:stCondLst>
                              <p:cond delay="1501"/>
                            </p:stCondLst>
                            <p:childTnLst>
                              <p:par>
                                <p:cTn fill="hold" nodeType="afterEffect" presetClass="entr" presetID="2" presetSubtype="8">
                                  <p:stCondLst>
                                    <p:cond delay="0"/>
                                  </p:stCondLst>
                                  <p:childTnLst>
                                    <p:set>
                                      <p:cBhvr>
                                        <p:cTn dur="1" fill="hold">
                                          <p:stCondLst>
                                            <p:cond delay="0"/>
                                          </p:stCondLst>
                                        </p:cTn>
                                        <p:tgtEl>
                                          <p:spTgt spid="424"/>
                                        </p:tgtEl>
                                        <p:attrNameLst>
                                          <p:attrName>style.visibility</p:attrName>
                                        </p:attrNameLst>
                                      </p:cBhvr>
                                      <p:to>
                                        <p:strVal val="visible"/>
                                      </p:to>
                                    </p:set>
                                    <p:anim calcmode="lin" valueType="num">
                                      <p:cBhvr additive="base">
                                        <p:cTn dur="500"/>
                                        <p:tgtEl>
                                          <p:spTgt spid="424"/>
                                        </p:tgtEl>
                                        <p:attrNameLst>
                                          <p:attrName>ppt_x</p:attrName>
                                        </p:attrNameLst>
                                      </p:cBhvr>
                                      <p:tavLst>
                                        <p:tav fmla="" tm="0">
                                          <p:val>
                                            <p:strVal val="#ppt_x-1"/>
                                          </p:val>
                                        </p:tav>
                                        <p:tav fmla="" tm="100000">
                                          <p:val>
                                            <p:strVal val="#ppt_x"/>
                                          </p:val>
                                        </p:tav>
                                      </p:tavLst>
                                    </p:anim>
                                  </p:childTnLst>
                                </p:cTn>
                              </p:par>
                            </p:childTnLst>
                          </p:cTn>
                        </p:par>
                        <p:par>
                          <p:cTn fill="hold">
                            <p:stCondLst>
                              <p:cond delay="2001"/>
                            </p:stCondLst>
                            <p:childTnLst>
                              <p:par>
                                <p:cTn fill="hold" nodeType="after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par>
                          <p:cTn fill="hold">
                            <p:stCondLst>
                              <p:cond delay="2002"/>
                            </p:stCondLst>
                            <p:childTnLst>
                              <p:par>
                                <p:cTn fill="hold" nodeType="after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7"/>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lang="en-US"/>
              <a:t>Brief history of NLP</a:t>
            </a:r>
            <a:endParaRPr/>
          </a:p>
        </p:txBody>
      </p:sp>
      <p:pic>
        <p:nvPicPr>
          <p:cNvPr id="442" name="Google Shape;442;p17"/>
          <p:cNvPicPr preferRelativeResize="0"/>
          <p:nvPr/>
        </p:nvPicPr>
        <p:blipFill rotWithShape="1">
          <a:blip r:embed="rId3">
            <a:alphaModFix/>
          </a:blip>
          <a:srcRect b="0" l="0" r="0" t="0"/>
          <a:stretch/>
        </p:blipFill>
        <p:spPr>
          <a:xfrm>
            <a:off x="990600" y="1600200"/>
            <a:ext cx="6794887" cy="3228975"/>
          </a:xfrm>
          <a:prstGeom prst="rect">
            <a:avLst/>
          </a:prstGeom>
          <a:noFill/>
          <a:ln>
            <a:noFill/>
          </a:ln>
        </p:spPr>
      </p:pic>
      <p:sp>
        <p:nvSpPr>
          <p:cNvPr id="443" name="Google Shape;443;p17"/>
          <p:cNvSpPr txBox="1"/>
          <p:nvPr/>
        </p:nvSpPr>
        <p:spPr>
          <a:xfrm>
            <a:off x="1219200" y="4829175"/>
            <a:ext cx="6705600"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ahoma"/>
                <a:ea typeface="Tahoma"/>
                <a:cs typeface="Tahoma"/>
                <a:sym typeface="Tahoma"/>
              </a:rPr>
              <a:t>2020 – Conversational Agents</a:t>
            </a:r>
            <a:endParaRPr b="1" i="0" sz="2400" u="none" cap="none" strike="noStrike">
              <a:solidFill>
                <a:schemeClr val="dk1"/>
              </a:solidFill>
              <a:latin typeface="Tahoma"/>
              <a:ea typeface="Tahoma"/>
              <a:cs typeface="Tahoma"/>
              <a:sym typeface="Tahom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8"/>
          <p:cNvSpPr txBox="1"/>
          <p:nvPr>
            <p:ph idx="1" type="body"/>
          </p:nvPr>
        </p:nvSpPr>
        <p:spPr>
          <a:xfrm>
            <a:off x="304800" y="149383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2400"/>
              <a:buFont typeface="Arial"/>
              <a:buChar char="•"/>
            </a:pPr>
            <a:r>
              <a:rPr lang="en-US"/>
              <a:t>The Study of Language.</a:t>
            </a:r>
            <a:endParaRPr/>
          </a:p>
          <a:p>
            <a:pPr indent="-342900" lvl="0" marL="342900" rtl="0" algn="l">
              <a:lnSpc>
                <a:spcPct val="100000"/>
              </a:lnSpc>
              <a:spcBef>
                <a:spcPts val="480"/>
              </a:spcBef>
              <a:spcAft>
                <a:spcPts val="0"/>
              </a:spcAft>
              <a:buSzPts val="2400"/>
              <a:buFont typeface="Arial"/>
              <a:buChar char="•"/>
            </a:pPr>
            <a:r>
              <a:rPr lang="en-US"/>
              <a:t>Applications of Natural Language Understanding.</a:t>
            </a:r>
            <a:endParaRPr/>
          </a:p>
          <a:p>
            <a:pPr indent="-342900" lvl="0" marL="342900" rtl="0" algn="l">
              <a:lnSpc>
                <a:spcPct val="100000"/>
              </a:lnSpc>
              <a:spcBef>
                <a:spcPts val="480"/>
              </a:spcBef>
              <a:spcAft>
                <a:spcPts val="0"/>
              </a:spcAft>
              <a:buSzPts val="2400"/>
              <a:buFont typeface="Arial"/>
              <a:buChar char="•"/>
            </a:pPr>
            <a:r>
              <a:rPr lang="en-US"/>
              <a:t>Evaluating Language Understanding Systems.</a:t>
            </a:r>
            <a:endParaRPr/>
          </a:p>
          <a:p>
            <a:pPr indent="-342900" lvl="0" marL="342900" rtl="0" algn="l">
              <a:lnSpc>
                <a:spcPct val="100000"/>
              </a:lnSpc>
              <a:spcBef>
                <a:spcPts val="480"/>
              </a:spcBef>
              <a:spcAft>
                <a:spcPts val="0"/>
              </a:spcAft>
              <a:buSzPts val="2400"/>
              <a:buFont typeface="Arial"/>
              <a:buChar char="•"/>
            </a:pPr>
            <a:r>
              <a:rPr lang="en-US"/>
              <a:t>The Different Levels of Language Analysis.</a:t>
            </a:r>
            <a:endParaRPr/>
          </a:p>
          <a:p>
            <a:pPr indent="-342900" lvl="0" marL="342900" rtl="0" algn="l">
              <a:lnSpc>
                <a:spcPct val="100000"/>
              </a:lnSpc>
              <a:spcBef>
                <a:spcPts val="480"/>
              </a:spcBef>
              <a:spcAft>
                <a:spcPts val="0"/>
              </a:spcAft>
              <a:buSzPts val="2400"/>
              <a:buFont typeface="Arial"/>
              <a:buChar char="•"/>
            </a:pPr>
            <a:r>
              <a:rPr lang="en-US"/>
              <a:t>Representations and Understanding.</a:t>
            </a:r>
            <a:endParaRPr/>
          </a:p>
          <a:p>
            <a:pPr indent="-342900" lvl="0" marL="342900" rtl="0" algn="l">
              <a:lnSpc>
                <a:spcPct val="100000"/>
              </a:lnSpc>
              <a:spcBef>
                <a:spcPts val="480"/>
              </a:spcBef>
              <a:spcAft>
                <a:spcPts val="0"/>
              </a:spcAft>
              <a:buSzPts val="2400"/>
              <a:buFont typeface="Arial"/>
              <a:buChar char="•"/>
            </a:pPr>
            <a:r>
              <a:rPr lang="en-US"/>
              <a:t>The Organization of Natural Language Processing Systems.</a:t>
            </a:r>
            <a:endParaRPr/>
          </a:p>
        </p:txBody>
      </p:sp>
      <p:sp>
        <p:nvSpPr>
          <p:cNvPr id="449" name="Google Shape;449;p18"/>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3600"/>
              <a:buNone/>
            </a:pPr>
            <a:r>
              <a:rPr lang="en-US"/>
              <a:t>Introduction to Natural Language 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54" name="Shape 454"/>
        <p:cNvGrpSpPr/>
        <p:nvPr/>
      </p:nvGrpSpPr>
      <p:grpSpPr>
        <a:xfrm>
          <a:off x="0" y="0"/>
          <a:ext cx="0" cy="0"/>
          <a:chOff x="0" y="0"/>
          <a:chExt cx="0" cy="0"/>
        </a:xfrm>
      </p:grpSpPr>
      <p:sp>
        <p:nvSpPr>
          <p:cNvPr id="455" name="Google Shape;455;p19"/>
          <p:cNvSpPr txBox="1"/>
          <p:nvPr/>
        </p:nvSpPr>
        <p:spPr>
          <a:xfrm>
            <a:off x="211862" y="911107"/>
            <a:ext cx="183342" cy="48891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69"/>
              <a:buFont typeface="Arial"/>
              <a:buNone/>
            </a:pPr>
            <a:r>
              <a:t/>
            </a:r>
            <a:endParaRPr b="0" i="0" sz="1369" u="none" cap="none" strike="noStrike">
              <a:solidFill>
                <a:schemeClr val="dk1"/>
              </a:solidFill>
              <a:latin typeface="Tahoma"/>
              <a:ea typeface="Tahoma"/>
              <a:cs typeface="Tahoma"/>
              <a:sym typeface="Tahoma"/>
            </a:endParaRPr>
          </a:p>
        </p:txBody>
      </p:sp>
      <p:graphicFrame>
        <p:nvGraphicFramePr>
          <p:cNvPr id="456" name="Google Shape;456;p19"/>
          <p:cNvGraphicFramePr/>
          <p:nvPr/>
        </p:nvGraphicFramePr>
        <p:xfrm>
          <a:off x="187341" y="1400018"/>
          <a:ext cx="3000000" cy="3000000"/>
        </p:xfrm>
        <a:graphic>
          <a:graphicData uri="http://schemas.openxmlformats.org/drawingml/2006/table">
            <a:tbl>
              <a:tblPr>
                <a:noFill/>
                <a:tableStyleId>{CD46A661-412F-4099-8873-7FF2C938A794}</a:tableStyleId>
              </a:tblPr>
              <a:tblGrid>
                <a:gridCol w="2287275"/>
                <a:gridCol w="3605850"/>
                <a:gridCol w="2947350"/>
              </a:tblGrid>
              <a:tr h="421500">
                <a:tc>
                  <a:txBody>
                    <a:bodyPr/>
                    <a:lstStyle/>
                    <a:p>
                      <a:pPr indent="0" lvl="0" marL="0" marR="0" rtl="0" algn="l">
                        <a:lnSpc>
                          <a:spcPct val="71000"/>
                        </a:lnSpc>
                        <a:spcBef>
                          <a:spcPts val="0"/>
                        </a:spcBef>
                        <a:spcAft>
                          <a:spcPts val="0"/>
                        </a:spcAft>
                        <a:buClr>
                          <a:srgbClr val="212165"/>
                        </a:buClr>
                        <a:buSzPts val="1125"/>
                        <a:buFont typeface="Arial"/>
                        <a:buNone/>
                      </a:pPr>
                      <a:r>
                        <a:rPr b="1" i="0" lang="en-US" sz="1500" u="none" cap="none" strike="noStrike">
                          <a:solidFill>
                            <a:srgbClr val="212165"/>
                          </a:solidFill>
                          <a:latin typeface="Arial"/>
                          <a:ea typeface="Arial"/>
                          <a:cs typeface="Arial"/>
                          <a:sym typeface="Arial"/>
                        </a:rPr>
                        <a:t>Discipline</a:t>
                      </a:r>
                      <a:endParaRPr sz="1400" u="none" cap="none" strike="noStrike"/>
                    </a:p>
                  </a:txBody>
                  <a:tcPr marT="214850" marB="40025" marR="77000" marL="77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1" i="0" lang="en-US" sz="1500" u="none" cap="none" strike="noStrike">
                          <a:solidFill>
                            <a:srgbClr val="212165"/>
                          </a:solidFill>
                          <a:latin typeface="Arial"/>
                          <a:ea typeface="Arial"/>
                          <a:cs typeface="Arial"/>
                          <a:sym typeface="Arial"/>
                        </a:rPr>
                        <a:t>Typical Problems</a:t>
                      </a:r>
                      <a:endParaRPr sz="1400" u="none" cap="none" strike="noStrike"/>
                    </a:p>
                  </a:txBody>
                  <a:tcPr marT="214850" marB="40025" marR="77000" marL="77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1" i="0" lang="en-US" sz="1500" u="none" cap="none" strike="noStrike">
                          <a:solidFill>
                            <a:srgbClr val="212165"/>
                          </a:solidFill>
                          <a:latin typeface="Arial"/>
                          <a:ea typeface="Arial"/>
                          <a:cs typeface="Arial"/>
                          <a:sym typeface="Arial"/>
                        </a:rPr>
                        <a:t>Tools</a:t>
                      </a:r>
                      <a:endParaRPr sz="1400" u="none" cap="none" strike="noStrike"/>
                    </a:p>
                  </a:txBody>
                  <a:tcPr marT="214850" marB="40025" marR="77000" marL="770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37975">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Linguists</a:t>
                      </a:r>
                      <a:endParaRPr sz="1400" u="none" cap="none" strike="noStrike"/>
                    </a:p>
                    <a:p>
                      <a:pPr indent="0" lvl="0" marL="0" marR="0" rtl="0" algn="l">
                        <a:lnSpc>
                          <a:spcPct val="71000"/>
                        </a:lnSpc>
                        <a:spcBef>
                          <a:spcPts val="325"/>
                        </a:spcBef>
                        <a:spcAft>
                          <a:spcPts val="0"/>
                        </a:spcAft>
                        <a:buClr>
                          <a:schemeClr val="dk1"/>
                        </a:buClr>
                        <a:buSzPts val="1125"/>
                        <a:buFont typeface="Calibri"/>
                        <a:buNone/>
                      </a:pPr>
                      <a:r>
                        <a:t/>
                      </a:r>
                      <a:endParaRPr b="0" i="0" sz="1500" u="none" cap="none" strike="noStrike">
                        <a:solidFill>
                          <a:srgbClr val="212165"/>
                        </a:solidFill>
                        <a:latin typeface="Arial"/>
                        <a:ea typeface="Arial"/>
                        <a:cs typeface="Arial"/>
                        <a:sym typeface="Arial"/>
                      </a:endParaRPr>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How do words form phrases and sentences? What constrains the possible meanings for a sentence?</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Intuitions about well-formedness and meaning; mathematical models of structure and meaning</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137975">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Psycholinguists</a:t>
                      </a:r>
                      <a:endParaRPr sz="1400" u="none" cap="none" strike="noStrike"/>
                    </a:p>
                    <a:p>
                      <a:pPr indent="0" lvl="0" marL="0" marR="0" rtl="0" algn="l">
                        <a:lnSpc>
                          <a:spcPct val="71000"/>
                        </a:lnSpc>
                        <a:spcBef>
                          <a:spcPts val="325"/>
                        </a:spcBef>
                        <a:spcAft>
                          <a:spcPts val="0"/>
                        </a:spcAft>
                        <a:buClr>
                          <a:schemeClr val="dk1"/>
                        </a:buClr>
                        <a:buSzPts val="1125"/>
                        <a:buFont typeface="Calibri"/>
                        <a:buNone/>
                      </a:pPr>
                      <a:r>
                        <a:t/>
                      </a:r>
                      <a:endParaRPr b="0" i="0" sz="1500" u="none" cap="none" strike="noStrike">
                        <a:solidFill>
                          <a:srgbClr val="212165"/>
                        </a:solidFill>
                        <a:latin typeface="Arial"/>
                        <a:ea typeface="Arial"/>
                        <a:cs typeface="Arial"/>
                        <a:sym typeface="Arial"/>
                      </a:endParaRPr>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How do people identify the structure of sentences? How are word and text meanings identified? </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Experimental techniques based on measuring human performance; statistical analysis of observations</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96850">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Philosophers</a:t>
                      </a:r>
                      <a:endParaRPr sz="1400" u="none" cap="none" strike="noStrike"/>
                    </a:p>
                    <a:p>
                      <a:pPr indent="0" lvl="0" marL="0" marR="0" rtl="0" algn="l">
                        <a:lnSpc>
                          <a:spcPct val="71000"/>
                        </a:lnSpc>
                        <a:spcBef>
                          <a:spcPts val="325"/>
                        </a:spcBef>
                        <a:spcAft>
                          <a:spcPts val="0"/>
                        </a:spcAft>
                        <a:buClr>
                          <a:schemeClr val="dk1"/>
                        </a:buClr>
                        <a:buSzPts val="1125"/>
                        <a:buFont typeface="Calibri"/>
                        <a:buNone/>
                      </a:pPr>
                      <a:r>
                        <a:t/>
                      </a:r>
                      <a:endParaRPr b="0" i="0" sz="1500" u="none" cap="none" strike="noStrike">
                        <a:solidFill>
                          <a:srgbClr val="212165"/>
                        </a:solidFill>
                        <a:latin typeface="Arial"/>
                        <a:ea typeface="Arial"/>
                        <a:cs typeface="Arial"/>
                        <a:sym typeface="Arial"/>
                      </a:endParaRPr>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What is meaning, and how do words and sentences acquire it? How do words identify objects in the world?</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Natural language argumentation using intuition about counter-examples; mathematical models (for example, logic and model theory)</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26475">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Computational Linguists</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How is the structure of sentences identified? How can knowledge and reasoning be modeled? How can language be used to accomplish specific tasks?</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71000"/>
                        </a:lnSpc>
                        <a:spcBef>
                          <a:spcPts val="0"/>
                        </a:spcBef>
                        <a:spcAft>
                          <a:spcPts val="0"/>
                        </a:spcAft>
                        <a:buClr>
                          <a:srgbClr val="212165"/>
                        </a:buClr>
                        <a:buSzPts val="1125"/>
                        <a:buFont typeface="Arial"/>
                        <a:buNone/>
                      </a:pPr>
                      <a:r>
                        <a:rPr b="0" i="0" lang="en-US" sz="1500" u="none" cap="none" strike="noStrike">
                          <a:solidFill>
                            <a:srgbClr val="212165"/>
                          </a:solidFill>
                          <a:latin typeface="Arial"/>
                          <a:ea typeface="Arial"/>
                          <a:cs typeface="Arial"/>
                          <a:sym typeface="Arial"/>
                        </a:rPr>
                        <a:t>Algorithms, data structures; formal models of representation and reasoning; AI techniques (search and representation methods)</a:t>
                      </a:r>
                      <a:endParaRPr sz="1400" u="none" cap="none" strike="noStrike"/>
                    </a:p>
                  </a:txBody>
                  <a:tcPr marT="195750" marB="30800" marR="30800" marL="308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457" name="Google Shape;457;p19"/>
          <p:cNvSpPr txBox="1"/>
          <p:nvPr/>
        </p:nvSpPr>
        <p:spPr>
          <a:xfrm>
            <a:off x="55324" y="533811"/>
            <a:ext cx="8581107" cy="1078321"/>
          </a:xfrm>
          <a:prstGeom prst="rect">
            <a:avLst/>
          </a:prstGeom>
          <a:noFill/>
          <a:ln>
            <a:noFill/>
          </a:ln>
        </p:spPr>
        <p:txBody>
          <a:bodyPr anchorCtr="0" anchor="t" bIns="43425" lIns="88375" spcFirstLastPara="1" rIns="88375" wrap="square" tIns="43425">
            <a:noAutofit/>
          </a:bodyPr>
          <a:lstStyle/>
          <a:p>
            <a:pPr indent="0" lvl="0" marL="0" marR="0" rtl="0" algn="l">
              <a:lnSpc>
                <a:spcPct val="100000"/>
              </a:lnSpc>
              <a:spcBef>
                <a:spcPts val="0"/>
              </a:spcBef>
              <a:spcAft>
                <a:spcPts val="0"/>
              </a:spcAft>
              <a:buClr>
                <a:srgbClr val="996600"/>
              </a:buClr>
              <a:buSzPts val="4400"/>
              <a:buFont typeface="Times New Roman"/>
              <a:buNone/>
            </a:pPr>
            <a:r>
              <a:rPr b="0" i="0" lang="en-US" sz="4400" u="none" cap="none" strike="noStrike">
                <a:solidFill>
                  <a:srgbClr val="996600"/>
                </a:solidFill>
                <a:latin typeface="Times New Roman"/>
                <a:ea typeface="Times New Roman"/>
                <a:cs typeface="Times New Roman"/>
                <a:sym typeface="Times New Roman"/>
              </a:rPr>
              <a:t>The study of language</a:t>
            </a:r>
            <a:endParaRPr b="0" i="0" sz="4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0"/>
          <p:cNvSpPr txBox="1"/>
          <p:nvPr/>
        </p:nvSpPr>
        <p:spPr>
          <a:xfrm>
            <a:off x="493426" y="3886200"/>
            <a:ext cx="6983284" cy="1976375"/>
          </a:xfrm>
          <a:prstGeom prst="rect">
            <a:avLst/>
          </a:prstGeom>
          <a:noFill/>
          <a:ln>
            <a:noFill/>
          </a:ln>
        </p:spPr>
        <p:txBody>
          <a:bodyPr anchorCtr="0" anchor="t" bIns="40025" lIns="76975" spcFirstLastPara="1" rIns="76975" wrap="square" tIns="40025">
            <a:spAutoFit/>
          </a:bodyPr>
          <a:lstStyle/>
          <a:p>
            <a:pPr indent="0" lvl="0" marL="0" marR="0" rtl="0" algn="l">
              <a:lnSpc>
                <a:spcPct val="100000"/>
              </a:lnSpc>
              <a:spcBef>
                <a:spcPts val="0"/>
              </a:spcBef>
              <a:spcAft>
                <a:spcPts val="0"/>
              </a:spcAft>
              <a:buClr>
                <a:srgbClr val="000000"/>
              </a:buClr>
              <a:buSzPts val="2053"/>
              <a:buFont typeface="Times New Roman"/>
              <a:buNone/>
            </a:pPr>
            <a:r>
              <a:rPr b="0" i="0" lang="en-US" sz="2053" u="none" cap="none" strike="noStrike">
                <a:solidFill>
                  <a:srgbClr val="000000"/>
                </a:solidFill>
                <a:latin typeface="Times New Roman"/>
                <a:ea typeface="Times New Roman"/>
                <a:cs typeface="Times New Roman"/>
                <a:sym typeface="Times New Roman"/>
              </a:rPr>
              <a:t>General speech and language understanding and generation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53"/>
              <a:buFont typeface="Times New Roman"/>
              <a:buNone/>
            </a:pPr>
            <a:r>
              <a:rPr b="0" i="0" lang="en-US" sz="2053" u="none" cap="none" strike="noStrike">
                <a:solidFill>
                  <a:srgbClr val="000000"/>
                </a:solidFill>
                <a:latin typeface="Times New Roman"/>
                <a:ea typeface="Times New Roman"/>
                <a:cs typeface="Times New Roman"/>
                <a:sym typeface="Times New Roman"/>
              </a:rPr>
              <a:t>Politeness:		emotional intelligence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53"/>
              <a:buFont typeface="Times New Roman"/>
              <a:buNone/>
            </a:pPr>
            <a:r>
              <a:rPr b="0" i="0" lang="en-US" sz="2053" u="none" cap="none" strike="noStrike">
                <a:solidFill>
                  <a:srgbClr val="000000"/>
                </a:solidFill>
                <a:latin typeface="Times New Roman"/>
                <a:ea typeface="Times New Roman"/>
                <a:cs typeface="Times New Roman"/>
                <a:sym typeface="Times New Roman"/>
              </a:rPr>
              <a:t>Self-awareness:	a model of self, including goals and plans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53"/>
              <a:buFont typeface="Times New Roman"/>
              <a:buNone/>
            </a:pPr>
            <a:r>
              <a:rPr b="0" i="0" lang="en-US" sz="2053" u="none" cap="none" strike="noStrike">
                <a:solidFill>
                  <a:srgbClr val="000000"/>
                </a:solidFill>
                <a:latin typeface="Times New Roman"/>
                <a:ea typeface="Times New Roman"/>
                <a:cs typeface="Times New Roman"/>
                <a:sym typeface="Times New Roman"/>
              </a:rPr>
              <a:t>Belief ascription: 	modeling others; reasoning about their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53"/>
              <a:buFont typeface="Times New Roman"/>
              <a:buNone/>
            </a:pPr>
            <a:r>
              <a:rPr b="0" i="0" lang="en-US" sz="2053" u="none" cap="none" strike="noStrike">
                <a:solidFill>
                  <a:srgbClr val="000000"/>
                </a:solidFill>
                <a:latin typeface="Times New Roman"/>
                <a:ea typeface="Times New Roman"/>
                <a:cs typeface="Times New Roman"/>
                <a:sym typeface="Times New Roman"/>
              </a:rPr>
              <a:t>			goals and plans</a:t>
            </a:r>
            <a:endParaRPr b="0" i="0" sz="1400" u="none" cap="none" strike="noStrike">
              <a:solidFill>
                <a:srgbClr val="000000"/>
              </a:solidFill>
              <a:latin typeface="Arial"/>
              <a:ea typeface="Arial"/>
              <a:cs typeface="Arial"/>
              <a:sym typeface="Arial"/>
            </a:endParaRPr>
          </a:p>
        </p:txBody>
      </p:sp>
      <p:sp>
        <p:nvSpPr>
          <p:cNvPr id="464" name="Google Shape;464;p20"/>
          <p:cNvSpPr txBox="1"/>
          <p:nvPr/>
        </p:nvSpPr>
        <p:spPr>
          <a:xfrm>
            <a:off x="493426" y="1459539"/>
            <a:ext cx="7617471" cy="2292295"/>
          </a:xfrm>
          <a:prstGeom prst="rect">
            <a:avLst/>
          </a:prstGeom>
          <a:noFill/>
          <a:ln>
            <a:noFill/>
          </a:ln>
        </p:spPr>
        <p:txBody>
          <a:bodyPr anchorCtr="0" anchor="t" bIns="40025" lIns="76975" spcFirstLastPara="1" rIns="76975" wrap="square" tIns="40025">
            <a:spAutoFit/>
          </a:bodyPr>
          <a:lstStyle/>
          <a:p>
            <a:pPr indent="0" lvl="0" marL="0" marR="0" rtl="0" algn="l">
              <a:lnSpc>
                <a:spcPct val="100000"/>
              </a:lnSpc>
              <a:spcBef>
                <a:spcPts val="0"/>
              </a:spcBef>
              <a:spcAft>
                <a:spcPts val="0"/>
              </a:spcAft>
              <a:buClr>
                <a:srgbClr val="003366"/>
              </a:buClr>
              <a:buSzPts val="2053"/>
              <a:buFont typeface="Arial"/>
              <a:buNone/>
            </a:pPr>
            <a:r>
              <a:rPr b="0" i="0" lang="en-US" sz="2053" u="none" cap="none" strike="noStrike">
                <a:solidFill>
                  <a:srgbClr val="003366"/>
                </a:solidFill>
                <a:latin typeface="Arial"/>
                <a:ea typeface="Arial"/>
                <a:cs typeface="Arial"/>
                <a:sym typeface="Arial"/>
              </a:rPr>
              <a:t>Dave:	Open the pod bay doors, HAL.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6666"/>
              </a:buClr>
              <a:buSzPts val="2053"/>
              <a:buFont typeface="Arial"/>
              <a:buNone/>
            </a:pPr>
            <a:r>
              <a:rPr b="0" i="0" lang="en-US" sz="2053" u="none" cap="none" strike="noStrike">
                <a:solidFill>
                  <a:srgbClr val="006666"/>
                </a:solidFill>
                <a:latin typeface="Arial"/>
                <a:ea typeface="Arial"/>
                <a:cs typeface="Arial"/>
                <a:sym typeface="Arial"/>
              </a:rPr>
              <a:t>HAL:	I am sorry, Dave.  I am afraid I can’t do that.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53"/>
              <a:buFont typeface="Arial"/>
              <a:buNone/>
            </a:pPr>
            <a:r>
              <a:rPr b="0" i="0" lang="en-US" sz="2053" u="none" cap="none" strike="noStrike">
                <a:solidFill>
                  <a:srgbClr val="003366"/>
                </a:solidFill>
                <a:latin typeface="Arial"/>
                <a:ea typeface="Arial"/>
                <a:cs typeface="Arial"/>
                <a:sym typeface="Arial"/>
              </a:rPr>
              <a:t>Dave:	What’s the problem.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6666"/>
              </a:buClr>
              <a:buSzPts val="2053"/>
              <a:buFont typeface="Arial"/>
              <a:buNone/>
            </a:pPr>
            <a:r>
              <a:rPr b="0" i="0" lang="en-US" sz="2053" u="none" cap="none" strike="noStrike">
                <a:solidFill>
                  <a:srgbClr val="006666"/>
                </a:solidFill>
                <a:latin typeface="Arial"/>
                <a:ea typeface="Arial"/>
                <a:cs typeface="Arial"/>
                <a:sym typeface="Arial"/>
              </a:rPr>
              <a:t>HAL:	I think you know what the problem is just as well as I 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53"/>
              <a:buFont typeface="Arial"/>
              <a:buNone/>
            </a:pPr>
            <a:r>
              <a:rPr b="0" i="0" lang="en-US" sz="2053" u="none" cap="none" strike="noStrike">
                <a:solidFill>
                  <a:srgbClr val="003366"/>
                </a:solidFill>
                <a:latin typeface="Arial"/>
                <a:ea typeface="Arial"/>
                <a:cs typeface="Arial"/>
                <a:sym typeface="Arial"/>
              </a:rPr>
              <a:t>Dave:	I don’t know what you’re talking about.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6666"/>
              </a:buClr>
              <a:buSzPts val="2053"/>
              <a:buFont typeface="Arial"/>
              <a:buNone/>
            </a:pPr>
            <a:r>
              <a:rPr b="0" i="0" lang="en-US" sz="2053" u="none" cap="none" strike="noStrike">
                <a:solidFill>
                  <a:srgbClr val="006666"/>
                </a:solidFill>
                <a:latin typeface="Arial"/>
                <a:ea typeface="Arial"/>
                <a:cs typeface="Arial"/>
                <a:sym typeface="Arial"/>
              </a:rPr>
              <a:t>HAL:	I know that you and Frank were planning to disconnect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6666"/>
              </a:buClr>
              <a:buSzPts val="2053"/>
              <a:buFont typeface="Arial"/>
              <a:buNone/>
            </a:pPr>
            <a:r>
              <a:rPr b="0" i="0" lang="en-US" sz="2053" u="none" cap="none" strike="noStrike">
                <a:solidFill>
                  <a:srgbClr val="006666"/>
                </a:solidFill>
                <a:latin typeface="Arial"/>
                <a:ea typeface="Arial"/>
                <a:cs typeface="Arial"/>
                <a:sym typeface="Arial"/>
              </a:rPr>
              <a:t>me, and I’m afraid that’s something I cannot allow to happen.</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1"/>
          <p:cNvSpPr txBox="1"/>
          <p:nvPr/>
        </p:nvSpPr>
        <p:spPr>
          <a:xfrm>
            <a:off x="685800" y="4572000"/>
            <a:ext cx="7481536" cy="1004186"/>
          </a:xfrm>
          <a:prstGeom prst="rect">
            <a:avLst/>
          </a:prstGeom>
          <a:noFill/>
          <a:ln>
            <a:noFill/>
          </a:ln>
        </p:spPr>
        <p:txBody>
          <a:bodyPr anchorCtr="0" anchor="t" bIns="40025" lIns="76975" spcFirstLastPara="1" rIns="76975" wrap="square" tIns="40025">
            <a:spAutoFit/>
          </a:bodyPr>
          <a:lstStyle/>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Recognition of emotion from speech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Vision capability including visual recognition of emotions and faces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Times New Roman"/>
              <a:buNone/>
            </a:pPr>
            <a:r>
              <a:rPr b="1" i="0" lang="en-US" sz="2000" u="none" cap="none" strike="noStrike">
                <a:solidFill>
                  <a:srgbClr val="000000"/>
                </a:solidFill>
                <a:latin typeface="Times New Roman"/>
                <a:ea typeface="Times New Roman"/>
                <a:cs typeface="Times New Roman"/>
                <a:sym typeface="Times New Roman"/>
              </a:rPr>
              <a:t>Also: situational ambiguity</a:t>
            </a:r>
            <a:endParaRPr b="0" i="0" sz="1400" u="none" cap="none" strike="noStrike">
              <a:solidFill>
                <a:srgbClr val="000000"/>
              </a:solidFill>
              <a:latin typeface="Arial"/>
              <a:ea typeface="Arial"/>
              <a:cs typeface="Arial"/>
              <a:sym typeface="Arial"/>
            </a:endParaRPr>
          </a:p>
        </p:txBody>
      </p:sp>
      <p:sp>
        <p:nvSpPr>
          <p:cNvPr id="471" name="Google Shape;471;p21"/>
          <p:cNvSpPr txBox="1"/>
          <p:nvPr/>
        </p:nvSpPr>
        <p:spPr>
          <a:xfrm>
            <a:off x="685800" y="1524000"/>
            <a:ext cx="7652737" cy="2543068"/>
          </a:xfrm>
          <a:prstGeom prst="rect">
            <a:avLst/>
          </a:prstGeom>
          <a:noFill/>
          <a:ln>
            <a:noFill/>
          </a:ln>
        </p:spPr>
        <p:txBody>
          <a:bodyPr anchorCtr="0" anchor="t" bIns="40025" lIns="76975" spcFirstLastPara="1" rIns="76975" wrap="square" tIns="40025">
            <a:spAutoFit/>
          </a:bodyPr>
          <a:lstStyle/>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Hal:  I can tell from the </a:t>
            </a:r>
            <a:r>
              <a:rPr b="0" i="0" lang="en-US" sz="2000" u="none" cap="none" strike="noStrike">
                <a:solidFill>
                  <a:srgbClr val="006666"/>
                </a:solidFill>
                <a:latin typeface="Arial"/>
                <a:ea typeface="Arial"/>
                <a:cs typeface="Arial"/>
                <a:sym typeface="Arial"/>
              </a:rPr>
              <a:t>tone of your voice</a:t>
            </a:r>
            <a:r>
              <a:rPr b="0" i="0" lang="en-US" sz="2000" u="none" cap="none" strike="noStrike">
                <a:solidFill>
                  <a:srgbClr val="003366"/>
                </a:solidFill>
                <a:latin typeface="Arial"/>
                <a:ea typeface="Arial"/>
                <a:cs typeface="Arial"/>
                <a:sym typeface="Arial"/>
              </a:rPr>
              <a:t>, Dave, that you’re upset.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	Why don’t you take a stress pill and get some rest.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000"/>
              <a:buFont typeface="Times New Roman"/>
              <a:buNone/>
            </a:pPr>
            <a:r>
              <a:t/>
            </a:r>
            <a:endParaRPr b="0" i="0" sz="2000" u="none" cap="none" strike="noStrike">
              <a:solidFill>
                <a:srgbClr val="003366"/>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[Dave has just drawn another sketch of Dr. Hunter].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HAL:  Can you hold it a bit </a:t>
            </a:r>
            <a:r>
              <a:rPr b="0" i="0" lang="en-US" sz="2000" u="none" cap="none" strike="noStrike">
                <a:solidFill>
                  <a:srgbClr val="006666"/>
                </a:solidFill>
                <a:latin typeface="Arial"/>
                <a:ea typeface="Arial"/>
                <a:cs typeface="Arial"/>
                <a:sym typeface="Arial"/>
              </a:rPr>
              <a:t>closer</a:t>
            </a:r>
            <a:r>
              <a:rPr b="0" i="0" lang="en-US" sz="2000" u="none" cap="none" strike="noStrike">
                <a:solidFill>
                  <a:srgbClr val="003366"/>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[Dave does so].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HAL:  That’s </a:t>
            </a:r>
            <a:r>
              <a:rPr b="0" i="0" lang="en-US" sz="2000" u="none" cap="none" strike="noStrike">
                <a:solidFill>
                  <a:srgbClr val="006666"/>
                </a:solidFill>
                <a:latin typeface="Arial"/>
                <a:ea typeface="Arial"/>
                <a:cs typeface="Arial"/>
                <a:sym typeface="Arial"/>
              </a:rPr>
              <a:t>Dr. Hunter</a:t>
            </a:r>
            <a:r>
              <a:rPr b="0" i="0" lang="en-US" sz="2000" u="none" cap="none" strike="noStrike">
                <a:solidFill>
                  <a:srgbClr val="003366"/>
                </a:solidFill>
                <a:latin typeface="Arial"/>
                <a:ea typeface="Arial"/>
                <a:cs typeface="Arial"/>
                <a:sym typeface="Arial"/>
              </a:rPr>
              <a:t>, isn’t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3366"/>
              </a:buClr>
              <a:buSzPts val="2000"/>
              <a:buFont typeface="Arial"/>
              <a:buNone/>
            </a:pPr>
            <a:r>
              <a:rPr b="0" i="0" lang="en-US" sz="2000" u="none" cap="none" strike="noStrike">
                <a:solidFill>
                  <a:srgbClr val="003366"/>
                </a:solidFill>
                <a:latin typeface="Arial"/>
                <a:ea typeface="Arial"/>
                <a:cs typeface="Arial"/>
                <a:sym typeface="Arial"/>
              </a:rPr>
              <a:t>Dave:  Yes.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0"/>
                                        </p:tgtEl>
                                        <p:attrNameLst>
                                          <p:attrName>style.visibility</p:attrName>
                                        </p:attrNameLst>
                                      </p:cBhvr>
                                      <p:to>
                                        <p:strVal val="visible"/>
                                      </p:to>
                                    </p:set>
                                    <p:animEffect filter="fade" transition="in">
                                      <p:cBhvr>
                                        <p:cTn dur="1"/>
                                        <p:tgtEl>
                                          <p:spTgt spid="4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2"/>
          <p:cNvSpPr txBox="1"/>
          <p:nvPr/>
        </p:nvSpPr>
        <p:spPr>
          <a:xfrm>
            <a:off x="685800" y="1981200"/>
            <a:ext cx="6702156" cy="3082383"/>
          </a:xfrm>
          <a:prstGeom prst="rect">
            <a:avLst/>
          </a:prstGeom>
          <a:noFill/>
          <a:ln>
            <a:noFill/>
          </a:ln>
        </p:spPr>
        <p:txBody>
          <a:bodyPr anchorCtr="0" anchor="t" bIns="40025" lIns="76975" spcFirstLastPara="1" rIns="76975" wrap="square" tIns="40025">
            <a:spAutoFit/>
          </a:bodyPr>
          <a:lstStyle/>
          <a:p>
            <a:pPr indent="0" lvl="0" marL="0" marR="0" rtl="0" algn="l">
              <a:lnSpc>
                <a:spcPct val="100000"/>
              </a:lnSpc>
              <a:spcBef>
                <a:spcPts val="0"/>
              </a:spcBef>
              <a:spcAft>
                <a:spcPts val="0"/>
              </a:spcAft>
              <a:buClr>
                <a:srgbClr val="000000"/>
              </a:buClr>
              <a:buSzPts val="2310"/>
              <a:buFont typeface="Times New Roman"/>
              <a:buNone/>
            </a:pPr>
            <a:r>
              <a:rPr b="0" i="0" lang="en-US" sz="2310" u="none" cap="none" strike="noStrike">
                <a:solidFill>
                  <a:srgbClr val="000000"/>
                </a:solidFill>
                <a:latin typeface="Times New Roman"/>
                <a:ea typeface="Times New Roman"/>
                <a:cs typeface="Times New Roman"/>
                <a:sym typeface="Times New Roman"/>
              </a:rPr>
              <a:t>To attain the levels of performance we attribute to</a:t>
            </a:r>
            <a:br>
              <a:rPr b="0" i="0" lang="en-US" sz="2310" u="none" cap="none" strike="noStrike">
                <a:solidFill>
                  <a:srgbClr val="000000"/>
                </a:solidFill>
                <a:latin typeface="Times New Roman"/>
                <a:ea typeface="Times New Roman"/>
                <a:cs typeface="Times New Roman"/>
                <a:sym typeface="Times New Roman"/>
              </a:rPr>
            </a:br>
            <a:r>
              <a:rPr b="0" i="0" lang="en-US" sz="2310" u="none" cap="none" strike="noStrike">
                <a:solidFill>
                  <a:srgbClr val="000000"/>
                </a:solidFill>
                <a:latin typeface="Times New Roman"/>
                <a:ea typeface="Times New Roman"/>
                <a:cs typeface="Times New Roman"/>
                <a:sym typeface="Times New Roman"/>
              </a:rPr>
              <a:t>HAL, we need to be able to define, model, acquire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10"/>
              <a:buFont typeface="Times New Roman"/>
              <a:buNone/>
            </a:pPr>
            <a:r>
              <a:rPr b="0" i="0" lang="en-US" sz="2310" u="none" cap="none" strike="noStrike">
                <a:solidFill>
                  <a:srgbClr val="000000"/>
                </a:solidFill>
                <a:latin typeface="Times New Roman"/>
                <a:ea typeface="Times New Roman"/>
                <a:cs typeface="Times New Roman"/>
                <a:sym typeface="Times New Roman"/>
              </a:rPr>
              <a:t>manipulate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310"/>
              <a:buFont typeface="Times New Roman"/>
              <a:buNone/>
            </a:pPr>
            <a:r>
              <a:t/>
            </a:r>
            <a:endParaRPr b="0" i="0" sz="2310" u="none" cap="none" strike="noStrike">
              <a:solidFill>
                <a:srgbClr val="000000"/>
              </a:solidFill>
              <a:latin typeface="Times New Roman"/>
              <a:ea typeface="Times New Roman"/>
              <a:cs typeface="Times New Roman"/>
              <a:sym typeface="Times New Roman"/>
            </a:endParaRPr>
          </a:p>
          <a:p>
            <a:pPr indent="-130365" lvl="1" marL="457200" marR="0" rtl="0" algn="l">
              <a:lnSpc>
                <a:spcPct val="100000"/>
              </a:lnSpc>
              <a:spcBef>
                <a:spcPts val="0"/>
              </a:spcBef>
              <a:spcAft>
                <a:spcPts val="0"/>
              </a:spcAft>
              <a:buClr>
                <a:srgbClr val="000000"/>
              </a:buClr>
              <a:buSzPts val="2053"/>
              <a:buFont typeface="Comic Sans MS"/>
              <a:buChar char="•"/>
            </a:pPr>
            <a:r>
              <a:rPr b="0" i="0" lang="en-US" sz="2053" u="none" cap="none" strike="noStrike">
                <a:solidFill>
                  <a:srgbClr val="000000"/>
                </a:solidFill>
                <a:latin typeface="Comic Sans MS"/>
                <a:ea typeface="Comic Sans MS"/>
                <a:cs typeface="Comic Sans MS"/>
                <a:sym typeface="Comic Sans MS"/>
              </a:rPr>
              <a:t> Knowledge of the world and of agents in it, </a:t>
            </a:r>
            <a:endParaRPr b="0" i="0" sz="1400" u="none" cap="none" strike="noStrike">
              <a:solidFill>
                <a:srgbClr val="000000"/>
              </a:solidFill>
              <a:latin typeface="Arial"/>
              <a:ea typeface="Arial"/>
              <a:cs typeface="Arial"/>
              <a:sym typeface="Arial"/>
            </a:endParaRPr>
          </a:p>
          <a:p>
            <a:pPr indent="-130365" lvl="1" marL="457200" marR="0" rtl="0" algn="l">
              <a:lnSpc>
                <a:spcPct val="100000"/>
              </a:lnSpc>
              <a:spcBef>
                <a:spcPts val="0"/>
              </a:spcBef>
              <a:spcAft>
                <a:spcPts val="0"/>
              </a:spcAft>
              <a:buClr>
                <a:srgbClr val="000000"/>
              </a:buClr>
              <a:buSzPts val="2053"/>
              <a:buFont typeface="Comic Sans MS"/>
              <a:buChar char="•"/>
            </a:pPr>
            <a:r>
              <a:rPr b="0" i="0" lang="en-US" sz="2053" u="none" cap="none" strike="noStrike">
                <a:solidFill>
                  <a:srgbClr val="000000"/>
                </a:solidFill>
                <a:latin typeface="Comic Sans MS"/>
                <a:ea typeface="Comic Sans MS"/>
                <a:cs typeface="Comic Sans MS"/>
                <a:sym typeface="Comic Sans MS"/>
              </a:rPr>
              <a:t> Text meaning, </a:t>
            </a:r>
            <a:endParaRPr b="0" i="0" sz="1400" u="none" cap="none" strike="noStrike">
              <a:solidFill>
                <a:srgbClr val="000000"/>
              </a:solidFill>
              <a:latin typeface="Arial"/>
              <a:ea typeface="Arial"/>
              <a:cs typeface="Arial"/>
              <a:sym typeface="Arial"/>
            </a:endParaRPr>
          </a:p>
          <a:p>
            <a:pPr indent="-130365" lvl="1" marL="457200" marR="0" rtl="0" algn="l">
              <a:lnSpc>
                <a:spcPct val="100000"/>
              </a:lnSpc>
              <a:spcBef>
                <a:spcPts val="0"/>
              </a:spcBef>
              <a:spcAft>
                <a:spcPts val="0"/>
              </a:spcAft>
              <a:buClr>
                <a:srgbClr val="000000"/>
              </a:buClr>
              <a:buSzPts val="2053"/>
              <a:buFont typeface="Comic Sans MS"/>
              <a:buChar char="•"/>
            </a:pPr>
            <a:r>
              <a:rPr b="0" i="0" lang="en-US" sz="2053" u="none" cap="none" strike="noStrike">
                <a:solidFill>
                  <a:srgbClr val="000000"/>
                </a:solidFill>
                <a:latin typeface="Comic Sans MS"/>
                <a:ea typeface="Comic Sans MS"/>
                <a:cs typeface="Comic Sans MS"/>
                <a:sym typeface="Comic Sans MS"/>
              </a:rPr>
              <a:t> Intention</a:t>
            </a:r>
            <a:endParaRPr b="0" i="0" sz="1400" u="none" cap="none" strike="noStrike">
              <a:solidFill>
                <a:srgbClr val="000000"/>
              </a:solidFill>
              <a:latin typeface="Arial"/>
              <a:ea typeface="Arial"/>
              <a:cs typeface="Arial"/>
              <a:sym typeface="Arial"/>
            </a:endParaRPr>
          </a:p>
          <a:p>
            <a:pPr indent="0" lvl="1" marL="457200" marR="0" rtl="0" algn="l">
              <a:lnSpc>
                <a:spcPct val="100000"/>
              </a:lnSpc>
              <a:spcBef>
                <a:spcPts val="0"/>
              </a:spcBef>
              <a:spcAft>
                <a:spcPts val="0"/>
              </a:spcAft>
              <a:buClr>
                <a:srgbClr val="000000"/>
              </a:buClr>
              <a:buSzPts val="2053"/>
              <a:buFont typeface="Arial"/>
              <a:buNone/>
            </a:pPr>
            <a:r>
              <a:t/>
            </a:r>
            <a:endParaRPr b="0" i="0" sz="2053"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Clr>
                <a:schemeClr val="lt1"/>
              </a:buClr>
              <a:buSzPts val="2053"/>
              <a:buFont typeface="Times New Roman"/>
              <a:buNone/>
            </a:pPr>
            <a:r>
              <a:t/>
            </a:r>
            <a:endParaRPr b="0" i="0" sz="2053"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3"/>
          <p:cNvSpPr txBox="1"/>
          <p:nvPr>
            <p:ph type="title"/>
          </p:nvPr>
        </p:nvSpPr>
        <p:spPr>
          <a:xfrm>
            <a:off x="152400" y="304800"/>
            <a:ext cx="7391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NLP Applications</a:t>
            </a:r>
            <a:endParaRPr/>
          </a:p>
        </p:txBody>
      </p:sp>
      <p:sp>
        <p:nvSpPr>
          <p:cNvPr id="484" name="Google Shape;484;p23"/>
          <p:cNvSpPr txBox="1"/>
          <p:nvPr>
            <p:ph idx="4294967295" type="body"/>
          </p:nvPr>
        </p:nvSpPr>
        <p:spPr>
          <a:xfrm>
            <a:off x="533400" y="1600200"/>
            <a:ext cx="7924800" cy="4876800"/>
          </a:xfrm>
          <a:prstGeom prst="rect">
            <a:avLst/>
          </a:prstGeom>
          <a:noFill/>
          <a:ln>
            <a:noFill/>
          </a:ln>
        </p:spPr>
        <p:txBody>
          <a:bodyPr anchorCtr="0" anchor="t" bIns="45700" lIns="91425" spcFirstLastPara="1" rIns="91425" wrap="square" tIns="45700">
            <a:normAutofit fontScale="92500" lnSpcReduction="10000"/>
          </a:bodyPr>
          <a:lstStyle/>
          <a:p>
            <a:pPr indent="-339725" lvl="0" marL="339725" rtl="0" algn="l">
              <a:lnSpc>
                <a:spcPct val="90000"/>
              </a:lnSpc>
              <a:spcBef>
                <a:spcPts val="0"/>
              </a:spcBef>
              <a:spcAft>
                <a:spcPts val="0"/>
              </a:spcAft>
              <a:buClr>
                <a:srgbClr val="A50021"/>
              </a:buClr>
              <a:buSzPct val="60000"/>
              <a:buFont typeface="Noto Sans Symbols"/>
              <a:buChar char="■"/>
            </a:pPr>
            <a:r>
              <a:rPr lang="en-US"/>
              <a:t>Question answering</a:t>
            </a:r>
            <a:endParaRPr/>
          </a:p>
          <a:p>
            <a:pPr indent="-282575" lvl="1" marL="739775" rtl="0" algn="l">
              <a:lnSpc>
                <a:spcPct val="90000"/>
              </a:lnSpc>
              <a:spcBef>
                <a:spcPts val="518"/>
              </a:spcBef>
              <a:spcAft>
                <a:spcPts val="0"/>
              </a:spcAft>
              <a:buClr>
                <a:schemeClr val="dk1"/>
              </a:buClr>
              <a:buSzPct val="55000"/>
              <a:buFont typeface="Noto Sans Symbols"/>
              <a:buChar char="■"/>
            </a:pPr>
            <a:r>
              <a:rPr lang="en-US"/>
              <a:t>Who is the first Taiwanese president?</a:t>
            </a:r>
            <a:endParaRPr/>
          </a:p>
          <a:p>
            <a:pPr indent="-339725" lvl="0" marL="339725" rtl="0" algn="l">
              <a:lnSpc>
                <a:spcPct val="90000"/>
              </a:lnSpc>
              <a:spcBef>
                <a:spcPts val="592"/>
              </a:spcBef>
              <a:spcAft>
                <a:spcPts val="0"/>
              </a:spcAft>
              <a:buClr>
                <a:srgbClr val="A50021"/>
              </a:buClr>
              <a:buSzPct val="60000"/>
              <a:buFont typeface="Noto Sans Symbols"/>
              <a:buChar char="■"/>
            </a:pPr>
            <a:r>
              <a:rPr lang="en-US"/>
              <a:t>Text Categorization/Routing</a:t>
            </a:r>
            <a:endParaRPr/>
          </a:p>
          <a:p>
            <a:pPr indent="-282575" lvl="1" marL="739775" rtl="0" algn="l">
              <a:lnSpc>
                <a:spcPct val="90000"/>
              </a:lnSpc>
              <a:spcBef>
                <a:spcPts val="518"/>
              </a:spcBef>
              <a:spcAft>
                <a:spcPts val="0"/>
              </a:spcAft>
              <a:buClr>
                <a:schemeClr val="dk1"/>
              </a:buClr>
              <a:buSzPct val="55000"/>
              <a:buFont typeface="Noto Sans Symbols"/>
              <a:buChar char="■"/>
            </a:pPr>
            <a:r>
              <a:rPr lang="en-US"/>
              <a:t>e.g., customer e-mails.</a:t>
            </a:r>
            <a:endParaRPr/>
          </a:p>
          <a:p>
            <a:pPr indent="-339725" lvl="0" marL="339725" rtl="0" algn="l">
              <a:lnSpc>
                <a:spcPct val="90000"/>
              </a:lnSpc>
              <a:spcBef>
                <a:spcPts val="592"/>
              </a:spcBef>
              <a:spcAft>
                <a:spcPts val="0"/>
              </a:spcAft>
              <a:buClr>
                <a:srgbClr val="A50021"/>
              </a:buClr>
              <a:buSzPct val="60000"/>
              <a:buFont typeface="Noto Sans Symbols"/>
              <a:buChar char="■"/>
            </a:pPr>
            <a:r>
              <a:rPr lang="en-US"/>
              <a:t>Text Mining</a:t>
            </a:r>
            <a:endParaRPr/>
          </a:p>
          <a:p>
            <a:pPr indent="-282575" lvl="1" marL="739775" rtl="0" algn="l">
              <a:lnSpc>
                <a:spcPct val="90000"/>
              </a:lnSpc>
              <a:spcBef>
                <a:spcPts val="518"/>
              </a:spcBef>
              <a:spcAft>
                <a:spcPts val="0"/>
              </a:spcAft>
              <a:buClr>
                <a:schemeClr val="dk1"/>
              </a:buClr>
              <a:buSzPct val="55000"/>
              <a:buFont typeface="Noto Sans Symbols"/>
              <a:buChar char="■"/>
            </a:pPr>
            <a:r>
              <a:rPr lang="en-US"/>
              <a:t>Find everything that can be done with NLP</a:t>
            </a:r>
            <a:endParaRPr/>
          </a:p>
          <a:p>
            <a:pPr indent="-339725" lvl="0" marL="339725" rtl="0" algn="l">
              <a:lnSpc>
                <a:spcPct val="90000"/>
              </a:lnSpc>
              <a:spcBef>
                <a:spcPts val="592"/>
              </a:spcBef>
              <a:spcAft>
                <a:spcPts val="0"/>
              </a:spcAft>
              <a:buClr>
                <a:srgbClr val="A50021"/>
              </a:buClr>
              <a:buSzPct val="60000"/>
              <a:buFont typeface="Noto Sans Symbols"/>
              <a:buChar char="■"/>
            </a:pPr>
            <a:r>
              <a:rPr lang="en-US"/>
              <a:t>Machine (Assisted) Translation</a:t>
            </a:r>
            <a:endParaRPr/>
          </a:p>
          <a:p>
            <a:pPr indent="-339725" lvl="0" marL="339725" rtl="0" algn="l">
              <a:lnSpc>
                <a:spcPct val="90000"/>
              </a:lnSpc>
              <a:spcBef>
                <a:spcPts val="592"/>
              </a:spcBef>
              <a:spcAft>
                <a:spcPts val="0"/>
              </a:spcAft>
              <a:buClr>
                <a:srgbClr val="A50021"/>
              </a:buClr>
              <a:buSzPct val="60000"/>
              <a:buFont typeface="Noto Sans Symbols"/>
              <a:buChar char="■"/>
            </a:pPr>
            <a:r>
              <a:rPr lang="en-US"/>
              <a:t>Language Teaching/Learning</a:t>
            </a:r>
            <a:endParaRPr/>
          </a:p>
          <a:p>
            <a:pPr indent="-282575" lvl="1" marL="739775" rtl="0" algn="l">
              <a:lnSpc>
                <a:spcPct val="90000"/>
              </a:lnSpc>
              <a:spcBef>
                <a:spcPts val="518"/>
              </a:spcBef>
              <a:spcAft>
                <a:spcPts val="0"/>
              </a:spcAft>
              <a:buClr>
                <a:schemeClr val="dk1"/>
              </a:buClr>
              <a:buSzPct val="55000"/>
              <a:buFont typeface="Noto Sans Symbols"/>
              <a:buChar char="■"/>
            </a:pPr>
            <a:r>
              <a:rPr lang="en-US"/>
              <a:t>Usage checking</a:t>
            </a:r>
            <a:endParaRPr/>
          </a:p>
          <a:p>
            <a:pPr indent="-339725" lvl="0" marL="339725" rtl="0" algn="l">
              <a:lnSpc>
                <a:spcPct val="90000"/>
              </a:lnSpc>
              <a:spcBef>
                <a:spcPts val="592"/>
              </a:spcBef>
              <a:spcAft>
                <a:spcPts val="0"/>
              </a:spcAft>
              <a:buClr>
                <a:srgbClr val="A50021"/>
              </a:buClr>
              <a:buSzPct val="60000"/>
              <a:buFont typeface="Noto Sans Symbols"/>
              <a:buChar char="■"/>
            </a:pPr>
            <a:r>
              <a:rPr lang="en-US"/>
              <a:t>Spelling correction</a:t>
            </a:r>
            <a:endParaRPr/>
          </a:p>
          <a:p>
            <a:pPr indent="-282575" lvl="1" marL="739775" rtl="0" algn="l">
              <a:lnSpc>
                <a:spcPct val="90000"/>
              </a:lnSpc>
              <a:spcBef>
                <a:spcPts val="518"/>
              </a:spcBef>
              <a:spcAft>
                <a:spcPts val="0"/>
              </a:spcAft>
              <a:buClr>
                <a:schemeClr val="dk1"/>
              </a:buClr>
              <a:buSzPct val="55000"/>
              <a:buFont typeface="Noto Sans Symbols"/>
              <a:buChar char="■"/>
            </a:pPr>
            <a:r>
              <a:rPr lang="en-US"/>
              <a:t>Is that just dictionary lookup?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
          <p:cNvSpPr txBox="1"/>
          <p:nvPr>
            <p:ph idx="1" type="body"/>
          </p:nvPr>
        </p:nvSpPr>
        <p:spPr>
          <a:xfrm>
            <a:off x="304800" y="4419600"/>
            <a:ext cx="8458200" cy="2209800"/>
          </a:xfrm>
          <a:prstGeom prst="rect">
            <a:avLst/>
          </a:prstGeom>
          <a:noFill/>
          <a:ln>
            <a:noFill/>
          </a:ln>
        </p:spPr>
        <p:txBody>
          <a:bodyPr anchorCtr="0" anchor="t" bIns="45700" lIns="91425" spcFirstLastPara="1" rIns="91425" wrap="square" tIns="45700">
            <a:normAutofit lnSpcReduction="10000"/>
          </a:bodyPr>
          <a:lstStyle/>
          <a:p>
            <a:pPr indent="-256032" lvl="0" marL="365760" rtl="0" algn="ctr">
              <a:lnSpc>
                <a:spcPct val="100000"/>
              </a:lnSpc>
              <a:spcBef>
                <a:spcPts val="0"/>
              </a:spcBef>
              <a:spcAft>
                <a:spcPts val="0"/>
              </a:spcAft>
              <a:buClr>
                <a:schemeClr val="accent1"/>
              </a:buClr>
              <a:buSzPts val="2448"/>
              <a:buNone/>
            </a:pPr>
            <a:r>
              <a:rPr lang="en-US" sz="3600">
                <a:latin typeface="Calibri"/>
                <a:ea typeface="Calibri"/>
                <a:cs typeface="Calibri"/>
                <a:sym typeface="Calibri"/>
              </a:rPr>
              <a:t>Session 1</a:t>
            </a:r>
            <a:endParaRPr/>
          </a:p>
          <a:p>
            <a:pPr indent="0" lvl="0" marL="0" marR="176530" rtl="0" algn="l">
              <a:lnSpc>
                <a:spcPct val="120000"/>
              </a:lnSpc>
              <a:spcBef>
                <a:spcPts val="1170"/>
              </a:spcBef>
              <a:spcAft>
                <a:spcPts val="0"/>
              </a:spcAft>
              <a:buClr>
                <a:schemeClr val="dk1"/>
              </a:buClr>
              <a:buSzPts val="2600"/>
              <a:buNone/>
            </a:pPr>
            <a:r>
              <a:rPr b="0" lang="en-US" sz="2600">
                <a:latin typeface="Calibri"/>
                <a:ea typeface="Calibri"/>
                <a:cs typeface="Calibri"/>
                <a:sym typeface="Calibri"/>
              </a:rPr>
              <a:t>These slides are prepared by the instructor, with grateful acknowledgement of James Allen and many others who made  their course materials freely available online.</a:t>
            </a:r>
            <a:endParaRPr/>
          </a:p>
          <a:p>
            <a:pPr indent="0" lvl="0" marL="0" rtl="0" algn="l">
              <a:lnSpc>
                <a:spcPct val="117083"/>
              </a:lnSpc>
              <a:spcBef>
                <a:spcPts val="0"/>
              </a:spcBef>
              <a:spcAft>
                <a:spcPts val="0"/>
              </a:spcAft>
              <a:buClr>
                <a:schemeClr val="dk1"/>
              </a:buClr>
              <a:buSzPts val="3200"/>
              <a:buNone/>
            </a:pPr>
            <a:r>
              <a:t/>
            </a:r>
            <a:endParaRPr sz="3200">
              <a:latin typeface="Trebuchet MS"/>
              <a:ea typeface="Trebuchet MS"/>
              <a:cs typeface="Trebuchet MS"/>
              <a:sym typeface="Trebuchet MS"/>
            </a:endParaRPr>
          </a:p>
          <a:p>
            <a:pPr indent="-256032" lvl="0" marL="365760" rtl="0" algn="ctr">
              <a:lnSpc>
                <a:spcPct val="100000"/>
              </a:lnSpc>
              <a:spcBef>
                <a:spcPts val="0"/>
              </a:spcBef>
              <a:spcAft>
                <a:spcPts val="0"/>
              </a:spcAft>
              <a:buClr>
                <a:schemeClr val="accent1"/>
              </a:buClr>
              <a:buSzPts val="2448"/>
              <a:buNone/>
            </a:pPr>
            <a:r>
              <a:t/>
            </a:r>
            <a:endParaRPr sz="3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4"/>
          <p:cNvSpPr txBox="1"/>
          <p:nvPr>
            <p:ph type="title"/>
          </p:nvPr>
        </p:nvSpPr>
        <p:spPr>
          <a:xfrm>
            <a:off x="228600" y="381000"/>
            <a:ext cx="7391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Application areas</a:t>
            </a:r>
            <a:endParaRPr/>
          </a:p>
        </p:txBody>
      </p:sp>
      <p:sp>
        <p:nvSpPr>
          <p:cNvPr id="491" name="Google Shape;491;p24"/>
          <p:cNvSpPr txBox="1"/>
          <p:nvPr>
            <p:ph idx="4294967295" type="body"/>
          </p:nvPr>
        </p:nvSpPr>
        <p:spPr>
          <a:xfrm>
            <a:off x="685800" y="1752600"/>
            <a:ext cx="7924800" cy="4884738"/>
          </a:xfrm>
          <a:prstGeom prst="rect">
            <a:avLst/>
          </a:prstGeom>
          <a:noFill/>
          <a:ln>
            <a:noFill/>
          </a:ln>
        </p:spPr>
        <p:txBody>
          <a:bodyPr anchorCtr="0" anchor="t" bIns="45700" lIns="91425" spcFirstLastPara="1" rIns="91425" wrap="square" tIns="45700">
            <a:normAutofit fontScale="77500" lnSpcReduction="20000"/>
          </a:bodyPr>
          <a:lstStyle/>
          <a:p>
            <a:pPr indent="-331470" lvl="0" marL="342900" rtl="0" algn="l">
              <a:lnSpc>
                <a:spcPct val="100000"/>
              </a:lnSpc>
              <a:spcBef>
                <a:spcPts val="0"/>
              </a:spcBef>
              <a:spcAft>
                <a:spcPts val="0"/>
              </a:spcAft>
              <a:buClr>
                <a:schemeClr val="dk1"/>
              </a:buClr>
              <a:buSzPct val="100000"/>
              <a:buChar char="•"/>
            </a:pPr>
            <a:r>
              <a:rPr lang="en-US" sz="2400"/>
              <a:t>Text-to-Speech &amp; Speech recognition</a:t>
            </a:r>
            <a:endParaRPr/>
          </a:p>
          <a:p>
            <a:pPr indent="-331470" lvl="0" marL="342900" rtl="0" algn="l">
              <a:lnSpc>
                <a:spcPct val="100000"/>
              </a:lnSpc>
              <a:spcBef>
                <a:spcPts val="408"/>
              </a:spcBef>
              <a:spcAft>
                <a:spcPts val="0"/>
              </a:spcAft>
              <a:buClr>
                <a:schemeClr val="dk1"/>
              </a:buClr>
              <a:buSzPct val="100000"/>
              <a:buChar char="•"/>
            </a:pPr>
            <a:r>
              <a:rPr lang="en-US" sz="2400"/>
              <a:t>Healthcare</a:t>
            </a:r>
            <a:endParaRPr/>
          </a:p>
          <a:p>
            <a:pPr indent="-331470" lvl="0" marL="342900" rtl="0" algn="l">
              <a:lnSpc>
                <a:spcPct val="100000"/>
              </a:lnSpc>
              <a:spcBef>
                <a:spcPts val="408"/>
              </a:spcBef>
              <a:spcAft>
                <a:spcPts val="0"/>
              </a:spcAft>
              <a:buClr>
                <a:schemeClr val="dk1"/>
              </a:buClr>
              <a:buSzPct val="100000"/>
              <a:buChar char="•"/>
            </a:pPr>
            <a:r>
              <a:rPr lang="en-US" sz="2400"/>
              <a:t>Natural Language Dialogue Interfaces to Databases</a:t>
            </a:r>
            <a:endParaRPr/>
          </a:p>
          <a:p>
            <a:pPr indent="-331470" lvl="0" marL="342900" rtl="0" algn="l">
              <a:lnSpc>
                <a:spcPct val="100000"/>
              </a:lnSpc>
              <a:spcBef>
                <a:spcPts val="408"/>
              </a:spcBef>
              <a:spcAft>
                <a:spcPts val="0"/>
              </a:spcAft>
              <a:buClr>
                <a:schemeClr val="dk1"/>
              </a:buClr>
              <a:buSzPct val="100000"/>
              <a:buChar char="•"/>
            </a:pPr>
            <a:r>
              <a:rPr lang="en-US" sz="2400"/>
              <a:t>Information Retrieval</a:t>
            </a:r>
            <a:endParaRPr/>
          </a:p>
          <a:p>
            <a:pPr indent="-331470" lvl="0" marL="342900" rtl="0" algn="l">
              <a:lnSpc>
                <a:spcPct val="100000"/>
              </a:lnSpc>
              <a:spcBef>
                <a:spcPts val="408"/>
              </a:spcBef>
              <a:spcAft>
                <a:spcPts val="0"/>
              </a:spcAft>
              <a:buClr>
                <a:schemeClr val="dk1"/>
              </a:buClr>
              <a:buSzPct val="100000"/>
              <a:buChar char="•"/>
            </a:pPr>
            <a:r>
              <a:rPr lang="en-US" sz="2400"/>
              <a:t>Information Extraction (</a:t>
            </a:r>
            <a:r>
              <a:rPr lang="en-US" sz="2400" u="sng">
                <a:solidFill>
                  <a:schemeClr val="hlink"/>
                </a:solidFill>
                <a:hlinkClick r:id="rId3"/>
              </a:rPr>
              <a:t>http://nlp.stanford.edu:8080/ner/process</a:t>
            </a:r>
            <a:r>
              <a:rPr lang="en-US" sz="2400"/>
              <a:t>) </a:t>
            </a:r>
            <a:endParaRPr/>
          </a:p>
          <a:p>
            <a:pPr indent="-331470" lvl="0" marL="342900" rtl="0" algn="l">
              <a:lnSpc>
                <a:spcPct val="100000"/>
              </a:lnSpc>
              <a:spcBef>
                <a:spcPts val="408"/>
              </a:spcBef>
              <a:spcAft>
                <a:spcPts val="0"/>
              </a:spcAft>
              <a:buClr>
                <a:schemeClr val="dk1"/>
              </a:buClr>
              <a:buSzPct val="100000"/>
              <a:buChar char="•"/>
            </a:pPr>
            <a:r>
              <a:rPr lang="en-US" sz="2400"/>
              <a:t>Document Classification</a:t>
            </a:r>
            <a:endParaRPr/>
          </a:p>
          <a:p>
            <a:pPr indent="-331470" lvl="0" marL="342900" rtl="0" algn="l">
              <a:lnSpc>
                <a:spcPct val="100000"/>
              </a:lnSpc>
              <a:spcBef>
                <a:spcPts val="408"/>
              </a:spcBef>
              <a:spcAft>
                <a:spcPts val="0"/>
              </a:spcAft>
              <a:buClr>
                <a:schemeClr val="dk1"/>
              </a:buClr>
              <a:buSzPct val="100000"/>
              <a:buChar char="•"/>
            </a:pPr>
            <a:r>
              <a:rPr lang="en-US" sz="2400"/>
              <a:t>Document Image Analysis</a:t>
            </a:r>
            <a:endParaRPr/>
          </a:p>
          <a:p>
            <a:pPr indent="-331470" lvl="0" marL="342900" rtl="0" algn="l">
              <a:lnSpc>
                <a:spcPct val="100000"/>
              </a:lnSpc>
              <a:spcBef>
                <a:spcPts val="408"/>
              </a:spcBef>
              <a:spcAft>
                <a:spcPts val="0"/>
              </a:spcAft>
              <a:buClr>
                <a:schemeClr val="dk1"/>
              </a:buClr>
              <a:buSzPct val="100000"/>
              <a:buChar char="•"/>
            </a:pPr>
            <a:r>
              <a:rPr lang="en-US" sz="2400"/>
              <a:t>Automatic Summarization (</a:t>
            </a:r>
            <a:r>
              <a:rPr lang="en-US" sz="2400" u="sng">
                <a:solidFill>
                  <a:schemeClr val="hlink"/>
                </a:solidFill>
                <a:hlinkClick r:id="rId4"/>
              </a:rPr>
              <a:t>https://quillbot.com/summarize</a:t>
            </a:r>
            <a:r>
              <a:rPr lang="en-US" sz="2400"/>
              <a:t>) </a:t>
            </a:r>
            <a:endParaRPr/>
          </a:p>
          <a:p>
            <a:pPr indent="-331470" lvl="0" marL="342900" rtl="0" algn="l">
              <a:lnSpc>
                <a:spcPct val="100000"/>
              </a:lnSpc>
              <a:spcBef>
                <a:spcPts val="408"/>
              </a:spcBef>
              <a:spcAft>
                <a:spcPts val="0"/>
              </a:spcAft>
              <a:buClr>
                <a:schemeClr val="dk1"/>
              </a:buClr>
              <a:buSzPct val="100000"/>
              <a:buChar char="•"/>
            </a:pPr>
            <a:r>
              <a:rPr lang="en-US" sz="2400"/>
              <a:t>Text Proof-reading – Spelling &amp; Grammar_</a:t>
            </a:r>
            <a:endParaRPr/>
          </a:p>
          <a:p>
            <a:pPr indent="-331470" lvl="0" marL="342900" rtl="0" algn="l">
              <a:lnSpc>
                <a:spcPct val="100000"/>
              </a:lnSpc>
              <a:spcBef>
                <a:spcPts val="408"/>
              </a:spcBef>
              <a:spcAft>
                <a:spcPts val="0"/>
              </a:spcAft>
              <a:buClr>
                <a:schemeClr val="dk1"/>
              </a:buClr>
              <a:buSzPct val="100000"/>
              <a:buChar char="•"/>
            </a:pPr>
            <a:r>
              <a:rPr lang="en-US" sz="2400"/>
              <a:t>Machine Translation_</a:t>
            </a:r>
            <a:endParaRPr/>
          </a:p>
          <a:p>
            <a:pPr indent="-333375" lvl="0" marL="342900" rtl="0" algn="l">
              <a:lnSpc>
                <a:spcPct val="100000"/>
              </a:lnSpc>
              <a:spcBef>
                <a:spcPts val="340"/>
              </a:spcBef>
              <a:spcAft>
                <a:spcPts val="0"/>
              </a:spcAft>
              <a:buClr>
                <a:schemeClr val="dk1"/>
              </a:buClr>
              <a:buSzPct val="100000"/>
              <a:buChar char="•"/>
            </a:pPr>
            <a:r>
              <a:rPr b="1" lang="en-US" sz="2000"/>
              <a:t>Fake News and Cyberbullying Detection</a:t>
            </a:r>
            <a:endParaRPr/>
          </a:p>
          <a:p>
            <a:pPr indent="-334327" lvl="0" marL="342900" rtl="0" algn="l">
              <a:lnSpc>
                <a:spcPct val="100000"/>
              </a:lnSpc>
              <a:spcBef>
                <a:spcPts val="306"/>
              </a:spcBef>
              <a:spcAft>
                <a:spcPts val="0"/>
              </a:spcAft>
              <a:buClr>
                <a:schemeClr val="dk1"/>
              </a:buClr>
              <a:buSzPct val="100000"/>
              <a:buChar char="•"/>
            </a:pPr>
            <a:r>
              <a:rPr b="1" lang="en-US" sz="1800"/>
              <a:t>Monitoring Social Media Using NLP</a:t>
            </a:r>
            <a:endParaRPr/>
          </a:p>
          <a:p>
            <a:pPr indent="-331470" lvl="0" marL="342900" rtl="0" algn="l">
              <a:lnSpc>
                <a:spcPct val="100000"/>
              </a:lnSpc>
              <a:spcBef>
                <a:spcPts val="408"/>
              </a:spcBef>
              <a:spcAft>
                <a:spcPts val="0"/>
              </a:spcAft>
              <a:buClr>
                <a:schemeClr val="dk1"/>
              </a:buClr>
              <a:buSzPct val="100000"/>
              <a:buChar char="•"/>
            </a:pPr>
            <a:r>
              <a:rPr lang="en-US" sz="2400"/>
              <a:t>Plagiarism detection</a:t>
            </a:r>
            <a:endParaRPr/>
          </a:p>
          <a:p>
            <a:pPr indent="-331470" lvl="0" marL="342900" rtl="0" algn="l">
              <a:lnSpc>
                <a:spcPct val="100000"/>
              </a:lnSpc>
              <a:spcBef>
                <a:spcPts val="408"/>
              </a:spcBef>
              <a:spcAft>
                <a:spcPts val="0"/>
              </a:spcAft>
              <a:buClr>
                <a:schemeClr val="dk1"/>
              </a:buClr>
              <a:buSzPct val="100000"/>
              <a:buChar char="•"/>
            </a:pPr>
            <a:r>
              <a:rPr lang="en-US" sz="2400"/>
              <a:t>Look-ahead typing / Word prediction_</a:t>
            </a:r>
            <a:endParaRPr/>
          </a:p>
          <a:p>
            <a:pPr indent="-331470" lvl="0" marL="342900" rtl="0" algn="l">
              <a:lnSpc>
                <a:spcPct val="100000"/>
              </a:lnSpc>
              <a:spcBef>
                <a:spcPts val="408"/>
              </a:spcBef>
              <a:spcAft>
                <a:spcPts val="0"/>
              </a:spcAft>
              <a:buClr>
                <a:schemeClr val="dk1"/>
              </a:buClr>
              <a:buSzPct val="100000"/>
              <a:buChar char="•"/>
            </a:pPr>
            <a:r>
              <a:rPr lang="en-US" sz="2400"/>
              <a:t>Question Answering System (</a:t>
            </a:r>
            <a:r>
              <a:rPr lang="en-US" sz="2400" u="sng">
                <a:solidFill>
                  <a:schemeClr val="hlink"/>
                </a:solidFill>
                <a:hlinkClick r:id="rId5"/>
              </a:rPr>
              <a:t>http://start.csail.mit.edu/index.php</a:t>
            </a:r>
            <a:r>
              <a:rPr lang="en-US" sz="2400"/>
              <a:t>) </a:t>
            </a:r>
            <a:endParaRPr/>
          </a:p>
          <a:p>
            <a:pPr indent="-331470" lvl="0" marL="342900" rtl="0" algn="l">
              <a:lnSpc>
                <a:spcPct val="100000"/>
              </a:lnSpc>
              <a:spcBef>
                <a:spcPts val="408"/>
              </a:spcBef>
              <a:spcAft>
                <a:spcPts val="0"/>
              </a:spcAft>
              <a:buClr>
                <a:schemeClr val="dk1"/>
              </a:buClr>
              <a:buSzPct val="100000"/>
              <a:buChar char="•"/>
            </a:pPr>
            <a:r>
              <a:rPr lang="en-US" sz="2400"/>
              <a:t>Sentiment Analysis (</a:t>
            </a:r>
            <a:r>
              <a:rPr lang="en-US" sz="2400" u="sng">
                <a:solidFill>
                  <a:schemeClr val="hlink"/>
                </a:solidFill>
                <a:hlinkClick r:id="rId6"/>
              </a:rPr>
              <a:t>https://komprehend.io/sentiment-analysis</a:t>
            </a:r>
            <a:r>
              <a:rPr lang="en-US" sz="2400"/>
              <a:t>) </a:t>
            </a:r>
            <a:endParaRPr/>
          </a:p>
          <a:p>
            <a:pPr indent="-268478" lvl="0" marL="339725" rtl="0" algn="l">
              <a:lnSpc>
                <a:spcPct val="100000"/>
              </a:lnSpc>
              <a:spcBef>
                <a:spcPts val="550"/>
              </a:spcBef>
              <a:spcAft>
                <a:spcPts val="0"/>
              </a:spcAft>
              <a:buClr>
                <a:srgbClr val="A50021"/>
              </a:buClr>
              <a:buSzPct val="59999"/>
              <a:buFont typeface="Noto Sans Symbols"/>
              <a:buNone/>
            </a:pPr>
            <a:r>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ph type="title"/>
          </p:nvPr>
        </p:nvSpPr>
        <p:spPr>
          <a:xfrm>
            <a:off x="628650" y="160569"/>
            <a:ext cx="6991350" cy="76436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Font typeface="Helvetica Neue"/>
              <a:buNone/>
            </a:pPr>
            <a:r>
              <a:rPr lang="en-US"/>
              <a:t>NLP Tools</a:t>
            </a:r>
            <a:endParaRPr/>
          </a:p>
        </p:txBody>
      </p:sp>
      <p:sp>
        <p:nvSpPr>
          <p:cNvPr id="497" name="Google Shape;497;p25"/>
          <p:cNvSpPr txBox="1"/>
          <p:nvPr>
            <p:ph idx="1" type="body"/>
          </p:nvPr>
        </p:nvSpPr>
        <p:spPr>
          <a:xfrm>
            <a:off x="228600" y="1371600"/>
            <a:ext cx="8743950" cy="53340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Clr>
                <a:schemeClr val="dk1"/>
              </a:buClr>
              <a:buSzPct val="100000"/>
              <a:buNone/>
            </a:pPr>
            <a:r>
              <a:rPr lang="en-US" sz="1800"/>
              <a:t>Some commercial tools</a:t>
            </a:r>
            <a:endParaRPr/>
          </a:p>
          <a:p>
            <a:pPr indent="-334327" lvl="0" marL="342900" rtl="0" algn="l">
              <a:lnSpc>
                <a:spcPct val="100000"/>
              </a:lnSpc>
              <a:spcBef>
                <a:spcPts val="333"/>
              </a:spcBef>
              <a:spcAft>
                <a:spcPts val="0"/>
              </a:spcAft>
              <a:buClr>
                <a:schemeClr val="dk1"/>
              </a:buClr>
              <a:buSzPct val="100000"/>
              <a:buChar char="•"/>
            </a:pPr>
            <a:r>
              <a:rPr lang="en-US" sz="1800" u="sng">
                <a:solidFill>
                  <a:schemeClr val="hlink"/>
                </a:solidFill>
                <a:hlinkClick r:id="rId3"/>
              </a:rPr>
              <a:t>IBM Watson </a:t>
            </a:r>
            <a:r>
              <a:rPr lang="en-US" sz="1800"/>
              <a:t>| A pioneer AI platform for businesses</a:t>
            </a:r>
            <a:endParaRPr/>
          </a:p>
          <a:p>
            <a:pPr indent="-334327" lvl="0" marL="342900" rtl="0" algn="l">
              <a:lnSpc>
                <a:spcPct val="100000"/>
              </a:lnSpc>
              <a:spcBef>
                <a:spcPts val="333"/>
              </a:spcBef>
              <a:spcAft>
                <a:spcPts val="0"/>
              </a:spcAft>
              <a:buClr>
                <a:schemeClr val="dk1"/>
              </a:buClr>
              <a:buSzPct val="100000"/>
              <a:buChar char="•"/>
            </a:pPr>
            <a:r>
              <a:rPr lang="en-US" sz="1800" u="sng">
                <a:solidFill>
                  <a:schemeClr val="hlink"/>
                </a:solidFill>
                <a:hlinkClick r:id="rId4"/>
              </a:rPr>
              <a:t>Google Cloud NLP API</a:t>
            </a:r>
            <a:r>
              <a:rPr lang="en-US" sz="1800"/>
              <a:t> | Google technology applied to NLP</a:t>
            </a:r>
            <a:endParaRPr/>
          </a:p>
          <a:p>
            <a:pPr indent="-334327" lvl="0" marL="342900" rtl="0" algn="l">
              <a:lnSpc>
                <a:spcPct val="100000"/>
              </a:lnSpc>
              <a:spcBef>
                <a:spcPts val="333"/>
              </a:spcBef>
              <a:spcAft>
                <a:spcPts val="0"/>
              </a:spcAft>
              <a:buClr>
                <a:schemeClr val="dk1"/>
              </a:buClr>
              <a:buSzPct val="100000"/>
              <a:buChar char="•"/>
            </a:pPr>
            <a:r>
              <a:rPr lang="en-US" sz="1800" u="sng">
                <a:solidFill>
                  <a:schemeClr val="hlink"/>
                </a:solidFill>
                <a:hlinkClick r:id="rId5"/>
              </a:rPr>
              <a:t>Amazon Comprehend</a:t>
            </a:r>
            <a:r>
              <a:rPr lang="en-US" sz="1800"/>
              <a:t> | An AWS service to get insights from text</a:t>
            </a:r>
            <a:endParaRPr/>
          </a:p>
          <a:p>
            <a:pPr indent="-237172" lvl="0" marL="342900" rtl="0" algn="l">
              <a:lnSpc>
                <a:spcPct val="100000"/>
              </a:lnSpc>
              <a:spcBef>
                <a:spcPts val="333"/>
              </a:spcBef>
              <a:spcAft>
                <a:spcPts val="0"/>
              </a:spcAft>
              <a:buClr>
                <a:schemeClr val="dk1"/>
              </a:buClr>
              <a:buSzPct val="100000"/>
              <a:buNone/>
            </a:pPr>
            <a:r>
              <a:t/>
            </a:r>
            <a:endParaRPr sz="1800"/>
          </a:p>
          <a:p>
            <a:pPr indent="0" lvl="0" marL="0" rtl="0" algn="l">
              <a:lnSpc>
                <a:spcPct val="100000"/>
              </a:lnSpc>
              <a:spcBef>
                <a:spcPts val="333"/>
              </a:spcBef>
              <a:spcAft>
                <a:spcPts val="0"/>
              </a:spcAft>
              <a:buClr>
                <a:schemeClr val="dk1"/>
              </a:buClr>
              <a:buSzPct val="100000"/>
              <a:buNone/>
            </a:pPr>
            <a:r>
              <a:rPr lang="en-US" sz="1800"/>
              <a:t>Open Source Tools</a:t>
            </a:r>
            <a:endParaRPr/>
          </a:p>
          <a:p>
            <a:pPr indent="-334327" lvl="0" marL="342900" rtl="0" algn="l">
              <a:lnSpc>
                <a:spcPct val="100000"/>
              </a:lnSpc>
              <a:spcBef>
                <a:spcPts val="333"/>
              </a:spcBef>
              <a:spcAft>
                <a:spcPts val="0"/>
              </a:spcAft>
              <a:buClr>
                <a:schemeClr val="dk1"/>
              </a:buClr>
              <a:buSzPct val="100000"/>
              <a:buChar char="•"/>
            </a:pPr>
            <a:r>
              <a:rPr lang="en-US" sz="1800" u="sng">
                <a:solidFill>
                  <a:schemeClr val="hlink"/>
                </a:solidFill>
                <a:hlinkClick r:id="rId6"/>
              </a:rPr>
              <a:t>Stanford Core NLP</a:t>
            </a:r>
            <a:r>
              <a:rPr lang="en-US" sz="1800"/>
              <a:t> is a popular Java library built and maintained by Stanford University.</a:t>
            </a:r>
            <a:endParaRPr/>
          </a:p>
          <a:p>
            <a:pPr indent="-334327" lvl="0" marL="342900" rtl="0" algn="l">
              <a:lnSpc>
                <a:spcPct val="100000"/>
              </a:lnSpc>
              <a:spcBef>
                <a:spcPts val="333"/>
              </a:spcBef>
              <a:spcAft>
                <a:spcPts val="0"/>
              </a:spcAft>
              <a:buClr>
                <a:schemeClr val="dk1"/>
              </a:buClr>
              <a:buSzPct val="100000"/>
              <a:buChar char="•"/>
            </a:pPr>
            <a:r>
              <a:rPr b="1" lang="en-US" sz="1800"/>
              <a:t>SpaCy - </a:t>
            </a:r>
            <a:r>
              <a:rPr lang="en-US" sz="1800"/>
              <a:t>One of the newest open-source Natural Language Processing with Python libraries</a:t>
            </a:r>
            <a:endParaRPr/>
          </a:p>
          <a:p>
            <a:pPr indent="-334327" lvl="0" marL="342900" rtl="0" algn="l">
              <a:lnSpc>
                <a:spcPct val="100000"/>
              </a:lnSpc>
              <a:spcBef>
                <a:spcPts val="333"/>
              </a:spcBef>
              <a:spcAft>
                <a:spcPts val="0"/>
              </a:spcAft>
              <a:buClr>
                <a:schemeClr val="dk1"/>
              </a:buClr>
              <a:buSzPct val="100000"/>
              <a:buChar char="•"/>
            </a:pPr>
            <a:r>
              <a:rPr lang="en-US" sz="1800" u="sng">
                <a:solidFill>
                  <a:schemeClr val="hlink"/>
                </a:solidFill>
                <a:hlinkClick r:id="rId7"/>
              </a:rPr>
              <a:t>Gensim</a:t>
            </a:r>
            <a:r>
              <a:rPr lang="en-US" sz="1800"/>
              <a:t> is a highly specialized Python library that largely deals with topic modeling tasks using algorithms like Latent Dirichlet Allocation (LDA)</a:t>
            </a:r>
            <a:endParaRPr/>
          </a:p>
          <a:p>
            <a:pPr indent="-334327" lvl="0" marL="342900" rtl="0" algn="l">
              <a:lnSpc>
                <a:spcPct val="100000"/>
              </a:lnSpc>
              <a:spcBef>
                <a:spcPts val="333"/>
              </a:spcBef>
              <a:spcAft>
                <a:spcPts val="0"/>
              </a:spcAft>
              <a:buClr>
                <a:schemeClr val="dk1"/>
              </a:buClr>
              <a:buSzPct val="100000"/>
              <a:buChar char="•"/>
            </a:pPr>
            <a:r>
              <a:rPr lang="en-US" sz="1800" u="sng">
                <a:solidFill>
                  <a:schemeClr val="hlink"/>
                </a:solidFill>
                <a:hlinkClick r:id="rId8"/>
              </a:rPr>
              <a:t>Natural Language Toolkit (NLTK)</a:t>
            </a:r>
            <a:r>
              <a:rPr lang="en-US" sz="1800"/>
              <a:t> is the most popular Python library</a:t>
            </a:r>
            <a:endParaRPr/>
          </a:p>
          <a:p>
            <a:pPr indent="-335280" lvl="0" marL="342900" rtl="0" algn="l">
              <a:lnSpc>
                <a:spcPct val="100000"/>
              </a:lnSpc>
              <a:spcBef>
                <a:spcPts val="333"/>
              </a:spcBef>
              <a:spcAft>
                <a:spcPts val="0"/>
              </a:spcAft>
              <a:buClr>
                <a:schemeClr val="dk1"/>
              </a:buClr>
              <a:buSzPct val="100000"/>
              <a:buChar char="•"/>
            </a:pPr>
            <a:r>
              <a:rPr b="1" lang="en-US" sz="1600"/>
              <a:t>Generative Pre-trained Transformer </a:t>
            </a:r>
            <a:r>
              <a:rPr lang="en-US" sz="1600"/>
              <a:t> (</a:t>
            </a:r>
            <a:r>
              <a:rPr b="1" lang="en-US" sz="1600"/>
              <a:t>GPT</a:t>
            </a:r>
            <a:r>
              <a:rPr lang="en-US" sz="1600"/>
              <a:t>) is an </a:t>
            </a:r>
            <a:r>
              <a:rPr lang="en-US" sz="1600" u="sng">
                <a:solidFill>
                  <a:schemeClr val="hlink"/>
                </a:solidFill>
                <a:hlinkClick r:id="rId9"/>
              </a:rPr>
              <a:t>autoregressive</a:t>
            </a:r>
            <a:r>
              <a:rPr lang="en-US" sz="1600"/>
              <a:t> </a:t>
            </a:r>
            <a:r>
              <a:rPr lang="en-US" sz="1600" u="sng">
                <a:solidFill>
                  <a:schemeClr val="hlink"/>
                </a:solidFill>
                <a:hlinkClick r:id="rId10"/>
              </a:rPr>
              <a:t>language model</a:t>
            </a:r>
            <a:r>
              <a:rPr lang="en-US" sz="1600"/>
              <a:t> r</a:t>
            </a:r>
            <a:r>
              <a:rPr lang="en-US" sz="1800"/>
              <a:t>eleased recently by </a:t>
            </a:r>
            <a:r>
              <a:rPr lang="en-US" sz="1800" u="sng">
                <a:solidFill>
                  <a:schemeClr val="hlink"/>
                </a:solidFill>
                <a:hlinkClick r:id="rId11"/>
              </a:rPr>
              <a:t>Open AI</a:t>
            </a:r>
            <a:r>
              <a:rPr lang="en-US" sz="1800"/>
              <a:t>, pre-trained on (billions of parameters). It is autocompleting program and is used mainly for predicting text</a:t>
            </a:r>
            <a:endParaRPr/>
          </a:p>
          <a:p>
            <a:pPr indent="-334327" lvl="0" marL="342900" rtl="0" algn="l">
              <a:lnSpc>
                <a:spcPct val="100000"/>
              </a:lnSpc>
              <a:spcBef>
                <a:spcPts val="333"/>
              </a:spcBef>
              <a:spcAft>
                <a:spcPts val="0"/>
              </a:spcAft>
              <a:buClr>
                <a:schemeClr val="dk1"/>
              </a:buClr>
              <a:buSzPct val="100000"/>
              <a:buChar char="•"/>
            </a:pPr>
            <a:r>
              <a:rPr b="1" lang="en-US" sz="1800"/>
              <a:t>AllenNLP</a:t>
            </a:r>
            <a:r>
              <a:rPr lang="en-US" sz="1800"/>
              <a:t>: Powerful tool for prototyping with good text processing capabilities. Automates some of the tasks which are essential for almost every deep learning model. It provides a lot of modules like Seq2VecEncoder, Seq2SeqEncoder.</a:t>
            </a:r>
            <a:endParaRPr/>
          </a:p>
          <a:p>
            <a:pPr indent="-334327" lvl="0" marL="342900" rtl="0" algn="l">
              <a:lnSpc>
                <a:spcPct val="100000"/>
              </a:lnSpc>
              <a:spcBef>
                <a:spcPts val="333"/>
              </a:spcBef>
              <a:spcAft>
                <a:spcPts val="0"/>
              </a:spcAft>
              <a:buClr>
                <a:schemeClr val="dk1"/>
              </a:buClr>
              <a:buSzPct val="100000"/>
              <a:buChar char="•"/>
            </a:pPr>
            <a:r>
              <a:rPr b="1" lang="en-US" sz="1800"/>
              <a:t>Berkeley Neural Parser </a:t>
            </a:r>
            <a:r>
              <a:rPr lang="en-US" sz="1800"/>
              <a:t>(Python). It is a high-accuracy parser with models for 11 languages. It cracks the syntactic structure of sentences into nested sub phrases. This tool enables the easy extraction of information from syntactic constructs</a:t>
            </a:r>
            <a:endParaRPr/>
          </a:p>
          <a:p>
            <a:pPr indent="-263652" lvl="0" marL="342900" rtl="0" algn="l">
              <a:lnSpc>
                <a:spcPct val="100000"/>
              </a:lnSpc>
              <a:spcBef>
                <a:spcPts val="250"/>
              </a:spcBef>
              <a:spcAft>
                <a:spcPts val="0"/>
              </a:spcAft>
              <a:buClr>
                <a:schemeClr val="dk1"/>
              </a:buClr>
              <a:buSzPct val="100000"/>
              <a:buNone/>
            </a:pPr>
            <a:r>
              <a:t/>
            </a:r>
            <a:endParaRPr/>
          </a:p>
          <a:p>
            <a:pPr indent="-263652" lvl="0" marL="342900" rtl="0" algn="l">
              <a:lnSpc>
                <a:spcPct val="100000"/>
              </a:lnSpc>
              <a:spcBef>
                <a:spcPts val="250"/>
              </a:spcBef>
              <a:spcAft>
                <a:spcPts val="0"/>
              </a:spcAft>
              <a:buClr>
                <a:schemeClr val="dk1"/>
              </a:buClr>
              <a:buSzPct val="100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6"/>
          <p:cNvSpPr txBox="1"/>
          <p:nvPr>
            <p:ph type="title"/>
          </p:nvPr>
        </p:nvSpPr>
        <p:spPr>
          <a:xfrm>
            <a:off x="628650" y="160569"/>
            <a:ext cx="6991350" cy="76436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lt1"/>
              </a:buClr>
              <a:buSzPts val="2400"/>
              <a:buFont typeface="Helvetica Neue"/>
              <a:buNone/>
            </a:pPr>
            <a:r>
              <a:rPr lang="en-US"/>
              <a:t>NLTK installation</a:t>
            </a:r>
            <a:endParaRPr/>
          </a:p>
        </p:txBody>
      </p:sp>
      <p:sp>
        <p:nvSpPr>
          <p:cNvPr id="503" name="Google Shape;503;p26"/>
          <p:cNvSpPr txBox="1"/>
          <p:nvPr>
            <p:ph idx="1" type="body"/>
          </p:nvPr>
        </p:nvSpPr>
        <p:spPr>
          <a:xfrm>
            <a:off x="285750" y="1885950"/>
            <a:ext cx="8458200" cy="38862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1950"/>
              <a:buChar char="•"/>
            </a:pPr>
            <a:r>
              <a:rPr lang="en-US" sz="1950"/>
              <a:t>The Natural Language Toolkit (NLTK) is a platform used for building programs for text analysis.</a:t>
            </a:r>
            <a:endParaRPr/>
          </a:p>
          <a:p>
            <a:pPr indent="0" lvl="0" marL="0" rtl="0" algn="l">
              <a:lnSpc>
                <a:spcPct val="100000"/>
              </a:lnSpc>
              <a:spcBef>
                <a:spcPts val="390"/>
              </a:spcBef>
              <a:spcAft>
                <a:spcPts val="0"/>
              </a:spcAft>
              <a:buClr>
                <a:schemeClr val="dk1"/>
              </a:buClr>
              <a:buSzPts val="1950"/>
              <a:buNone/>
            </a:pPr>
            <a:r>
              <a:rPr lang="en-US" sz="1950"/>
              <a:t>Open Anaconda terminal, run</a:t>
            </a:r>
            <a:endParaRPr/>
          </a:p>
          <a:p>
            <a:pPr indent="0" lvl="0" marL="0" rtl="0" algn="l">
              <a:lnSpc>
                <a:spcPct val="100000"/>
              </a:lnSpc>
              <a:spcBef>
                <a:spcPts val="390"/>
              </a:spcBef>
              <a:spcAft>
                <a:spcPts val="0"/>
              </a:spcAft>
              <a:buClr>
                <a:srgbClr val="FF0000"/>
              </a:buClr>
              <a:buSzPts val="1950"/>
              <a:buNone/>
            </a:pPr>
            <a:r>
              <a:rPr b="1" lang="en-US" sz="1950">
                <a:solidFill>
                  <a:srgbClr val="FF0000"/>
                </a:solidFill>
              </a:rPr>
              <a:t>pip install nltk</a:t>
            </a:r>
            <a:r>
              <a:rPr lang="en-US" sz="1950">
                <a:solidFill>
                  <a:srgbClr val="FF0000"/>
                </a:solidFill>
              </a:rPr>
              <a:t>.</a:t>
            </a:r>
            <a:endParaRPr/>
          </a:p>
          <a:p>
            <a:pPr indent="0" lvl="0" marL="0" rtl="0" algn="l">
              <a:lnSpc>
                <a:spcPct val="100000"/>
              </a:lnSpc>
              <a:spcBef>
                <a:spcPts val="390"/>
              </a:spcBef>
              <a:spcAft>
                <a:spcPts val="0"/>
              </a:spcAft>
              <a:buClr>
                <a:schemeClr val="dk1"/>
              </a:buClr>
              <a:buSzPts val="1950"/>
              <a:buNone/>
            </a:pPr>
            <a:r>
              <a:rPr lang="en-US" sz="1950"/>
              <a:t>Anaconda and Jupiter are best and popular data science tools</a:t>
            </a:r>
            <a:endParaRPr/>
          </a:p>
          <a:p>
            <a:pPr indent="0" lvl="0" marL="0" rtl="0" algn="l">
              <a:lnSpc>
                <a:spcPct val="100000"/>
              </a:lnSpc>
              <a:spcBef>
                <a:spcPts val="390"/>
              </a:spcBef>
              <a:spcAft>
                <a:spcPts val="0"/>
              </a:spcAft>
              <a:buClr>
                <a:schemeClr val="dk1"/>
              </a:buClr>
              <a:buSzPts val="1950"/>
              <a:buNone/>
            </a:pPr>
            <a:r>
              <a:rPr lang="en-US" sz="1950"/>
              <a:t>In Jupyter, the console commands can be executed by the ‘!’ sign before the command within the cell.</a:t>
            </a:r>
            <a:endParaRPr/>
          </a:p>
          <a:p>
            <a:pPr indent="0" lvl="0" marL="0" rtl="0" algn="l">
              <a:lnSpc>
                <a:spcPct val="100000"/>
              </a:lnSpc>
              <a:spcBef>
                <a:spcPts val="390"/>
              </a:spcBef>
              <a:spcAft>
                <a:spcPts val="0"/>
              </a:spcAft>
              <a:buClr>
                <a:srgbClr val="FF0000"/>
              </a:buClr>
              <a:buSzPts val="1950"/>
              <a:buNone/>
            </a:pPr>
            <a:r>
              <a:rPr lang="en-US" sz="1950">
                <a:solidFill>
                  <a:srgbClr val="FF0000"/>
                </a:solidFill>
              </a:rPr>
              <a:t>! </a:t>
            </a:r>
            <a:r>
              <a:rPr b="1" lang="en-US" sz="1950">
                <a:solidFill>
                  <a:srgbClr val="FF0000"/>
                </a:solidFill>
              </a:rPr>
              <a:t>pip install nltk</a:t>
            </a:r>
            <a:endParaRPr sz="1950">
              <a:solidFill>
                <a:srgbClr val="FF0000"/>
              </a:solidFill>
            </a:endParaRPr>
          </a:p>
          <a:p>
            <a:pPr indent="0" lvl="0" marL="0" rtl="0" algn="l">
              <a:lnSpc>
                <a:spcPct val="100000"/>
              </a:lnSpc>
              <a:spcBef>
                <a:spcPts val="390"/>
              </a:spcBef>
              <a:spcAft>
                <a:spcPts val="0"/>
              </a:spcAft>
              <a:buClr>
                <a:schemeClr val="dk1"/>
              </a:buClr>
              <a:buSzPts val="1950"/>
              <a:buNone/>
            </a:pPr>
            <a:r>
              <a:rPr lang="en-US" sz="1950" u="sng">
                <a:solidFill>
                  <a:schemeClr val="hlink"/>
                </a:solidFill>
                <a:hlinkClick r:id="rId3"/>
              </a:rPr>
              <a:t>NLTK book</a:t>
            </a:r>
            <a:endParaRPr sz="1950" u="sng"/>
          </a:p>
          <a:p>
            <a:pPr indent="0" lvl="0" marL="0" rtl="0" algn="l">
              <a:lnSpc>
                <a:spcPct val="100000"/>
              </a:lnSpc>
              <a:spcBef>
                <a:spcPts val="390"/>
              </a:spcBef>
              <a:spcAft>
                <a:spcPts val="0"/>
              </a:spcAft>
              <a:buClr>
                <a:srgbClr val="FF0000"/>
              </a:buClr>
              <a:buSzPts val="1950"/>
              <a:buNone/>
            </a:pPr>
            <a:r>
              <a:rPr lang="en-US" sz="1950" u="sng">
                <a:solidFill>
                  <a:srgbClr val="FF0000"/>
                </a:solidFill>
                <a:hlinkClick r:id="rId4">
                  <a:extLst>
                    <a:ext uri="{A12FA001-AC4F-418D-AE19-62706E023703}">
                      <ahyp:hlinkClr val="tx"/>
                    </a:ext>
                  </a:extLst>
                </a:hlinkClick>
              </a:rPr>
              <a:t>NLTK </a:t>
            </a:r>
            <a:r>
              <a:rPr lang="en-US" sz="1950" u="sng">
                <a:solidFill>
                  <a:schemeClr val="hlink"/>
                </a:solidFill>
                <a:hlinkClick r:id="rId5"/>
              </a:rPr>
              <a:t>discussion forum</a:t>
            </a:r>
            <a:endParaRPr sz="1950" u="sng"/>
          </a:p>
          <a:p>
            <a:pPr indent="0" lvl="0" marL="0" rtl="0" algn="l">
              <a:lnSpc>
                <a:spcPct val="100000"/>
              </a:lnSpc>
              <a:spcBef>
                <a:spcPts val="420"/>
              </a:spcBef>
              <a:spcAft>
                <a:spcPts val="0"/>
              </a:spcAft>
              <a:buClr>
                <a:schemeClr val="dk1"/>
              </a:buClr>
              <a:buSzPts val="2100"/>
              <a:buNone/>
            </a:pPr>
            <a:r>
              <a:rPr lang="en-US" sz="2100" u="sng">
                <a:solidFill>
                  <a:schemeClr val="hlink"/>
                </a:solidFill>
                <a:hlinkClick r:id="rId6"/>
              </a:rPr>
              <a:t>https://www.nltk.org/install.html</a:t>
            </a:r>
            <a:endParaRPr sz="1950">
              <a:solidFill>
                <a:srgbClr val="FF0000"/>
              </a:solidFill>
            </a:endParaRPr>
          </a:p>
          <a:p>
            <a:pPr indent="-219075" lvl="0" marL="342900" rtl="0" algn="l">
              <a:lnSpc>
                <a:spcPct val="100000"/>
              </a:lnSpc>
              <a:spcBef>
                <a:spcPts val="390"/>
              </a:spcBef>
              <a:spcAft>
                <a:spcPts val="0"/>
              </a:spcAft>
              <a:buClr>
                <a:schemeClr val="dk1"/>
              </a:buClr>
              <a:buSzPts val="1950"/>
              <a:buNone/>
            </a:pPr>
            <a:r>
              <a:t/>
            </a:r>
            <a:endParaRPr sz="1950"/>
          </a:p>
          <a:p>
            <a:pPr indent="-219075" lvl="0" marL="342900" rtl="0" algn="l">
              <a:lnSpc>
                <a:spcPct val="100000"/>
              </a:lnSpc>
              <a:spcBef>
                <a:spcPts val="390"/>
              </a:spcBef>
              <a:spcAft>
                <a:spcPts val="0"/>
              </a:spcAft>
              <a:buClr>
                <a:schemeClr val="dk1"/>
              </a:buClr>
              <a:buSzPts val="1950"/>
              <a:buNone/>
            </a:pPr>
            <a:r>
              <a:t/>
            </a:r>
            <a:endParaRPr sz="1950"/>
          </a:p>
          <a:p>
            <a:pPr indent="-257175" lvl="0" marL="342900" rtl="0" algn="l">
              <a:lnSpc>
                <a:spcPct val="100000"/>
              </a:lnSpc>
              <a:spcBef>
                <a:spcPts val="270"/>
              </a:spcBef>
              <a:spcAft>
                <a:spcPts val="0"/>
              </a:spcAft>
              <a:buClr>
                <a:schemeClr val="dk1"/>
              </a:buClr>
              <a:buSzPts val="1350"/>
              <a:buNone/>
            </a:pPr>
            <a:r>
              <a:t/>
            </a:r>
            <a:endParaRPr/>
          </a:p>
          <a:p>
            <a:pPr indent="0" lvl="0" marL="0" rtl="0" algn="l">
              <a:lnSpc>
                <a:spcPct val="100000"/>
              </a:lnSpc>
              <a:spcBef>
                <a:spcPts val="270"/>
              </a:spcBef>
              <a:spcAft>
                <a:spcPts val="0"/>
              </a:spcAft>
              <a:buClr>
                <a:schemeClr val="dk1"/>
              </a:buClr>
              <a:buSzPts val="135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7"/>
          <p:cNvSpPr txBox="1"/>
          <p:nvPr>
            <p:ph type="title"/>
          </p:nvPr>
        </p:nvSpPr>
        <p:spPr>
          <a:xfrm>
            <a:off x="533400" y="3276600"/>
            <a:ext cx="8229600" cy="11430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lang="en-US"/>
              <a:t>NLTK Demo</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8"/>
          <p:cNvSpPr txBox="1"/>
          <p:nvPr>
            <p:ph type="title"/>
          </p:nvPr>
        </p:nvSpPr>
        <p:spPr>
          <a:xfrm>
            <a:off x="339686" y="185288"/>
            <a:ext cx="6120600" cy="850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b="1" lang="en-US"/>
              <a:t>Pre-processing text data</a:t>
            </a:r>
            <a:br>
              <a:rPr b="1" lang="en-US"/>
            </a:br>
            <a:endParaRPr/>
          </a:p>
        </p:txBody>
      </p:sp>
      <p:sp>
        <p:nvSpPr>
          <p:cNvPr id="514" name="Google Shape;51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chemeClr val="dk1"/>
              </a:buClr>
              <a:buSzPct val="100000"/>
              <a:buNone/>
            </a:pPr>
            <a:r>
              <a:rPr lang="en-US"/>
              <a:t>Cleaning (or pre-processing) the data typically consists of a number of steps:</a:t>
            </a:r>
            <a:endParaRPr/>
          </a:p>
          <a:p>
            <a:pPr indent="0" lvl="0" marL="0" rtl="0" algn="l">
              <a:lnSpc>
                <a:spcPct val="100000"/>
              </a:lnSpc>
              <a:spcBef>
                <a:spcPts val="0"/>
              </a:spcBef>
              <a:spcAft>
                <a:spcPts val="0"/>
              </a:spcAft>
              <a:buClr>
                <a:schemeClr val="dk1"/>
              </a:buClr>
              <a:buSzPct val="100000"/>
              <a:buNone/>
            </a:pPr>
            <a:r>
              <a:t/>
            </a:r>
            <a:endParaRPr/>
          </a:p>
          <a:p>
            <a:pPr indent="-312420" lvl="0" marL="342900" rtl="0" algn="l">
              <a:lnSpc>
                <a:spcPct val="100000"/>
              </a:lnSpc>
              <a:spcBef>
                <a:spcPts val="640"/>
              </a:spcBef>
              <a:spcAft>
                <a:spcPts val="0"/>
              </a:spcAft>
              <a:buClr>
                <a:schemeClr val="dk1"/>
              </a:buClr>
              <a:buSzPct val="100000"/>
              <a:buChar char="•"/>
            </a:pPr>
            <a:r>
              <a:rPr b="1" lang="en-US"/>
              <a:t>Lowercasing</a:t>
            </a:r>
            <a:endParaRPr b="1"/>
          </a:p>
          <a:p>
            <a:pPr indent="-312420" lvl="0" marL="342900" rtl="0" algn="l">
              <a:lnSpc>
                <a:spcPct val="100000"/>
              </a:lnSpc>
              <a:spcBef>
                <a:spcPts val="640"/>
              </a:spcBef>
              <a:spcAft>
                <a:spcPts val="0"/>
              </a:spcAft>
              <a:buClr>
                <a:schemeClr val="dk1"/>
              </a:buClr>
              <a:buSzPct val="100000"/>
              <a:buChar char="•"/>
            </a:pPr>
            <a:r>
              <a:rPr b="1" lang="en-US"/>
              <a:t>Remove punctuation(</a:t>
            </a:r>
            <a:r>
              <a:rPr lang="en-US" sz="1100">
                <a:solidFill>
                  <a:srgbClr val="188038"/>
                </a:solidFill>
                <a:latin typeface="Roboto Mono"/>
                <a:ea typeface="Roboto Mono"/>
                <a:cs typeface="Roboto Mono"/>
                <a:sym typeface="Roboto Mono"/>
              </a:rPr>
              <a:t>"hello!"</a:t>
            </a:r>
            <a:r>
              <a:rPr lang="en-US" sz="1100">
                <a:latin typeface="Arial"/>
                <a:ea typeface="Arial"/>
                <a:cs typeface="Arial"/>
                <a:sym typeface="Arial"/>
              </a:rPr>
              <a:t> → </a:t>
            </a:r>
            <a:r>
              <a:rPr lang="en-US" sz="1100">
                <a:solidFill>
                  <a:srgbClr val="188038"/>
                </a:solidFill>
                <a:latin typeface="Roboto Mono"/>
                <a:ea typeface="Roboto Mono"/>
                <a:cs typeface="Roboto Mono"/>
                <a:sym typeface="Roboto Mono"/>
              </a:rPr>
              <a:t>"hello"</a:t>
            </a:r>
            <a:r>
              <a:rPr b="1" lang="en-US"/>
              <a:t>)</a:t>
            </a:r>
            <a:endParaRPr/>
          </a:p>
          <a:p>
            <a:pPr indent="-312420" lvl="0" marL="342900" rtl="0" algn="l">
              <a:lnSpc>
                <a:spcPct val="100000"/>
              </a:lnSpc>
              <a:spcBef>
                <a:spcPts val="640"/>
              </a:spcBef>
              <a:spcAft>
                <a:spcPts val="0"/>
              </a:spcAft>
              <a:buClr>
                <a:schemeClr val="dk1"/>
              </a:buClr>
              <a:buSzPct val="100000"/>
              <a:buChar char="•"/>
            </a:pPr>
            <a:r>
              <a:rPr b="1" lang="en-US"/>
              <a:t>Tokenization (</a:t>
            </a:r>
            <a:r>
              <a:rPr lang="en-US" sz="1100">
                <a:solidFill>
                  <a:srgbClr val="188038"/>
                </a:solidFill>
                <a:latin typeface="Roboto Mono"/>
                <a:ea typeface="Roboto Mono"/>
                <a:cs typeface="Roboto Mono"/>
                <a:sym typeface="Roboto Mono"/>
              </a:rPr>
              <a:t>"I love NLP"</a:t>
            </a:r>
            <a:r>
              <a:rPr lang="en-US" sz="1100">
                <a:latin typeface="Arial"/>
                <a:ea typeface="Arial"/>
                <a:cs typeface="Arial"/>
                <a:sym typeface="Arial"/>
              </a:rPr>
              <a:t> → </a:t>
            </a:r>
            <a:r>
              <a:rPr lang="en-US" sz="1100">
                <a:solidFill>
                  <a:srgbClr val="188038"/>
                </a:solidFill>
                <a:latin typeface="Roboto Mono"/>
                <a:ea typeface="Roboto Mono"/>
                <a:cs typeface="Roboto Mono"/>
                <a:sym typeface="Roboto Mono"/>
              </a:rPr>
              <a:t>["I", "love", "NLP"]</a:t>
            </a:r>
            <a:r>
              <a:rPr b="1" lang="en-US"/>
              <a:t>)</a:t>
            </a:r>
            <a:endParaRPr/>
          </a:p>
          <a:p>
            <a:pPr indent="-312420" lvl="0" marL="342900" rtl="0" algn="l">
              <a:lnSpc>
                <a:spcPct val="100000"/>
              </a:lnSpc>
              <a:spcBef>
                <a:spcPts val="640"/>
              </a:spcBef>
              <a:spcAft>
                <a:spcPts val="0"/>
              </a:spcAft>
              <a:buClr>
                <a:schemeClr val="dk1"/>
              </a:buClr>
              <a:buSzPct val="100000"/>
              <a:buChar char="•"/>
            </a:pPr>
            <a:r>
              <a:rPr b="1" lang="en-US"/>
              <a:t>Remove stop words (</a:t>
            </a:r>
            <a:r>
              <a:rPr lang="en-US" sz="1100">
                <a:solidFill>
                  <a:srgbClr val="188038"/>
                </a:solidFill>
                <a:latin typeface="Roboto Mono"/>
                <a:ea typeface="Roboto Mono"/>
                <a:cs typeface="Roboto Mono"/>
                <a:sym typeface="Roboto Mono"/>
              </a:rPr>
              <a:t>"the dog is sleeping"</a:t>
            </a:r>
            <a:r>
              <a:rPr lang="en-US" sz="1100">
                <a:latin typeface="Arial"/>
                <a:ea typeface="Arial"/>
                <a:cs typeface="Arial"/>
                <a:sym typeface="Arial"/>
              </a:rPr>
              <a:t> → </a:t>
            </a:r>
            <a:r>
              <a:rPr lang="en-US" sz="1100">
                <a:solidFill>
                  <a:srgbClr val="188038"/>
                </a:solidFill>
                <a:latin typeface="Roboto Mono"/>
                <a:ea typeface="Roboto Mono"/>
                <a:cs typeface="Roboto Mono"/>
                <a:sym typeface="Roboto Mono"/>
              </a:rPr>
              <a:t>"dog sleeping"</a:t>
            </a:r>
            <a:r>
              <a:rPr b="1" lang="en-US"/>
              <a:t>)</a:t>
            </a:r>
            <a:endParaRPr/>
          </a:p>
          <a:p>
            <a:pPr indent="-312420" lvl="0" marL="342900" rtl="0" algn="l">
              <a:lnSpc>
                <a:spcPct val="100000"/>
              </a:lnSpc>
              <a:spcBef>
                <a:spcPts val="640"/>
              </a:spcBef>
              <a:spcAft>
                <a:spcPts val="0"/>
              </a:spcAft>
              <a:buClr>
                <a:schemeClr val="dk1"/>
              </a:buClr>
              <a:buSzPct val="100000"/>
              <a:buChar char="•"/>
            </a:pPr>
            <a:r>
              <a:rPr lang="en-US"/>
              <a:t>Lemmatize/Stem(</a:t>
            </a:r>
            <a:r>
              <a:rPr lang="en-US" sz="1100">
                <a:solidFill>
                  <a:srgbClr val="188038"/>
                </a:solidFill>
                <a:latin typeface="Roboto Mono"/>
                <a:ea typeface="Roboto Mono"/>
                <a:cs typeface="Roboto Mono"/>
                <a:sym typeface="Roboto Mono"/>
              </a:rPr>
              <a:t>"running", "runs", "ran"</a:t>
            </a:r>
            <a:r>
              <a:rPr lang="en-US" sz="1100">
                <a:latin typeface="Arial"/>
                <a:ea typeface="Arial"/>
                <a:cs typeface="Arial"/>
                <a:sym typeface="Arial"/>
              </a:rPr>
              <a:t> → </a:t>
            </a:r>
            <a:r>
              <a:rPr lang="en-US" sz="1100">
                <a:solidFill>
                  <a:srgbClr val="188038"/>
                </a:solidFill>
                <a:latin typeface="Roboto Mono"/>
                <a:ea typeface="Roboto Mono"/>
                <a:cs typeface="Roboto Mono"/>
                <a:sym typeface="Roboto Mono"/>
              </a:rPr>
              <a:t>"run"</a:t>
            </a:r>
            <a:r>
              <a:rPr lang="en-US"/>
              <a:t>)</a:t>
            </a:r>
            <a:endParaRPr/>
          </a:p>
          <a:p>
            <a:pPr indent="-236855" lvl="0" marL="342900" rtl="0" algn="l">
              <a:lnSpc>
                <a:spcPct val="100000"/>
              </a:lnSpc>
              <a:spcBef>
                <a:spcPts val="640"/>
              </a:spcBef>
              <a:spcAft>
                <a:spcPts val="0"/>
              </a:spcAft>
              <a:buSzPct val="56250"/>
              <a:buChar char="•"/>
            </a:pPr>
            <a:r>
              <a:rPr lang="en-US"/>
              <a:t>Text Normalization (</a:t>
            </a:r>
            <a:r>
              <a:rPr lang="en-US" sz="1100">
                <a:solidFill>
                  <a:srgbClr val="188038"/>
                </a:solidFill>
                <a:latin typeface="Roboto Mono"/>
                <a:ea typeface="Roboto Mono"/>
                <a:cs typeface="Roboto Mono"/>
                <a:sym typeface="Roboto Mono"/>
              </a:rPr>
              <a:t>"u"</a:t>
            </a:r>
            <a:r>
              <a:rPr lang="en-US" sz="1100">
                <a:latin typeface="Arial"/>
                <a:ea typeface="Arial"/>
                <a:cs typeface="Arial"/>
                <a:sym typeface="Arial"/>
              </a:rPr>
              <a:t> → </a:t>
            </a:r>
            <a:r>
              <a:rPr lang="en-US" sz="1100">
                <a:solidFill>
                  <a:srgbClr val="188038"/>
                </a:solidFill>
                <a:latin typeface="Roboto Mono"/>
                <a:ea typeface="Roboto Mono"/>
                <a:cs typeface="Roboto Mono"/>
                <a:sym typeface="Roboto Mono"/>
              </a:rPr>
              <a:t>"you"</a:t>
            </a:r>
            <a:r>
              <a:rPr lang="en-US" sz="1100">
                <a:latin typeface="Arial"/>
                <a:ea typeface="Arial"/>
                <a:cs typeface="Arial"/>
                <a:sym typeface="Arial"/>
              </a:rPr>
              <a:t>, </a:t>
            </a:r>
            <a:r>
              <a:rPr lang="en-US" sz="1100">
                <a:solidFill>
                  <a:srgbClr val="188038"/>
                </a:solidFill>
                <a:latin typeface="Roboto Mono"/>
                <a:ea typeface="Roboto Mono"/>
                <a:cs typeface="Roboto Mono"/>
                <a:sym typeface="Roboto Mono"/>
              </a:rPr>
              <a:t>"colour"</a:t>
            </a:r>
            <a:r>
              <a:rPr lang="en-US" sz="1100">
                <a:latin typeface="Arial"/>
                <a:ea typeface="Arial"/>
                <a:cs typeface="Arial"/>
                <a:sym typeface="Arial"/>
              </a:rPr>
              <a:t> → </a:t>
            </a:r>
            <a:r>
              <a:rPr lang="en-US" sz="1100">
                <a:solidFill>
                  <a:srgbClr val="188038"/>
                </a:solidFill>
                <a:latin typeface="Roboto Mono"/>
                <a:ea typeface="Roboto Mono"/>
                <a:cs typeface="Roboto Mono"/>
                <a:sym typeface="Roboto Mono"/>
              </a:rPr>
              <a:t>"color"</a:t>
            </a:r>
            <a:r>
              <a:rPr lang="en-US"/>
              <a:t>)</a:t>
            </a:r>
            <a:endParaRPr/>
          </a:p>
          <a:p>
            <a:pPr indent="-236855" lvl="0" marL="342900" rtl="0" algn="l">
              <a:lnSpc>
                <a:spcPct val="100000"/>
              </a:lnSpc>
              <a:spcBef>
                <a:spcPts val="640"/>
              </a:spcBef>
              <a:spcAft>
                <a:spcPts val="0"/>
              </a:spcAft>
              <a:buSzPct val="56250"/>
              <a:buChar char="•"/>
            </a:pPr>
            <a:r>
              <a:rPr lang="en-US"/>
              <a:t>Vectorization (</a:t>
            </a:r>
            <a:r>
              <a:rPr lang="en-US" sz="2037"/>
              <a:t>Converts text into numbers (e.g., using TF-IDF or Word2Vec)</a:t>
            </a:r>
            <a:r>
              <a:rPr lang="en-US"/>
              <a:t> )</a:t>
            </a:r>
            <a:endParaRPr/>
          </a:p>
          <a:p>
            <a:pPr indent="-139700" lvl="0" marL="342900" rtl="0" algn="l">
              <a:lnSpc>
                <a:spcPct val="100000"/>
              </a:lnSpc>
              <a:spcBef>
                <a:spcPts val="640"/>
              </a:spcBef>
              <a:spcAft>
                <a:spcPts val="0"/>
              </a:spcAft>
              <a:buClr>
                <a:schemeClr val="dk1"/>
              </a:buClr>
              <a:buSzPct val="1000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9"/>
          <p:cNvSpPr txBox="1"/>
          <p:nvPr>
            <p:ph type="title"/>
          </p:nvPr>
        </p:nvSpPr>
        <p:spPr>
          <a:xfrm>
            <a:off x="167481" y="381000"/>
            <a:ext cx="7391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Why is NLP Big Deal</a:t>
            </a:r>
            <a:endParaRPr/>
          </a:p>
        </p:txBody>
      </p:sp>
      <p:sp>
        <p:nvSpPr>
          <p:cNvPr id="521" name="Google Shape;521;p29"/>
          <p:cNvSpPr txBox="1"/>
          <p:nvPr>
            <p:ph idx="4294967295" type="body"/>
          </p:nvPr>
        </p:nvSpPr>
        <p:spPr>
          <a:xfrm>
            <a:off x="685800" y="1752600"/>
            <a:ext cx="7924800" cy="4876800"/>
          </a:xfrm>
          <a:prstGeom prst="rect">
            <a:avLst/>
          </a:prstGeom>
          <a:noFill/>
          <a:ln>
            <a:noFill/>
          </a:ln>
        </p:spPr>
        <p:txBody>
          <a:bodyPr anchorCtr="0" anchor="t" bIns="45700" lIns="91425" spcFirstLastPara="1" rIns="91425" wrap="square" tIns="45700">
            <a:normAutofit/>
          </a:bodyPr>
          <a:lstStyle/>
          <a:p>
            <a:pPr indent="-339725" lvl="0" marL="339725" rtl="0" algn="l">
              <a:lnSpc>
                <a:spcPct val="100000"/>
              </a:lnSpc>
              <a:spcBef>
                <a:spcPts val="0"/>
              </a:spcBef>
              <a:spcAft>
                <a:spcPts val="0"/>
              </a:spcAft>
              <a:buClr>
                <a:srgbClr val="A50021"/>
              </a:buClr>
              <a:buSzPts val="1320"/>
              <a:buFont typeface="Noto Sans Symbols"/>
              <a:buChar char="■"/>
            </a:pPr>
            <a:r>
              <a:rPr lang="en-US" sz="2200"/>
              <a:t>L = Words + rules + exceptions..</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Ambiguity at all levels..</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We speak different languages..</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And language is a cultural entity..</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So they are not equivalent..</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Highly systematic but also complex..</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Keeps changing.. New words, New rules and New exceptions..</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Source : Electronic texts / Printed texts / Acoustic Speech Signal.. they are noisy..</a:t>
            </a:r>
            <a:endParaRPr/>
          </a:p>
          <a:p>
            <a:pPr indent="-339725" lvl="0" marL="339725" rtl="0" algn="l">
              <a:lnSpc>
                <a:spcPct val="100000"/>
              </a:lnSpc>
              <a:spcBef>
                <a:spcPts val="550"/>
              </a:spcBef>
              <a:spcAft>
                <a:spcPts val="0"/>
              </a:spcAft>
              <a:buClr>
                <a:srgbClr val="A50021"/>
              </a:buClr>
              <a:buSzPts val="1320"/>
              <a:buFont typeface="Noto Sans Symbols"/>
              <a:buChar char="■"/>
            </a:pPr>
            <a:r>
              <a:rPr lang="en-US" sz="2200"/>
              <a:t>Language looks obvious to us.. But it is a Big Deal ☺!</a:t>
            </a:r>
            <a:endParaRPr/>
          </a:p>
        </p:txBody>
      </p:sp>
      <p:pic>
        <p:nvPicPr>
          <p:cNvPr id="522" name="Google Shape;522;p29"/>
          <p:cNvPicPr preferRelativeResize="0"/>
          <p:nvPr/>
        </p:nvPicPr>
        <p:blipFill rotWithShape="1">
          <a:blip r:embed="rId3">
            <a:alphaModFix/>
          </a:blip>
          <a:srcRect b="0" l="0" r="0" t="0"/>
          <a:stretch/>
        </p:blipFill>
        <p:spPr>
          <a:xfrm>
            <a:off x="6372225" y="1557338"/>
            <a:ext cx="2373313" cy="222726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30"/>
          <p:cNvSpPr txBox="1"/>
          <p:nvPr>
            <p:ph type="title"/>
          </p:nvPr>
        </p:nvSpPr>
        <p:spPr>
          <a:xfrm>
            <a:off x="395536" y="274638"/>
            <a:ext cx="6120680" cy="85010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t>Why is NLP difficult?</a:t>
            </a:r>
            <a:endParaRPr/>
          </a:p>
        </p:txBody>
      </p:sp>
      <p:pic>
        <p:nvPicPr>
          <p:cNvPr id="528" name="Google Shape;528;p30"/>
          <p:cNvPicPr preferRelativeResize="0"/>
          <p:nvPr/>
        </p:nvPicPr>
        <p:blipFill rotWithShape="1">
          <a:blip r:embed="rId3">
            <a:alphaModFix/>
          </a:blip>
          <a:srcRect b="0" l="0" r="0" t="0"/>
          <a:stretch/>
        </p:blipFill>
        <p:spPr>
          <a:xfrm>
            <a:off x="795337" y="1604962"/>
            <a:ext cx="7553325" cy="36480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31"/>
          <p:cNvSpPr txBox="1"/>
          <p:nvPr>
            <p:ph type="title"/>
          </p:nvPr>
        </p:nvSpPr>
        <p:spPr>
          <a:xfrm>
            <a:off x="152400" y="381000"/>
            <a:ext cx="7546890" cy="107968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Types of Ambiguities</a:t>
            </a:r>
            <a:r>
              <a:rPr b="0" i="0" lang="en-US" sz="3934" u="none" cap="none" strike="noStrike">
                <a:solidFill>
                  <a:schemeClr val="dk1"/>
                </a:solidFill>
                <a:latin typeface="Calibri"/>
                <a:ea typeface="Calibri"/>
                <a:cs typeface="Calibri"/>
                <a:sym typeface="Calibri"/>
              </a:rPr>
              <a:t> </a:t>
            </a:r>
            <a:endParaRPr/>
          </a:p>
        </p:txBody>
      </p:sp>
      <p:sp>
        <p:nvSpPr>
          <p:cNvPr id="535" name="Google Shape;535;p31"/>
          <p:cNvSpPr txBox="1"/>
          <p:nvPr>
            <p:ph idx="4294967295" type="body"/>
          </p:nvPr>
        </p:nvSpPr>
        <p:spPr>
          <a:xfrm>
            <a:off x="1523774" y="2134744"/>
            <a:ext cx="7620227" cy="3882770"/>
          </a:xfrm>
          <a:prstGeom prst="rect">
            <a:avLst/>
          </a:prstGeom>
          <a:noFill/>
          <a:ln>
            <a:noFill/>
          </a:ln>
        </p:spPr>
        <p:txBody>
          <a:bodyPr anchorCtr="0" anchor="t" bIns="45700" lIns="91425" spcFirstLastPara="1" rIns="91425" wrap="square" tIns="45700">
            <a:normAutofit/>
          </a:bodyPr>
          <a:lstStyle/>
          <a:p>
            <a:pPr indent="-787702" lvl="0" marL="787702" rtl="0" algn="l">
              <a:lnSpc>
                <a:spcPct val="90000"/>
              </a:lnSpc>
              <a:spcBef>
                <a:spcPts val="0"/>
              </a:spcBef>
              <a:spcAft>
                <a:spcPts val="0"/>
              </a:spcAft>
              <a:buClr>
                <a:srgbClr val="996600"/>
              </a:buClr>
              <a:buSzPts val="2738"/>
              <a:buFont typeface="Times New Roman"/>
              <a:buAutoNum type="romanUcPeriod"/>
            </a:pPr>
            <a:r>
              <a:rPr lang="en-US" sz="2738" u="sng"/>
              <a:t>Structural Ambiguities</a:t>
            </a:r>
            <a:r>
              <a:rPr lang="en-US" sz="2738"/>
              <a:t> </a:t>
            </a:r>
            <a:endParaRPr/>
          </a:p>
          <a:p>
            <a:pPr indent="-497067" lvl="3" marL="1828011" rtl="0" algn="l">
              <a:lnSpc>
                <a:spcPct val="90000"/>
              </a:lnSpc>
              <a:spcBef>
                <a:spcPts val="449"/>
              </a:spcBef>
              <a:spcAft>
                <a:spcPts val="0"/>
              </a:spcAft>
              <a:buClr>
                <a:schemeClr val="dk1"/>
              </a:buClr>
              <a:buSzPts val="1796"/>
              <a:buChar char="–"/>
            </a:pPr>
            <a:r>
              <a:rPr lang="en-US" sz="1795"/>
              <a:t>Namrata thinks she understands me.</a:t>
            </a:r>
            <a:endParaRPr/>
          </a:p>
          <a:p>
            <a:pPr indent="-497067" lvl="3" marL="1828011" rtl="0" algn="l">
              <a:lnSpc>
                <a:spcPct val="90000"/>
              </a:lnSpc>
              <a:spcBef>
                <a:spcPts val="449"/>
              </a:spcBef>
              <a:spcAft>
                <a:spcPts val="0"/>
              </a:spcAft>
              <a:buClr>
                <a:schemeClr val="dk1"/>
              </a:buClr>
              <a:buSzPts val="1796"/>
              <a:buChar char="–"/>
            </a:pPr>
            <a:r>
              <a:rPr lang="en-US" sz="1795"/>
              <a:t>She thinks Namrata understands me.</a:t>
            </a:r>
            <a:endParaRPr/>
          </a:p>
          <a:p>
            <a:pPr indent="-497067" lvl="3" marL="1828011" rtl="0" algn="l">
              <a:lnSpc>
                <a:spcPct val="90000"/>
              </a:lnSpc>
              <a:spcBef>
                <a:spcPts val="449"/>
              </a:spcBef>
              <a:spcAft>
                <a:spcPts val="0"/>
              </a:spcAft>
              <a:buClr>
                <a:schemeClr val="dk1"/>
              </a:buClr>
              <a:buSzPts val="1796"/>
              <a:buChar char="–"/>
            </a:pPr>
            <a:r>
              <a:rPr lang="en-US" sz="1795"/>
              <a:t>Visiting relatives can be nuisance. (two meanings)</a:t>
            </a:r>
            <a:endParaRPr/>
          </a:p>
          <a:p>
            <a:pPr indent="-787702" lvl="0" marL="787702" rtl="0" algn="l">
              <a:lnSpc>
                <a:spcPct val="90000"/>
              </a:lnSpc>
              <a:spcBef>
                <a:spcPts val="684"/>
              </a:spcBef>
              <a:spcAft>
                <a:spcPts val="0"/>
              </a:spcAft>
              <a:buClr>
                <a:srgbClr val="996600"/>
              </a:buClr>
              <a:buSzPts val="2738"/>
              <a:buFont typeface="Times New Roman"/>
              <a:buAutoNum type="romanUcPeriod"/>
            </a:pPr>
            <a:r>
              <a:rPr lang="en-US" sz="2738" u="sng"/>
              <a:t>Grammatical Ambiguities</a:t>
            </a:r>
            <a:r>
              <a:rPr lang="en-US" sz="2738"/>
              <a:t> </a:t>
            </a:r>
            <a:endParaRPr/>
          </a:p>
          <a:p>
            <a:pPr indent="-497067" lvl="3" marL="1828011" rtl="0" algn="l">
              <a:lnSpc>
                <a:spcPct val="90000"/>
              </a:lnSpc>
              <a:spcBef>
                <a:spcPts val="449"/>
              </a:spcBef>
              <a:spcAft>
                <a:spcPts val="0"/>
              </a:spcAft>
              <a:buClr>
                <a:schemeClr val="dk1"/>
              </a:buClr>
              <a:buSzPts val="1796"/>
              <a:buChar char="–"/>
            </a:pPr>
            <a:r>
              <a:rPr lang="en-US" sz="1795"/>
              <a:t>I (feminine or masculine) go.</a:t>
            </a:r>
            <a:endParaRPr/>
          </a:p>
          <a:p>
            <a:pPr indent="-497067" lvl="3" marL="1828011" rtl="0" algn="l">
              <a:lnSpc>
                <a:spcPct val="90000"/>
              </a:lnSpc>
              <a:spcBef>
                <a:spcPts val="449"/>
              </a:spcBef>
              <a:spcAft>
                <a:spcPts val="0"/>
              </a:spcAft>
              <a:buClr>
                <a:schemeClr val="dk1"/>
              </a:buClr>
              <a:buSzPts val="1796"/>
              <a:buChar char="–"/>
            </a:pPr>
            <a:r>
              <a:rPr lang="en-US" sz="1795"/>
              <a:t>Can- Noun = container, Can – Modal(auxiliary verb),</a:t>
            </a:r>
            <a:endParaRPr/>
          </a:p>
          <a:p>
            <a:pPr indent="-497067" lvl="3" marL="1828011" rtl="0" algn="l">
              <a:lnSpc>
                <a:spcPct val="90000"/>
              </a:lnSpc>
              <a:spcBef>
                <a:spcPts val="449"/>
              </a:spcBef>
              <a:spcAft>
                <a:spcPts val="0"/>
              </a:spcAft>
              <a:buClr>
                <a:schemeClr val="dk1"/>
              </a:buClr>
              <a:buSzPts val="1796"/>
              <a:buNone/>
            </a:pPr>
            <a:r>
              <a:rPr lang="en-US" sz="1795"/>
              <a:t>	Can-verb = to can means to pack etc</a:t>
            </a:r>
            <a:endParaRPr/>
          </a:p>
          <a:p>
            <a:pPr indent="-787702" lvl="0" marL="787702" rtl="0" algn="l">
              <a:lnSpc>
                <a:spcPct val="90000"/>
              </a:lnSpc>
              <a:spcBef>
                <a:spcPts val="684"/>
              </a:spcBef>
              <a:spcAft>
                <a:spcPts val="0"/>
              </a:spcAft>
              <a:buClr>
                <a:srgbClr val="996600"/>
              </a:buClr>
              <a:buSzPts val="2738"/>
              <a:buFont typeface="Times New Roman"/>
              <a:buAutoNum type="romanUcPeriod"/>
            </a:pPr>
            <a:r>
              <a:rPr lang="en-US" sz="2738" u="sng"/>
              <a:t>Lexical Ambiguities:</a:t>
            </a:r>
            <a:endParaRPr/>
          </a:p>
          <a:p>
            <a:pPr indent="-387061" lvl="2" marL="1955673" rtl="0" algn="l">
              <a:lnSpc>
                <a:spcPct val="100000"/>
              </a:lnSpc>
              <a:spcBef>
                <a:spcPts val="359"/>
              </a:spcBef>
              <a:spcAft>
                <a:spcPts val="0"/>
              </a:spcAft>
              <a:buClr>
                <a:schemeClr val="dk1"/>
              </a:buClr>
              <a:buSzPts val="1796"/>
              <a:buNone/>
            </a:pPr>
            <a:r>
              <a:rPr lang="en-US" sz="1795" u="sng"/>
              <a:t>Polysemy Ex: "understand" (I get it)</a:t>
            </a:r>
            <a:endParaRPr/>
          </a:p>
          <a:p>
            <a:pPr indent="-497067" lvl="3" marL="1828011" rtl="0" algn="l">
              <a:lnSpc>
                <a:spcPct val="90000"/>
              </a:lnSpc>
              <a:spcBef>
                <a:spcPts val="449"/>
              </a:spcBef>
              <a:spcAft>
                <a:spcPts val="0"/>
              </a:spcAft>
              <a:buClr>
                <a:schemeClr val="dk1"/>
              </a:buClr>
              <a:buSzPts val="1796"/>
              <a:buChar char="–"/>
            </a:pPr>
            <a:r>
              <a:rPr lang="en-US" sz="1795" u="sng"/>
              <a:t>Homonymy</a:t>
            </a:r>
            <a:r>
              <a:rPr lang="en-US" sz="1795"/>
              <a:t> Ex: Bank= river, financial bank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32"/>
          <p:cNvSpPr txBox="1"/>
          <p:nvPr>
            <p:ph type="title"/>
          </p:nvPr>
        </p:nvSpPr>
        <p:spPr>
          <a:xfrm>
            <a:off x="55324" y="533811"/>
            <a:ext cx="8581107" cy="1078321"/>
          </a:xfrm>
          <a:prstGeom prst="rect">
            <a:avLst/>
          </a:prstGeom>
          <a:noFill/>
          <a:ln>
            <a:noFill/>
          </a:ln>
        </p:spPr>
        <p:txBody>
          <a:bodyPr anchorCtr="0" anchor="t" bIns="43425" lIns="88375" spcFirstLastPara="1" rIns="88375" wrap="square" tIns="43425">
            <a:noAutofit/>
          </a:bodyPr>
          <a:lstStyle/>
          <a:p>
            <a:pPr indent="0" lvl="0" marL="0" marR="0" rtl="0" algn="l">
              <a:lnSpc>
                <a:spcPct val="10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Different Levels of Language Analysis</a:t>
            </a:r>
            <a:endParaRPr b="0" i="0" sz="4400" u="none" cap="none" strike="noStrike">
              <a:solidFill>
                <a:schemeClr val="dk1"/>
              </a:solidFill>
              <a:latin typeface="Calibri"/>
              <a:ea typeface="Calibri"/>
              <a:cs typeface="Calibri"/>
              <a:sym typeface="Calibri"/>
            </a:endParaRPr>
          </a:p>
        </p:txBody>
      </p:sp>
      <p:cxnSp>
        <p:nvCxnSpPr>
          <p:cNvPr id="542" name="Google Shape;542;p32"/>
          <p:cNvCxnSpPr/>
          <p:nvPr/>
        </p:nvCxnSpPr>
        <p:spPr>
          <a:xfrm>
            <a:off x="1931200" y="2024738"/>
            <a:ext cx="6050278" cy="1359"/>
          </a:xfrm>
          <a:prstGeom prst="straightConnector1">
            <a:avLst/>
          </a:prstGeom>
          <a:noFill/>
          <a:ln cap="sq" cmpd="sng" w="25550">
            <a:solidFill>
              <a:srgbClr val="000000"/>
            </a:solidFill>
            <a:prstDash val="solid"/>
            <a:miter lim="800000"/>
            <a:headEnd len="sm" w="sm" type="none"/>
            <a:tailEnd len="sm" w="sm" type="none"/>
          </a:ln>
        </p:spPr>
      </p:cxnSp>
      <p:cxnSp>
        <p:nvCxnSpPr>
          <p:cNvPr id="543" name="Google Shape;543;p32"/>
          <p:cNvCxnSpPr/>
          <p:nvPr/>
        </p:nvCxnSpPr>
        <p:spPr>
          <a:xfrm>
            <a:off x="7993700" y="2015232"/>
            <a:ext cx="1359" cy="4348595"/>
          </a:xfrm>
          <a:prstGeom prst="straightConnector1">
            <a:avLst/>
          </a:prstGeom>
          <a:noFill/>
          <a:ln cap="sq" cmpd="sng" w="25550">
            <a:solidFill>
              <a:srgbClr val="000000"/>
            </a:solidFill>
            <a:prstDash val="solid"/>
            <a:miter lim="800000"/>
            <a:headEnd len="sm" w="sm" type="none"/>
            <a:tailEnd len="sm" w="sm" type="none"/>
          </a:ln>
        </p:spPr>
      </p:cxnSp>
      <p:cxnSp>
        <p:nvCxnSpPr>
          <p:cNvPr id="544" name="Google Shape;544;p32"/>
          <p:cNvCxnSpPr/>
          <p:nvPr/>
        </p:nvCxnSpPr>
        <p:spPr>
          <a:xfrm flipH="1">
            <a:off x="1893174" y="6374691"/>
            <a:ext cx="6115466" cy="1358"/>
          </a:xfrm>
          <a:prstGeom prst="straightConnector1">
            <a:avLst/>
          </a:prstGeom>
          <a:noFill/>
          <a:ln cap="sq" cmpd="sng" w="25550">
            <a:solidFill>
              <a:srgbClr val="000000"/>
            </a:solidFill>
            <a:prstDash val="solid"/>
            <a:miter lim="800000"/>
            <a:headEnd len="sm" w="sm" type="none"/>
            <a:tailEnd len="sm" w="sm" type="none"/>
          </a:ln>
        </p:spPr>
      </p:cxnSp>
      <p:cxnSp>
        <p:nvCxnSpPr>
          <p:cNvPr id="545" name="Google Shape;545;p32"/>
          <p:cNvCxnSpPr/>
          <p:nvPr/>
        </p:nvCxnSpPr>
        <p:spPr>
          <a:xfrm>
            <a:off x="1920335" y="2433523"/>
            <a:ext cx="5288391" cy="1358"/>
          </a:xfrm>
          <a:prstGeom prst="straightConnector1">
            <a:avLst/>
          </a:prstGeom>
          <a:noFill/>
          <a:ln cap="sq" cmpd="sng" w="25550">
            <a:solidFill>
              <a:srgbClr val="000000"/>
            </a:solidFill>
            <a:prstDash val="solid"/>
            <a:miter lim="800000"/>
            <a:headEnd len="sm" w="sm" type="none"/>
            <a:tailEnd len="sm" w="sm" type="none"/>
          </a:ln>
        </p:spPr>
      </p:cxnSp>
      <p:cxnSp>
        <p:nvCxnSpPr>
          <p:cNvPr id="546" name="Google Shape;546;p32"/>
          <p:cNvCxnSpPr/>
          <p:nvPr/>
        </p:nvCxnSpPr>
        <p:spPr>
          <a:xfrm>
            <a:off x="7192428" y="2433523"/>
            <a:ext cx="1359" cy="3533742"/>
          </a:xfrm>
          <a:prstGeom prst="straightConnector1">
            <a:avLst/>
          </a:prstGeom>
          <a:noFill/>
          <a:ln cap="sq" cmpd="sng" w="25550">
            <a:solidFill>
              <a:srgbClr val="000000"/>
            </a:solidFill>
            <a:prstDash val="solid"/>
            <a:miter lim="800000"/>
            <a:headEnd len="sm" w="sm" type="none"/>
            <a:tailEnd len="sm" w="sm" type="none"/>
          </a:ln>
        </p:spPr>
      </p:cxnSp>
      <p:cxnSp>
        <p:nvCxnSpPr>
          <p:cNvPr id="547" name="Google Shape;547;p32"/>
          <p:cNvCxnSpPr/>
          <p:nvPr/>
        </p:nvCxnSpPr>
        <p:spPr>
          <a:xfrm flipH="1">
            <a:off x="1905396" y="5980846"/>
            <a:ext cx="5301972" cy="1358"/>
          </a:xfrm>
          <a:prstGeom prst="straightConnector1">
            <a:avLst/>
          </a:prstGeom>
          <a:noFill/>
          <a:ln cap="sq" cmpd="sng" w="25550">
            <a:solidFill>
              <a:srgbClr val="000000"/>
            </a:solidFill>
            <a:prstDash val="solid"/>
            <a:miter lim="800000"/>
            <a:headEnd len="sm" w="sm" type="none"/>
            <a:tailEnd len="sm" w="sm" type="none"/>
          </a:ln>
        </p:spPr>
      </p:cxnSp>
      <p:cxnSp>
        <p:nvCxnSpPr>
          <p:cNvPr id="548" name="Google Shape;548;p32"/>
          <p:cNvCxnSpPr/>
          <p:nvPr/>
        </p:nvCxnSpPr>
        <p:spPr>
          <a:xfrm>
            <a:off x="1931199" y="2816503"/>
            <a:ext cx="4476255" cy="1358"/>
          </a:xfrm>
          <a:prstGeom prst="straightConnector1">
            <a:avLst/>
          </a:prstGeom>
          <a:noFill/>
          <a:ln cap="sq" cmpd="sng" w="25550">
            <a:solidFill>
              <a:srgbClr val="000000"/>
            </a:solidFill>
            <a:prstDash val="solid"/>
            <a:miter lim="800000"/>
            <a:headEnd len="sm" w="sm" type="none"/>
            <a:tailEnd len="sm" w="sm" type="none"/>
          </a:ln>
        </p:spPr>
      </p:cxnSp>
      <p:cxnSp>
        <p:nvCxnSpPr>
          <p:cNvPr id="549" name="Google Shape;549;p32"/>
          <p:cNvCxnSpPr/>
          <p:nvPr/>
        </p:nvCxnSpPr>
        <p:spPr>
          <a:xfrm>
            <a:off x="6392516" y="2828726"/>
            <a:ext cx="1358" cy="2744694"/>
          </a:xfrm>
          <a:prstGeom prst="straightConnector1">
            <a:avLst/>
          </a:prstGeom>
          <a:noFill/>
          <a:ln cap="sq" cmpd="sng" w="25550">
            <a:solidFill>
              <a:srgbClr val="000000"/>
            </a:solidFill>
            <a:prstDash val="solid"/>
            <a:miter lim="800000"/>
            <a:headEnd len="sm" w="sm" type="none"/>
            <a:tailEnd len="sm" w="sm" type="none"/>
          </a:ln>
        </p:spPr>
      </p:cxnSp>
      <p:cxnSp>
        <p:nvCxnSpPr>
          <p:cNvPr id="550" name="Google Shape;550;p32"/>
          <p:cNvCxnSpPr/>
          <p:nvPr/>
        </p:nvCxnSpPr>
        <p:spPr>
          <a:xfrm flipH="1">
            <a:off x="1905396" y="5596507"/>
            <a:ext cx="4502058" cy="1359"/>
          </a:xfrm>
          <a:prstGeom prst="straightConnector1">
            <a:avLst/>
          </a:prstGeom>
          <a:noFill/>
          <a:ln cap="sq" cmpd="sng" w="25550">
            <a:solidFill>
              <a:srgbClr val="000000"/>
            </a:solidFill>
            <a:prstDash val="solid"/>
            <a:miter lim="800000"/>
            <a:headEnd len="sm" w="sm" type="none"/>
            <a:tailEnd len="sm" w="sm" type="none"/>
          </a:ln>
        </p:spPr>
      </p:cxnSp>
      <p:cxnSp>
        <p:nvCxnSpPr>
          <p:cNvPr id="551" name="Google Shape;551;p32"/>
          <p:cNvCxnSpPr/>
          <p:nvPr/>
        </p:nvCxnSpPr>
        <p:spPr>
          <a:xfrm>
            <a:off x="1920335" y="3211706"/>
            <a:ext cx="3687207" cy="1359"/>
          </a:xfrm>
          <a:prstGeom prst="straightConnector1">
            <a:avLst/>
          </a:prstGeom>
          <a:noFill/>
          <a:ln cap="sq" cmpd="sng" w="25550">
            <a:solidFill>
              <a:srgbClr val="000000"/>
            </a:solidFill>
            <a:prstDash val="solid"/>
            <a:miter lim="800000"/>
            <a:headEnd len="sm" w="sm" type="none"/>
            <a:tailEnd len="sm" w="sm" type="none"/>
          </a:ln>
        </p:spPr>
      </p:cxnSp>
      <p:cxnSp>
        <p:nvCxnSpPr>
          <p:cNvPr id="552" name="Google Shape;552;p32"/>
          <p:cNvCxnSpPr/>
          <p:nvPr/>
        </p:nvCxnSpPr>
        <p:spPr>
          <a:xfrm>
            <a:off x="5592602" y="3223930"/>
            <a:ext cx="1359" cy="1952929"/>
          </a:xfrm>
          <a:prstGeom prst="straightConnector1">
            <a:avLst/>
          </a:prstGeom>
          <a:noFill/>
          <a:ln cap="sq" cmpd="sng" w="25550">
            <a:solidFill>
              <a:srgbClr val="000000"/>
            </a:solidFill>
            <a:prstDash val="solid"/>
            <a:miter lim="800000"/>
            <a:headEnd len="sm" w="sm" type="none"/>
            <a:tailEnd len="sm" w="sm" type="none"/>
          </a:ln>
        </p:spPr>
      </p:cxnSp>
      <p:cxnSp>
        <p:nvCxnSpPr>
          <p:cNvPr id="553" name="Google Shape;553;p32"/>
          <p:cNvCxnSpPr/>
          <p:nvPr/>
        </p:nvCxnSpPr>
        <p:spPr>
          <a:xfrm flipH="1">
            <a:off x="1893173" y="5189081"/>
            <a:ext cx="3715726" cy="1359"/>
          </a:xfrm>
          <a:prstGeom prst="straightConnector1">
            <a:avLst/>
          </a:prstGeom>
          <a:noFill/>
          <a:ln cap="sq" cmpd="sng" w="25550">
            <a:solidFill>
              <a:srgbClr val="000000"/>
            </a:solidFill>
            <a:prstDash val="solid"/>
            <a:miter lim="800000"/>
            <a:headEnd len="sm" w="sm" type="none"/>
            <a:tailEnd len="sm" w="sm" type="none"/>
          </a:ln>
        </p:spPr>
      </p:cxnSp>
      <p:cxnSp>
        <p:nvCxnSpPr>
          <p:cNvPr id="554" name="Google Shape;554;p32"/>
          <p:cNvCxnSpPr/>
          <p:nvPr/>
        </p:nvCxnSpPr>
        <p:spPr>
          <a:xfrm>
            <a:off x="1931199" y="3608267"/>
            <a:ext cx="2875071" cy="1359"/>
          </a:xfrm>
          <a:prstGeom prst="straightConnector1">
            <a:avLst/>
          </a:prstGeom>
          <a:noFill/>
          <a:ln cap="sq" cmpd="sng" w="25550">
            <a:solidFill>
              <a:srgbClr val="000000"/>
            </a:solidFill>
            <a:prstDash val="solid"/>
            <a:miter lim="800000"/>
            <a:headEnd len="sm" w="sm" type="none"/>
            <a:tailEnd len="sm" w="sm" type="none"/>
          </a:ln>
        </p:spPr>
      </p:cxnSp>
      <p:cxnSp>
        <p:nvCxnSpPr>
          <p:cNvPr id="555" name="Google Shape;555;p32"/>
          <p:cNvCxnSpPr/>
          <p:nvPr/>
        </p:nvCxnSpPr>
        <p:spPr>
          <a:xfrm>
            <a:off x="4791331" y="3619132"/>
            <a:ext cx="1359" cy="1162523"/>
          </a:xfrm>
          <a:prstGeom prst="straightConnector1">
            <a:avLst/>
          </a:prstGeom>
          <a:noFill/>
          <a:ln cap="sq" cmpd="sng" w="25550">
            <a:solidFill>
              <a:srgbClr val="000000"/>
            </a:solidFill>
            <a:prstDash val="solid"/>
            <a:miter lim="800000"/>
            <a:headEnd len="sm" w="sm" type="none"/>
            <a:tailEnd len="sm" w="sm" type="none"/>
          </a:ln>
        </p:spPr>
      </p:cxnSp>
      <p:cxnSp>
        <p:nvCxnSpPr>
          <p:cNvPr id="556" name="Google Shape;556;p32"/>
          <p:cNvCxnSpPr/>
          <p:nvPr/>
        </p:nvCxnSpPr>
        <p:spPr>
          <a:xfrm flipH="1">
            <a:off x="1893174" y="4795235"/>
            <a:ext cx="2915813" cy="1359"/>
          </a:xfrm>
          <a:prstGeom prst="straightConnector1">
            <a:avLst/>
          </a:prstGeom>
          <a:noFill/>
          <a:ln cap="sq" cmpd="sng" w="25550">
            <a:solidFill>
              <a:srgbClr val="000000"/>
            </a:solidFill>
            <a:prstDash val="solid"/>
            <a:miter lim="800000"/>
            <a:headEnd len="sm" w="sm" type="none"/>
            <a:tailEnd len="sm" w="sm" type="none"/>
          </a:ln>
        </p:spPr>
      </p:cxnSp>
      <p:cxnSp>
        <p:nvCxnSpPr>
          <p:cNvPr id="557" name="Google Shape;557;p32"/>
          <p:cNvCxnSpPr/>
          <p:nvPr/>
        </p:nvCxnSpPr>
        <p:spPr>
          <a:xfrm>
            <a:off x="1920335" y="4002112"/>
            <a:ext cx="2086022" cy="1359"/>
          </a:xfrm>
          <a:prstGeom prst="straightConnector1">
            <a:avLst/>
          </a:prstGeom>
          <a:noFill/>
          <a:ln cap="sq" cmpd="sng" w="25550">
            <a:solidFill>
              <a:srgbClr val="000000"/>
            </a:solidFill>
            <a:prstDash val="solid"/>
            <a:miter lim="800000"/>
            <a:headEnd len="sm" w="sm" type="none"/>
            <a:tailEnd len="sm" w="sm" type="none"/>
          </a:ln>
        </p:spPr>
      </p:cxnSp>
      <p:cxnSp>
        <p:nvCxnSpPr>
          <p:cNvPr id="558" name="Google Shape;558;p32"/>
          <p:cNvCxnSpPr/>
          <p:nvPr/>
        </p:nvCxnSpPr>
        <p:spPr>
          <a:xfrm>
            <a:off x="3991418" y="4014336"/>
            <a:ext cx="1358" cy="372116"/>
          </a:xfrm>
          <a:prstGeom prst="straightConnector1">
            <a:avLst/>
          </a:prstGeom>
          <a:noFill/>
          <a:ln cap="sq" cmpd="sng" w="25550">
            <a:solidFill>
              <a:srgbClr val="000000"/>
            </a:solidFill>
            <a:prstDash val="solid"/>
            <a:miter lim="800000"/>
            <a:headEnd len="sm" w="sm" type="none"/>
            <a:tailEnd len="sm" w="sm" type="none"/>
          </a:ln>
        </p:spPr>
      </p:cxnSp>
      <p:cxnSp>
        <p:nvCxnSpPr>
          <p:cNvPr id="559" name="Google Shape;559;p32"/>
          <p:cNvCxnSpPr/>
          <p:nvPr/>
        </p:nvCxnSpPr>
        <p:spPr>
          <a:xfrm flipH="1">
            <a:off x="1893173" y="4397317"/>
            <a:ext cx="2114542" cy="1358"/>
          </a:xfrm>
          <a:prstGeom prst="straightConnector1">
            <a:avLst/>
          </a:prstGeom>
          <a:noFill/>
          <a:ln cap="sq" cmpd="sng" w="25550">
            <a:solidFill>
              <a:srgbClr val="000000"/>
            </a:solidFill>
            <a:prstDash val="solid"/>
            <a:miter lim="800000"/>
            <a:headEnd len="sm" w="sm" type="none"/>
            <a:tailEnd len="sm" w="sm" type="none"/>
          </a:ln>
        </p:spPr>
      </p:cxnSp>
      <p:sp>
        <p:nvSpPr>
          <p:cNvPr id="560" name="Google Shape;560;p32"/>
          <p:cNvSpPr/>
          <p:nvPr/>
        </p:nvSpPr>
        <p:spPr>
          <a:xfrm>
            <a:off x="5551859" y="2384632"/>
            <a:ext cx="1492967" cy="443180"/>
          </a:xfrm>
          <a:prstGeom prst="rect">
            <a:avLst/>
          </a:prstGeom>
          <a:noFill/>
          <a:ln>
            <a:noFill/>
          </a:ln>
        </p:spPr>
        <p:txBody>
          <a:bodyPr anchorCtr="0" anchor="t" bIns="43425" lIns="88375" spcFirstLastPara="1" rIns="88375" wrap="square" tIns="43425">
            <a:spAutoFit/>
          </a:bodyPr>
          <a:lstStyle/>
          <a:p>
            <a:pPr indent="0" lvl="0" marL="0" marR="0" rtl="0" algn="l">
              <a:lnSpc>
                <a:spcPct val="100000"/>
              </a:lnSpc>
              <a:spcBef>
                <a:spcPts val="0"/>
              </a:spcBef>
              <a:spcAft>
                <a:spcPts val="0"/>
              </a:spcAft>
              <a:buClr>
                <a:srgbClr val="FF0000"/>
              </a:buClr>
              <a:buSzPts val="2310"/>
              <a:buFont typeface="Times New Roman"/>
              <a:buNone/>
            </a:pPr>
            <a:r>
              <a:rPr b="1" i="0" lang="en-US" sz="2310" u="none" cap="none" strike="noStrike">
                <a:solidFill>
                  <a:srgbClr val="FF0000"/>
                </a:solidFill>
                <a:latin typeface="Times New Roman"/>
                <a:ea typeface="Times New Roman"/>
                <a:cs typeface="Times New Roman"/>
                <a:sym typeface="Times New Roman"/>
              </a:rPr>
              <a:t>Pragmatic</a:t>
            </a:r>
            <a:endParaRPr b="0" i="0" sz="1400" u="none" cap="none" strike="noStrike">
              <a:solidFill>
                <a:srgbClr val="000000"/>
              </a:solidFill>
              <a:latin typeface="Arial"/>
              <a:ea typeface="Arial"/>
              <a:cs typeface="Arial"/>
              <a:sym typeface="Arial"/>
            </a:endParaRPr>
          </a:p>
        </p:txBody>
      </p:sp>
      <p:sp>
        <p:nvSpPr>
          <p:cNvPr id="561" name="Google Shape;561;p32"/>
          <p:cNvSpPr/>
          <p:nvPr/>
        </p:nvSpPr>
        <p:spPr>
          <a:xfrm>
            <a:off x="6467210" y="1952760"/>
            <a:ext cx="1411214" cy="443180"/>
          </a:xfrm>
          <a:prstGeom prst="rect">
            <a:avLst/>
          </a:prstGeom>
          <a:noFill/>
          <a:ln>
            <a:noFill/>
          </a:ln>
        </p:spPr>
        <p:txBody>
          <a:bodyPr anchorCtr="0" anchor="t" bIns="43425" lIns="88375" spcFirstLastPara="1" rIns="88375" wrap="square" tIns="43425">
            <a:spAutoFit/>
          </a:bodyPr>
          <a:lstStyle/>
          <a:p>
            <a:pPr indent="0" lvl="0" marL="0" marR="0" rtl="0" algn="l">
              <a:lnSpc>
                <a:spcPct val="100000"/>
              </a:lnSpc>
              <a:spcBef>
                <a:spcPts val="0"/>
              </a:spcBef>
              <a:spcAft>
                <a:spcPts val="0"/>
              </a:spcAft>
              <a:buClr>
                <a:srgbClr val="FF0000"/>
              </a:buClr>
              <a:buSzPts val="2310"/>
              <a:buFont typeface="Times New Roman"/>
              <a:buNone/>
            </a:pPr>
            <a:r>
              <a:rPr b="1" i="0" lang="en-US" sz="2310" u="none" cap="none" strike="noStrike">
                <a:solidFill>
                  <a:srgbClr val="FF0000"/>
                </a:solidFill>
                <a:latin typeface="Times New Roman"/>
                <a:ea typeface="Times New Roman"/>
                <a:cs typeface="Times New Roman"/>
                <a:sym typeface="Times New Roman"/>
              </a:rPr>
              <a:t>Discourse</a:t>
            </a:r>
            <a:endParaRPr b="0" i="0" sz="1400" u="none" cap="none" strike="noStrike">
              <a:solidFill>
                <a:srgbClr val="000000"/>
              </a:solidFill>
              <a:latin typeface="Arial"/>
              <a:ea typeface="Arial"/>
              <a:cs typeface="Arial"/>
              <a:sym typeface="Arial"/>
            </a:endParaRPr>
          </a:p>
        </p:txBody>
      </p:sp>
      <p:sp>
        <p:nvSpPr>
          <p:cNvPr id="562" name="Google Shape;562;p32"/>
          <p:cNvSpPr/>
          <p:nvPr/>
        </p:nvSpPr>
        <p:spPr>
          <a:xfrm>
            <a:off x="5028996" y="2777119"/>
            <a:ext cx="1347094" cy="443180"/>
          </a:xfrm>
          <a:prstGeom prst="rect">
            <a:avLst/>
          </a:prstGeom>
          <a:noFill/>
          <a:ln>
            <a:noFill/>
          </a:ln>
        </p:spPr>
        <p:txBody>
          <a:bodyPr anchorCtr="0" anchor="t" bIns="43425" lIns="88375" spcFirstLastPara="1" rIns="88375" wrap="square" tIns="43425">
            <a:spAutoFit/>
          </a:bodyPr>
          <a:lstStyle/>
          <a:p>
            <a:pPr indent="0" lvl="0" marL="0" marR="0" rtl="0" algn="l">
              <a:lnSpc>
                <a:spcPct val="100000"/>
              </a:lnSpc>
              <a:spcBef>
                <a:spcPts val="0"/>
              </a:spcBef>
              <a:spcAft>
                <a:spcPts val="0"/>
              </a:spcAft>
              <a:buClr>
                <a:srgbClr val="FF0000"/>
              </a:buClr>
              <a:buSzPts val="2310"/>
              <a:buFont typeface="Times New Roman"/>
              <a:buNone/>
            </a:pPr>
            <a:r>
              <a:rPr b="1" i="0" lang="en-US" sz="2310" u="none" cap="none" strike="noStrike">
                <a:solidFill>
                  <a:srgbClr val="FF0000"/>
                </a:solidFill>
                <a:latin typeface="Times New Roman"/>
                <a:ea typeface="Times New Roman"/>
                <a:cs typeface="Times New Roman"/>
                <a:sym typeface="Times New Roman"/>
              </a:rPr>
              <a:t>Semantic</a:t>
            </a:r>
            <a:endParaRPr b="0" i="0" sz="1400" u="none" cap="none" strike="noStrike">
              <a:solidFill>
                <a:srgbClr val="000000"/>
              </a:solidFill>
              <a:latin typeface="Arial"/>
              <a:ea typeface="Arial"/>
              <a:cs typeface="Arial"/>
              <a:sym typeface="Arial"/>
            </a:endParaRPr>
          </a:p>
        </p:txBody>
      </p:sp>
      <p:sp>
        <p:nvSpPr>
          <p:cNvPr id="563" name="Google Shape;563;p32"/>
          <p:cNvSpPr/>
          <p:nvPr/>
        </p:nvSpPr>
        <p:spPr>
          <a:xfrm>
            <a:off x="3115451" y="3176396"/>
            <a:ext cx="2460854" cy="443180"/>
          </a:xfrm>
          <a:prstGeom prst="rect">
            <a:avLst/>
          </a:prstGeom>
          <a:noFill/>
          <a:ln>
            <a:noFill/>
          </a:ln>
        </p:spPr>
        <p:txBody>
          <a:bodyPr anchorCtr="0" anchor="t" bIns="43425" lIns="88375" spcFirstLastPara="1" rIns="88375" wrap="square" tIns="43425">
            <a:spAutoFit/>
          </a:bodyPr>
          <a:lstStyle/>
          <a:p>
            <a:pPr indent="0" lvl="0" marL="0" marR="0" rtl="0" algn="r">
              <a:lnSpc>
                <a:spcPct val="100000"/>
              </a:lnSpc>
              <a:spcBef>
                <a:spcPts val="0"/>
              </a:spcBef>
              <a:spcAft>
                <a:spcPts val="0"/>
              </a:spcAft>
              <a:buClr>
                <a:srgbClr val="FF0000"/>
              </a:buClr>
              <a:buSzPts val="1968"/>
              <a:buFont typeface="Times New Roman"/>
              <a:buNone/>
            </a:pPr>
            <a:r>
              <a:rPr b="1" i="0" lang="en-US" sz="1968" u="none" cap="none" strike="noStrike">
                <a:solidFill>
                  <a:srgbClr val="FF0000"/>
                </a:solidFill>
                <a:latin typeface="Times New Roman"/>
                <a:ea typeface="Times New Roman"/>
                <a:cs typeface="Times New Roman"/>
                <a:sym typeface="Times New Roman"/>
              </a:rPr>
              <a:t> </a:t>
            </a:r>
            <a:r>
              <a:rPr b="1" i="0" lang="en-US" sz="2310" u="none" cap="none" strike="noStrike">
                <a:solidFill>
                  <a:srgbClr val="FF0000"/>
                </a:solidFill>
                <a:latin typeface="Times New Roman"/>
                <a:ea typeface="Times New Roman"/>
                <a:cs typeface="Times New Roman"/>
                <a:sym typeface="Times New Roman"/>
              </a:rPr>
              <a:t>Syntactic</a:t>
            </a:r>
            <a:endParaRPr b="0" i="0" sz="1400" u="none" cap="none" strike="noStrike">
              <a:solidFill>
                <a:srgbClr val="000000"/>
              </a:solidFill>
              <a:latin typeface="Arial"/>
              <a:ea typeface="Arial"/>
              <a:cs typeface="Arial"/>
              <a:sym typeface="Arial"/>
            </a:endParaRPr>
          </a:p>
        </p:txBody>
      </p:sp>
      <p:sp>
        <p:nvSpPr>
          <p:cNvPr id="564" name="Google Shape;564;p32"/>
          <p:cNvSpPr/>
          <p:nvPr/>
        </p:nvSpPr>
        <p:spPr>
          <a:xfrm>
            <a:off x="3650538" y="3552587"/>
            <a:ext cx="1097026" cy="443180"/>
          </a:xfrm>
          <a:prstGeom prst="rect">
            <a:avLst/>
          </a:prstGeom>
          <a:noFill/>
          <a:ln>
            <a:noFill/>
          </a:ln>
        </p:spPr>
        <p:txBody>
          <a:bodyPr anchorCtr="0" anchor="t" bIns="43425" lIns="88375" spcFirstLastPara="1" rIns="88375" wrap="square" tIns="43425">
            <a:spAutoFit/>
          </a:bodyPr>
          <a:lstStyle/>
          <a:p>
            <a:pPr indent="0" lvl="0" marL="0" marR="0" rtl="0" algn="l">
              <a:lnSpc>
                <a:spcPct val="100000"/>
              </a:lnSpc>
              <a:spcBef>
                <a:spcPts val="0"/>
              </a:spcBef>
              <a:spcAft>
                <a:spcPts val="0"/>
              </a:spcAft>
              <a:buClr>
                <a:srgbClr val="FF0000"/>
              </a:buClr>
              <a:buSzPts val="2310"/>
              <a:buFont typeface="Times New Roman"/>
              <a:buNone/>
            </a:pPr>
            <a:r>
              <a:rPr b="1" i="0" lang="en-US" sz="2310" u="none" cap="none" strike="noStrike">
                <a:solidFill>
                  <a:srgbClr val="FF0000"/>
                </a:solidFill>
                <a:latin typeface="Times New Roman"/>
                <a:ea typeface="Times New Roman"/>
                <a:cs typeface="Times New Roman"/>
                <a:sym typeface="Times New Roman"/>
              </a:rPr>
              <a:t>Lexical</a:t>
            </a:r>
            <a:endParaRPr b="0" i="0" sz="1400" u="none" cap="none" strike="noStrike">
              <a:solidFill>
                <a:srgbClr val="000000"/>
              </a:solidFill>
              <a:latin typeface="Arial"/>
              <a:ea typeface="Arial"/>
              <a:cs typeface="Arial"/>
              <a:sym typeface="Arial"/>
            </a:endParaRPr>
          </a:p>
        </p:txBody>
      </p:sp>
      <p:sp>
        <p:nvSpPr>
          <p:cNvPr id="565" name="Google Shape;565;p32"/>
          <p:cNvSpPr/>
          <p:nvPr/>
        </p:nvSpPr>
        <p:spPr>
          <a:xfrm>
            <a:off x="1794034" y="3958655"/>
            <a:ext cx="2180656" cy="443180"/>
          </a:xfrm>
          <a:prstGeom prst="rect">
            <a:avLst/>
          </a:prstGeom>
          <a:noFill/>
          <a:ln>
            <a:noFill/>
          </a:ln>
        </p:spPr>
        <p:txBody>
          <a:bodyPr anchorCtr="0" anchor="t" bIns="43425" lIns="88375" spcFirstLastPara="1" rIns="88375" wrap="square" tIns="43425">
            <a:spAutoFit/>
          </a:bodyPr>
          <a:lstStyle/>
          <a:p>
            <a:pPr indent="0" lvl="0" marL="0" marR="0" rtl="0" algn="l">
              <a:lnSpc>
                <a:spcPct val="100000"/>
              </a:lnSpc>
              <a:spcBef>
                <a:spcPts val="0"/>
              </a:spcBef>
              <a:spcAft>
                <a:spcPts val="0"/>
              </a:spcAft>
              <a:buClr>
                <a:srgbClr val="FF0000"/>
              </a:buClr>
              <a:buSzPts val="2310"/>
              <a:buFont typeface="Times New Roman"/>
              <a:buNone/>
            </a:pPr>
            <a:r>
              <a:rPr b="1" i="0" lang="en-US" sz="2310" u="none" cap="none" strike="noStrike">
                <a:solidFill>
                  <a:srgbClr val="FF0000"/>
                </a:solidFill>
                <a:latin typeface="Times New Roman"/>
                <a:ea typeface="Times New Roman"/>
                <a:cs typeface="Times New Roman"/>
                <a:sym typeface="Times New Roman"/>
              </a:rPr>
              <a:t>  Morphological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3"/>
          <p:cNvSpPr txBox="1"/>
          <p:nvPr>
            <p:ph type="title"/>
          </p:nvPr>
        </p:nvSpPr>
        <p:spPr>
          <a:xfrm>
            <a:off x="28731" y="533400"/>
            <a:ext cx="7542815" cy="107832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96600"/>
              </a:buClr>
              <a:buSzPts val="4278"/>
              <a:buFont typeface="Times New Roman"/>
              <a:buNone/>
            </a:pPr>
            <a:r>
              <a:rPr b="0" i="0" lang="en-US" sz="4278" u="none" cap="none" strike="noStrike">
                <a:solidFill>
                  <a:srgbClr val="996600"/>
                </a:solidFill>
                <a:latin typeface="Times New Roman"/>
                <a:ea typeface="Times New Roman"/>
                <a:cs typeface="Times New Roman"/>
                <a:sym typeface="Times New Roman"/>
              </a:rPr>
              <a:t>Levels of language understanding</a:t>
            </a:r>
            <a:endParaRPr/>
          </a:p>
        </p:txBody>
      </p:sp>
      <p:sp>
        <p:nvSpPr>
          <p:cNvPr id="572" name="Google Shape;572;p33"/>
          <p:cNvSpPr txBox="1"/>
          <p:nvPr/>
        </p:nvSpPr>
        <p:spPr>
          <a:xfrm>
            <a:off x="381000" y="1394643"/>
            <a:ext cx="8151440" cy="4969240"/>
          </a:xfrm>
          <a:prstGeom prst="rect">
            <a:avLst/>
          </a:prstGeom>
          <a:noFill/>
          <a:ln>
            <a:noFill/>
          </a:ln>
        </p:spPr>
        <p:txBody>
          <a:bodyPr anchorCtr="0" anchor="t" bIns="40025" lIns="76975" spcFirstLastPara="1" rIns="76975" wrap="square" tIns="40025">
            <a:noAutofit/>
          </a:bodyPr>
          <a:lstStyle/>
          <a:p>
            <a:pPr indent="0" lvl="0" marL="0" marR="0" rtl="0" algn="l">
              <a:lnSpc>
                <a:spcPct val="100000"/>
              </a:lnSpc>
              <a:spcBef>
                <a:spcPts val="0"/>
              </a:spcBef>
              <a:spcAft>
                <a:spcPts val="0"/>
              </a:spcAft>
              <a:buClr>
                <a:srgbClr val="000000"/>
              </a:buClr>
              <a:buSzPts val="2053"/>
              <a:buFont typeface="Arial"/>
              <a:buNone/>
            </a:pPr>
            <a:r>
              <a:rPr b="1" i="0" lang="en-US" sz="2053" u="sng" cap="none" strike="noStrike">
                <a:solidFill>
                  <a:srgbClr val="000000"/>
                </a:solidFill>
                <a:latin typeface="Times New Roman"/>
                <a:ea typeface="Times New Roman"/>
                <a:cs typeface="Times New Roman"/>
                <a:sym typeface="Times New Roman"/>
              </a:rPr>
              <a:t>Morphological Knowledge : </a:t>
            </a:r>
            <a:r>
              <a:rPr b="1" i="0" lang="en-US" sz="2053" u="none" cap="none" strike="noStrike">
                <a:solidFill>
                  <a:srgbClr val="000000"/>
                </a:solidFill>
                <a:latin typeface="Times New Roman"/>
                <a:ea typeface="Times New Roman"/>
                <a:cs typeface="Times New Roman"/>
                <a:sym typeface="Times New Roman"/>
              </a:rPr>
              <a:t>Concerns how words are constructed from basic meaning units called morphemes. A morpheme is the primitive unit of meaning in a language (Ex: “</a:t>
            </a:r>
            <a:r>
              <a:rPr b="1" i="1" lang="en-US" sz="2053" u="none" cap="none" strike="noStrike">
                <a:solidFill>
                  <a:srgbClr val="000000"/>
                </a:solidFill>
                <a:latin typeface="Times New Roman"/>
                <a:ea typeface="Times New Roman"/>
                <a:cs typeface="Times New Roman"/>
                <a:sym typeface="Times New Roman"/>
              </a:rPr>
              <a:t>friendly</a:t>
            </a:r>
            <a:r>
              <a:rPr b="1" i="0" lang="en-US" sz="2053" u="none" cap="none" strike="noStrike">
                <a:solidFill>
                  <a:srgbClr val="000000"/>
                </a:solidFill>
                <a:latin typeface="Times New Roman"/>
                <a:ea typeface="Times New Roman"/>
                <a:cs typeface="Times New Roman"/>
                <a:sym typeface="Times New Roman"/>
              </a:rPr>
              <a:t>” is derived from the meaning of noun “</a:t>
            </a:r>
            <a:r>
              <a:rPr b="1" i="1" lang="en-US" sz="2053" u="none" cap="none" strike="noStrike">
                <a:solidFill>
                  <a:srgbClr val="000000"/>
                </a:solidFill>
                <a:latin typeface="Times New Roman"/>
                <a:ea typeface="Times New Roman"/>
                <a:cs typeface="Times New Roman"/>
                <a:sym typeface="Times New Roman"/>
              </a:rPr>
              <a:t>friend</a:t>
            </a:r>
            <a:r>
              <a:rPr b="1" i="0" lang="en-US" sz="2053" u="none" cap="none" strike="noStrike">
                <a:solidFill>
                  <a:srgbClr val="000000"/>
                </a:solidFill>
                <a:latin typeface="Times New Roman"/>
                <a:ea typeface="Times New Roman"/>
                <a:cs typeface="Times New Roman"/>
                <a:sym typeface="Times New Roman"/>
              </a:rPr>
              <a:t>” and suffix “-</a:t>
            </a:r>
            <a:r>
              <a:rPr b="1" i="1" lang="en-US" sz="2053" u="none" cap="none" strike="noStrike">
                <a:solidFill>
                  <a:srgbClr val="000000"/>
                </a:solidFill>
                <a:latin typeface="Times New Roman"/>
                <a:ea typeface="Times New Roman"/>
                <a:cs typeface="Times New Roman"/>
                <a:sym typeface="Times New Roman"/>
              </a:rPr>
              <a:t>ly</a:t>
            </a:r>
            <a:r>
              <a:rPr b="1" i="0" lang="en-US" sz="2053" u="none" cap="none" strike="noStrike">
                <a:solidFill>
                  <a:srgbClr val="000000"/>
                </a:solidFill>
                <a:latin typeface="Times New Roman"/>
                <a:ea typeface="Times New Roman"/>
                <a:cs typeface="Times New Roman"/>
                <a:sym typeface="Times New Roman"/>
              </a:rPr>
              <a:t>”, which transforms noun into adjective)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t/>
            </a:r>
            <a:endParaRPr b="1" i="0" sz="2053"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85"/>
              </a:spcBef>
              <a:spcAft>
                <a:spcPts val="0"/>
              </a:spcAft>
              <a:buClr>
                <a:srgbClr val="000000"/>
              </a:buClr>
              <a:buSzPts val="2053"/>
              <a:buFont typeface="Arial"/>
              <a:buNone/>
            </a:pPr>
            <a:r>
              <a:rPr b="1" i="0" lang="en-US" sz="2053" u="sng" cap="none" strike="noStrike">
                <a:solidFill>
                  <a:srgbClr val="000000"/>
                </a:solidFill>
                <a:latin typeface="Times New Roman"/>
                <a:ea typeface="Times New Roman"/>
                <a:cs typeface="Times New Roman"/>
                <a:sym typeface="Times New Roman"/>
              </a:rPr>
              <a:t>Lexical Knowledge :</a:t>
            </a:r>
            <a:r>
              <a:rPr b="1" i="0" lang="en-US" sz="2053" u="none" cap="none" strike="noStrike">
                <a:solidFill>
                  <a:srgbClr val="000000"/>
                </a:solidFill>
                <a:latin typeface="Times New Roman"/>
                <a:ea typeface="Times New Roman"/>
                <a:cs typeface="Times New Roman"/>
                <a:sym typeface="Times New Roman"/>
              </a:rPr>
              <a:t>Concerns with listing of words and categorizing them Ex:friendful or beautyship is incorrect lexically. But friendship and beautiful is correct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t/>
            </a:r>
            <a:endParaRPr b="1" i="0" sz="2053"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85"/>
              </a:spcBef>
              <a:spcAft>
                <a:spcPts val="0"/>
              </a:spcAft>
              <a:buClr>
                <a:srgbClr val="000000"/>
              </a:buClr>
              <a:buSzPts val="2053"/>
              <a:buFont typeface="Arial"/>
              <a:buNone/>
            </a:pPr>
            <a:r>
              <a:rPr b="1" i="0" lang="en-US" sz="2053" u="sng" cap="none" strike="noStrike">
                <a:solidFill>
                  <a:srgbClr val="000000"/>
                </a:solidFill>
                <a:latin typeface="Times New Roman"/>
                <a:ea typeface="Times New Roman"/>
                <a:cs typeface="Times New Roman"/>
                <a:sym typeface="Times New Roman"/>
              </a:rPr>
              <a:t>Syntactic Knowledge :</a:t>
            </a:r>
            <a:r>
              <a:rPr b="1" i="0" lang="en-US" sz="2053" u="none" cap="none" strike="noStrike">
                <a:solidFill>
                  <a:srgbClr val="000000"/>
                </a:solidFill>
                <a:latin typeface="Times New Roman"/>
                <a:ea typeface="Times New Roman"/>
                <a:cs typeface="Times New Roman"/>
                <a:sym typeface="Times New Roman"/>
              </a:rPr>
              <a:t>Concerns how words can be put together to form correct sentences and determines what structural role each word plays in the sentence and what phrases are subpart of other phrases Ex: “Large have green ideas nose” is lexically correct but syntactically incorrect.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t/>
            </a:r>
            <a:endParaRPr b="0" i="0" sz="2053" u="none" cap="none" strike="noStrike">
              <a:solidFill>
                <a:srgbClr val="000000"/>
              </a:solidFill>
              <a:latin typeface="Times New Roman"/>
              <a:ea typeface="Times New Roman"/>
              <a:cs typeface="Times New Roman"/>
              <a:sym typeface="Times New Roman"/>
            </a:endParaRPr>
          </a:p>
          <a:p>
            <a:pPr indent="0" lvl="2" marL="914400" marR="0" rtl="0" algn="l">
              <a:lnSpc>
                <a:spcPct val="100000"/>
              </a:lnSpc>
              <a:spcBef>
                <a:spcPts val="385"/>
              </a:spcBef>
              <a:spcAft>
                <a:spcPts val="0"/>
              </a:spcAft>
              <a:buClr>
                <a:srgbClr val="000000"/>
              </a:buClr>
              <a:buSzPts val="2053"/>
              <a:buFont typeface="Arial"/>
              <a:buNone/>
            </a:pPr>
            <a:r>
              <a:t/>
            </a:r>
            <a:endParaRPr b="0" i="0" sz="2053"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
          <p:cNvSpPr txBox="1"/>
          <p:nvPr>
            <p:ph idx="1" type="body"/>
          </p:nvPr>
        </p:nvSpPr>
        <p:spPr>
          <a:xfrm>
            <a:off x="304800" y="1493837"/>
            <a:ext cx="8610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3200"/>
              <a:buFont typeface="Arial"/>
              <a:buChar char="•"/>
            </a:pPr>
            <a:r>
              <a:rPr lang="en-US" sz="3200"/>
              <a:t>Objective of course</a:t>
            </a:r>
            <a:endParaRPr/>
          </a:p>
          <a:p>
            <a:pPr indent="-342900" lvl="0" marL="342900" rtl="0" algn="l">
              <a:lnSpc>
                <a:spcPct val="100000"/>
              </a:lnSpc>
              <a:spcBef>
                <a:spcPts val="640"/>
              </a:spcBef>
              <a:spcAft>
                <a:spcPts val="0"/>
              </a:spcAft>
              <a:buSzPts val="3200"/>
              <a:buFont typeface="Arial"/>
              <a:buChar char="•"/>
            </a:pPr>
            <a:r>
              <a:rPr lang="en-US" sz="3200"/>
              <a:t>What will we learn in this course?</a:t>
            </a:r>
            <a:endParaRPr/>
          </a:p>
          <a:p>
            <a:pPr indent="-342900" lvl="0" marL="342900" rtl="0" algn="l">
              <a:lnSpc>
                <a:spcPct val="100000"/>
              </a:lnSpc>
              <a:spcBef>
                <a:spcPts val="640"/>
              </a:spcBef>
              <a:spcAft>
                <a:spcPts val="0"/>
              </a:spcAft>
              <a:buSzPts val="3200"/>
              <a:buFont typeface="Arial"/>
              <a:buChar char="•"/>
            </a:pPr>
            <a:r>
              <a:rPr lang="en-US" sz="3200"/>
              <a:t>Text books and Reference books</a:t>
            </a:r>
            <a:endParaRPr/>
          </a:p>
          <a:p>
            <a:pPr indent="-342900" lvl="0" marL="342900" rtl="0" algn="l">
              <a:lnSpc>
                <a:spcPct val="100000"/>
              </a:lnSpc>
              <a:spcBef>
                <a:spcPts val="640"/>
              </a:spcBef>
              <a:spcAft>
                <a:spcPts val="0"/>
              </a:spcAft>
              <a:buSzPts val="3200"/>
              <a:buFont typeface="Arial"/>
              <a:buChar char="•"/>
            </a:pPr>
            <a:r>
              <a:rPr lang="en-US" sz="3200"/>
              <a:t>Evaluation Plan</a:t>
            </a:r>
            <a:endParaRPr/>
          </a:p>
          <a:p>
            <a:pPr indent="-342900" lvl="0" marL="342900" rtl="0" algn="l">
              <a:lnSpc>
                <a:spcPct val="100000"/>
              </a:lnSpc>
              <a:spcBef>
                <a:spcPts val="640"/>
              </a:spcBef>
              <a:spcAft>
                <a:spcPts val="0"/>
              </a:spcAft>
              <a:buSzPts val="3200"/>
              <a:buFont typeface="Arial"/>
              <a:buChar char="•"/>
            </a:pPr>
            <a:r>
              <a:rPr lang="en-US" sz="3200"/>
              <a:t>What is Natural Language Processing? </a:t>
            </a:r>
            <a:endParaRPr/>
          </a:p>
          <a:p>
            <a:pPr indent="-342900" lvl="0" marL="342900" rtl="0" algn="l">
              <a:lnSpc>
                <a:spcPct val="100000"/>
              </a:lnSpc>
              <a:spcBef>
                <a:spcPts val="640"/>
              </a:spcBef>
              <a:spcAft>
                <a:spcPts val="0"/>
              </a:spcAft>
              <a:buSzPts val="3200"/>
              <a:buFont typeface="Arial"/>
              <a:buChar char="•"/>
            </a:pPr>
            <a:r>
              <a:rPr lang="en-US" sz="3200"/>
              <a:t>Application areas of Natural Language Processing </a:t>
            </a:r>
            <a:endParaRPr sz="3200"/>
          </a:p>
          <a:p>
            <a:pPr indent="-342900" lvl="0" marL="342900" rtl="0" algn="l">
              <a:lnSpc>
                <a:spcPct val="100000"/>
              </a:lnSpc>
              <a:spcBef>
                <a:spcPts val="640"/>
              </a:spcBef>
              <a:spcAft>
                <a:spcPts val="0"/>
              </a:spcAft>
              <a:buSzPts val="3200"/>
              <a:buFont typeface="Arial"/>
              <a:buChar char="•"/>
            </a:pPr>
            <a:r>
              <a:rPr lang="en-US" sz="3200"/>
              <a:t>Introduction to Natural Language Processing</a:t>
            </a:r>
            <a:endParaRPr sz="3200"/>
          </a:p>
          <a:p>
            <a:pPr indent="0" lvl="0" marL="0" rtl="0" algn="l">
              <a:lnSpc>
                <a:spcPct val="100000"/>
              </a:lnSpc>
              <a:spcBef>
                <a:spcPts val="640"/>
              </a:spcBef>
              <a:spcAft>
                <a:spcPts val="0"/>
              </a:spcAft>
              <a:buSzPts val="3200"/>
              <a:buNone/>
            </a:pPr>
            <a:r>
              <a:t/>
            </a:r>
            <a:endParaRPr sz="3200"/>
          </a:p>
        </p:txBody>
      </p:sp>
      <p:sp>
        <p:nvSpPr>
          <p:cNvPr id="339" name="Google Shape;339;p3"/>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None/>
            </a:pPr>
            <a:r>
              <a:rPr lang="en-US"/>
              <a:t>Session Content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34"/>
          <p:cNvSpPr txBox="1"/>
          <p:nvPr/>
        </p:nvSpPr>
        <p:spPr>
          <a:xfrm>
            <a:off x="457200" y="1471813"/>
            <a:ext cx="7637881" cy="4387980"/>
          </a:xfrm>
          <a:prstGeom prst="rect">
            <a:avLst/>
          </a:prstGeom>
          <a:noFill/>
          <a:ln>
            <a:noFill/>
          </a:ln>
        </p:spPr>
        <p:txBody>
          <a:bodyPr anchorCtr="0" anchor="t" bIns="38475" lIns="76975" spcFirstLastPara="1" rIns="76975" wrap="square" tIns="38475">
            <a:noAutofit/>
          </a:bodyPr>
          <a:lstStyle/>
          <a:p>
            <a:pPr indent="0" lvl="0" marL="0" marR="0" rtl="0" algn="l">
              <a:lnSpc>
                <a:spcPct val="100000"/>
              </a:lnSpc>
              <a:spcBef>
                <a:spcPts val="0"/>
              </a:spcBef>
              <a:spcAft>
                <a:spcPts val="0"/>
              </a:spcAft>
              <a:buClr>
                <a:srgbClr val="000000"/>
              </a:buClr>
              <a:buSzPts val="2053"/>
              <a:buFont typeface="Arial"/>
              <a:buNone/>
            </a:pPr>
            <a:r>
              <a:rPr b="1" i="0" lang="en-US" sz="2053" u="sng" cap="none" strike="noStrike">
                <a:solidFill>
                  <a:srgbClr val="000000"/>
                </a:solidFill>
                <a:latin typeface="Times New Roman"/>
                <a:ea typeface="Times New Roman"/>
                <a:cs typeface="Times New Roman"/>
                <a:sym typeface="Times New Roman"/>
              </a:rPr>
              <a:t>Semantic Knowledge :</a:t>
            </a:r>
            <a:r>
              <a:rPr b="1" i="0" lang="en-US" sz="2053" u="none" cap="none" strike="noStrike">
                <a:solidFill>
                  <a:srgbClr val="000000"/>
                </a:solidFill>
                <a:latin typeface="Times New Roman"/>
                <a:ea typeface="Times New Roman"/>
                <a:cs typeface="Times New Roman"/>
                <a:sym typeface="Times New Roman"/>
              </a:rPr>
              <a:t>Concerns what words mean and how these meanings – combine in sentences to form sentence meanings. This is the study of context-independent meaning. Ex: “Green ideas have large noses” is syntactically correct but semantically incorrect.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t/>
            </a:r>
            <a:endParaRPr b="1" i="0" sz="2053"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85"/>
              </a:spcBef>
              <a:spcAft>
                <a:spcPts val="0"/>
              </a:spcAft>
              <a:buClr>
                <a:srgbClr val="000000"/>
              </a:buClr>
              <a:buSzPts val="2053"/>
              <a:buFont typeface="Arial"/>
              <a:buNone/>
            </a:pPr>
            <a:r>
              <a:rPr b="1" i="0" lang="en-US" sz="2053" u="sng" cap="none" strike="noStrike">
                <a:solidFill>
                  <a:srgbClr val="000000"/>
                </a:solidFill>
                <a:latin typeface="Times New Roman"/>
                <a:ea typeface="Times New Roman"/>
                <a:cs typeface="Times New Roman"/>
                <a:sym typeface="Times New Roman"/>
              </a:rPr>
              <a:t>Pragmatic Knowledge :</a:t>
            </a:r>
            <a:r>
              <a:rPr b="1" i="0" lang="en-US" sz="2053" u="none" cap="none" strike="noStrike">
                <a:solidFill>
                  <a:srgbClr val="000000"/>
                </a:solidFill>
                <a:latin typeface="Times New Roman"/>
                <a:ea typeface="Times New Roman"/>
                <a:cs typeface="Times New Roman"/>
                <a:sym typeface="Times New Roman"/>
              </a:rPr>
              <a:t>Concerns how sentences are used in different situations how use affects the interpretation of sentence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rPr b="1" i="0" lang="en-US" sz="2053" u="none" cap="none" strike="noStrike">
                <a:solidFill>
                  <a:srgbClr val="000000"/>
                </a:solidFill>
                <a:latin typeface="Times New Roman"/>
                <a:ea typeface="Times New Roman"/>
                <a:cs typeface="Times New Roman"/>
                <a:sym typeface="Times New Roman"/>
              </a:rPr>
              <a:t>“She cuts banana with a pen” is semantically correct but pragmatically incorrect as it has no useful meaning.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t/>
            </a:r>
            <a:endParaRPr b="1" i="0" sz="2053"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85"/>
              </a:spcBef>
              <a:spcAft>
                <a:spcPts val="0"/>
              </a:spcAft>
              <a:buClr>
                <a:srgbClr val="000000"/>
              </a:buClr>
              <a:buSzPts val="2053"/>
              <a:buFont typeface="Arial"/>
              <a:buNone/>
            </a:pPr>
            <a:r>
              <a:rPr b="1" i="0" lang="en-US" sz="2053" u="sng" cap="none" strike="noStrike">
                <a:solidFill>
                  <a:srgbClr val="000000"/>
                </a:solidFill>
                <a:latin typeface="Times New Roman"/>
                <a:ea typeface="Times New Roman"/>
                <a:cs typeface="Times New Roman"/>
                <a:sym typeface="Times New Roman"/>
              </a:rPr>
              <a:t>Discourse Knowledge :</a:t>
            </a:r>
            <a:r>
              <a:rPr b="1" i="0" lang="en-US" sz="2053" u="none" cap="none" strike="noStrike">
                <a:solidFill>
                  <a:srgbClr val="000000"/>
                </a:solidFill>
                <a:latin typeface="Times New Roman"/>
                <a:ea typeface="Times New Roman"/>
                <a:cs typeface="Times New Roman"/>
                <a:sym typeface="Times New Roman"/>
              </a:rPr>
              <a:t>Concerns how the immediately preceding sentences affect the interpretation of next sentence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385"/>
              </a:spcBef>
              <a:spcAft>
                <a:spcPts val="0"/>
              </a:spcAft>
              <a:buClr>
                <a:srgbClr val="000000"/>
              </a:buClr>
              <a:buSzPts val="2053"/>
              <a:buFont typeface="Arial"/>
              <a:buNone/>
            </a:pPr>
            <a:r>
              <a:rPr b="1" i="0" lang="en-US" sz="2053" u="none" cap="none" strike="noStrike">
                <a:solidFill>
                  <a:srgbClr val="000000"/>
                </a:solidFill>
                <a:latin typeface="Times New Roman"/>
                <a:ea typeface="Times New Roman"/>
                <a:cs typeface="Times New Roman"/>
                <a:sym typeface="Times New Roman"/>
              </a:rPr>
              <a:t>Ex: John went to the restaurant. He left a big tip.</a:t>
            </a:r>
            <a:endParaRPr b="1" i="0" sz="2053"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85"/>
              </a:spcBef>
              <a:spcAft>
                <a:spcPts val="0"/>
              </a:spcAft>
              <a:buClr>
                <a:srgbClr val="000000"/>
              </a:buClr>
              <a:buSzPts val="2053"/>
              <a:buFont typeface="Arial"/>
              <a:buNone/>
            </a:pPr>
            <a:r>
              <a:t/>
            </a:r>
            <a:endParaRPr b="0" i="0" sz="2053" u="none" cap="none" strike="noStrike">
              <a:solidFill>
                <a:srgbClr val="000000"/>
              </a:solidFill>
              <a:latin typeface="Times New Roman"/>
              <a:ea typeface="Times New Roman"/>
              <a:cs typeface="Times New Roman"/>
              <a:sym typeface="Times New Roman"/>
            </a:endParaRPr>
          </a:p>
        </p:txBody>
      </p:sp>
      <p:sp>
        <p:nvSpPr>
          <p:cNvPr id="579" name="Google Shape;579;p34"/>
          <p:cNvSpPr txBox="1"/>
          <p:nvPr/>
        </p:nvSpPr>
        <p:spPr>
          <a:xfrm>
            <a:off x="17489" y="381000"/>
            <a:ext cx="7542815" cy="1078321"/>
          </a:xfrm>
          <a:prstGeom prst="rect">
            <a:avLst/>
          </a:prstGeom>
          <a:noFill/>
          <a:ln>
            <a:noFill/>
          </a:ln>
        </p:spPr>
        <p:txBody>
          <a:bodyPr anchorCtr="0" anchor="ctr" bIns="44950" lIns="89925" spcFirstLastPara="1" rIns="89925" wrap="square" tIns="44950">
            <a:noAutofit/>
          </a:bodyPr>
          <a:lstStyle/>
          <a:p>
            <a:pPr indent="0" lvl="0" marL="0" marR="0" rtl="0" algn="ctr">
              <a:lnSpc>
                <a:spcPct val="100000"/>
              </a:lnSpc>
              <a:spcBef>
                <a:spcPts val="0"/>
              </a:spcBef>
              <a:spcAft>
                <a:spcPts val="0"/>
              </a:spcAft>
              <a:buClr>
                <a:srgbClr val="996600"/>
              </a:buClr>
              <a:buSzPts val="4278"/>
              <a:buFont typeface="Times New Roman"/>
              <a:buNone/>
            </a:pPr>
            <a:r>
              <a:rPr b="0" i="0" lang="en-US" sz="4278" u="none" cap="none" strike="noStrike">
                <a:solidFill>
                  <a:srgbClr val="996600"/>
                </a:solidFill>
                <a:latin typeface="Times New Roman"/>
                <a:ea typeface="Times New Roman"/>
                <a:cs typeface="Times New Roman"/>
                <a:sym typeface="Times New Roman"/>
              </a:rPr>
              <a:t>Levels of language understanding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5"/>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None/>
            </a:pPr>
            <a:r>
              <a:rPr lang="en-US"/>
              <a:t>Context Free Grammar</a:t>
            </a:r>
            <a:endParaRPr/>
          </a:p>
        </p:txBody>
      </p:sp>
      <p:sp>
        <p:nvSpPr>
          <p:cNvPr id="585" name="Google Shape;585;p35"/>
          <p:cNvSpPr txBox="1"/>
          <p:nvPr/>
        </p:nvSpPr>
        <p:spPr>
          <a:xfrm>
            <a:off x="524950" y="1808525"/>
            <a:ext cx="8548200" cy="442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S → NP VP         (A sentence is a noun phrase + verb phrase)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NP → Det N        (Noun phrase is determiner + noun)</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VP → V NP         (Verb phrase is verb + noun phrase)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Det → 'the'</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N → 'dog' | 'cat'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Arial"/>
                <a:ea typeface="Arial"/>
                <a:cs typeface="Arial"/>
                <a:sym typeface="Arial"/>
              </a:rPr>
              <a:t>V → 'chased' | 'saw'</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With this grammar, we can generate:</a:t>
            </a:r>
            <a:endParaRPr b="0" i="0" sz="1600" u="none" cap="none" strike="noStrike">
              <a:solidFill>
                <a:schemeClr val="dk1"/>
              </a:solidFill>
              <a:latin typeface="Arial"/>
              <a:ea typeface="Arial"/>
              <a:cs typeface="Arial"/>
              <a:sym typeface="Arial"/>
            </a:endParaRPr>
          </a:p>
          <a:p>
            <a:pPr indent="0" lvl="0" marL="381000" marR="381000" rtl="0" algn="l">
              <a:lnSpc>
                <a:spcPct val="115000"/>
              </a:lnSpc>
              <a:spcBef>
                <a:spcPts val="120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The dog chased the cat</a:t>
            </a:r>
            <a:endParaRPr b="1" i="0" sz="1600" u="none" cap="none" strike="noStrike">
              <a:solidFill>
                <a:schemeClr val="dk1"/>
              </a:solidFill>
              <a:latin typeface="Arial"/>
              <a:ea typeface="Arial"/>
              <a:cs typeface="Arial"/>
              <a:sym typeface="Arial"/>
            </a:endParaRPr>
          </a:p>
          <a:p>
            <a:pPr indent="0" lvl="0" marL="0" marR="381000" rtl="0" algn="l">
              <a:lnSpc>
                <a:spcPct val="115000"/>
              </a:lnSpc>
              <a:spcBef>
                <a:spcPts val="1200"/>
              </a:spcBef>
              <a:spcAft>
                <a:spcPts val="0"/>
              </a:spcAft>
              <a:buClr>
                <a:srgbClr val="000000"/>
              </a:buClr>
              <a:buSzPts val="1600"/>
              <a:buFont typeface="Arial"/>
              <a:buNone/>
            </a:pPr>
            <a:r>
              <a:rPr lang="en-US" sz="1600">
                <a:solidFill>
                  <a:schemeClr val="dk1"/>
                </a:solidFill>
              </a:rPr>
              <a:t>A Context-Free Grammar G is formally defined as a 4-tuple: G = (V, T, R, S)</a:t>
            </a:r>
            <a:endParaRPr i="0" sz="1600" u="none" cap="none" strike="noStrike">
              <a:solidFill>
                <a:schemeClr val="dk1"/>
              </a:solidFill>
            </a:endParaRPr>
          </a:p>
          <a:p>
            <a:pPr indent="0" lvl="0" marL="0" marR="381000" rtl="0" algn="l">
              <a:lnSpc>
                <a:spcPct val="115000"/>
              </a:lnSpc>
              <a:spcBef>
                <a:spcPts val="120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CFG Help machines understand or generate syntactically correct text</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6"/>
          <p:cNvSpPr txBox="1"/>
          <p:nvPr>
            <p:ph type="title"/>
          </p:nvPr>
        </p:nvSpPr>
        <p:spPr>
          <a:xfrm>
            <a:off x="0" y="457200"/>
            <a:ext cx="7986464" cy="85010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t> </a:t>
            </a:r>
            <a:r>
              <a:rPr b="1" lang="en-US"/>
              <a:t>Representations and Understanding</a:t>
            </a:r>
            <a:endParaRPr b="1"/>
          </a:p>
        </p:txBody>
      </p:sp>
      <p:pic>
        <p:nvPicPr>
          <p:cNvPr id="591" name="Google Shape;591;p36"/>
          <p:cNvPicPr preferRelativeResize="0"/>
          <p:nvPr>
            <p:ph idx="1" type="body"/>
          </p:nvPr>
        </p:nvPicPr>
        <p:blipFill rotWithShape="1">
          <a:blip r:embed="rId3">
            <a:alphaModFix/>
          </a:blip>
          <a:srcRect b="7400" l="24442" r="22548" t="16836"/>
          <a:stretch/>
        </p:blipFill>
        <p:spPr>
          <a:xfrm>
            <a:off x="1219200" y="1356857"/>
            <a:ext cx="6324600" cy="5082270"/>
          </a:xfrm>
          <a:prstGeom prst="rect">
            <a:avLst/>
          </a:prstGeom>
          <a:noFill/>
          <a:ln>
            <a:noFill/>
          </a:ln>
        </p:spPr>
      </p:pic>
      <p:sp>
        <p:nvSpPr>
          <p:cNvPr id="592" name="Google Shape;592;p36"/>
          <p:cNvSpPr txBox="1"/>
          <p:nvPr/>
        </p:nvSpPr>
        <p:spPr>
          <a:xfrm>
            <a:off x="7144630" y="1356857"/>
            <a:ext cx="1683668" cy="22467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Tahoma"/>
                <a:ea typeface="Tahoma"/>
                <a:cs typeface="Tahoma"/>
                <a:sym typeface="Tahoma"/>
              </a:rPr>
              <a:t>CFG Rules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S -&gt; NP VP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NP -&gt; N N</a:t>
            </a:r>
            <a:endParaRPr b="0" i="0" sz="2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NP -&gt; 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VP -&gt; V NP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VP -&gt; V PP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PP -&gt; P NP</a:t>
            </a:r>
            <a:endParaRPr b="0" i="0" sz="2000" u="none" cap="none" strike="noStrike">
              <a:solidFill>
                <a:schemeClr val="dk1"/>
              </a:solidFill>
              <a:latin typeface="Tahoma"/>
              <a:ea typeface="Tahoma"/>
              <a:cs typeface="Tahoma"/>
              <a:sym typeface="Tahoma"/>
            </a:endParaRPr>
          </a:p>
        </p:txBody>
      </p:sp>
      <p:sp>
        <p:nvSpPr>
          <p:cNvPr id="593" name="Google Shape;593;p36"/>
          <p:cNvSpPr txBox="1"/>
          <p:nvPr/>
        </p:nvSpPr>
        <p:spPr>
          <a:xfrm>
            <a:off x="7144630" y="3897992"/>
            <a:ext cx="1683668" cy="1631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sng" cap="none" strike="noStrike">
                <a:solidFill>
                  <a:schemeClr val="dk1"/>
                </a:solidFill>
                <a:latin typeface="Tahoma"/>
                <a:ea typeface="Tahoma"/>
                <a:cs typeface="Tahoma"/>
                <a:sym typeface="Tahoma"/>
              </a:rPr>
              <a:t>Lexicon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Rice : 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Flies : N, V</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Like : V, P</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Tahoma"/>
                <a:ea typeface="Tahoma"/>
                <a:cs typeface="Tahoma"/>
                <a:sym typeface="Tahoma"/>
              </a:rPr>
              <a:t>Sand : N</a:t>
            </a:r>
            <a:endParaRPr b="0" i="0" sz="1400" u="none" cap="none" strike="noStrike">
              <a:solidFill>
                <a:srgbClr val="000000"/>
              </a:solidFill>
              <a:latin typeface="Arial"/>
              <a:ea typeface="Arial"/>
              <a:cs typeface="Arial"/>
              <a:sym typeface="Arial"/>
            </a:endParaRPr>
          </a:p>
        </p:txBody>
      </p:sp>
      <p:sp>
        <p:nvSpPr>
          <p:cNvPr id="594" name="Google Shape;594;p36"/>
          <p:cNvSpPr txBox="1"/>
          <p:nvPr/>
        </p:nvSpPr>
        <p:spPr>
          <a:xfrm>
            <a:off x="6281048" y="5632351"/>
            <a:ext cx="271055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NP – Noun Phrases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VP – Verb Phrases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ahoma"/>
                <a:ea typeface="Tahoma"/>
                <a:cs typeface="Tahoma"/>
                <a:sym typeface="Tahoma"/>
              </a:rPr>
              <a:t>PP – Prepositional Phrases</a:t>
            </a:r>
            <a:endParaRPr b="0" i="0" sz="1600" u="none" cap="none" strike="noStrike">
              <a:solidFill>
                <a:schemeClr val="dk1"/>
              </a:solidFill>
              <a:latin typeface="Tahoma"/>
              <a:ea typeface="Tahoma"/>
              <a:cs typeface="Tahoma"/>
              <a:sym typeface="Tahom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7"/>
          <p:cNvSpPr txBox="1"/>
          <p:nvPr>
            <p:ph type="title"/>
          </p:nvPr>
        </p:nvSpPr>
        <p:spPr>
          <a:xfrm>
            <a:off x="395536" y="274638"/>
            <a:ext cx="6120680" cy="85010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b="1" lang="en-US"/>
              <a:t>The Organization of Natural Language Processing Systems</a:t>
            </a:r>
            <a:endParaRPr b="1"/>
          </a:p>
        </p:txBody>
      </p:sp>
      <p:pic>
        <p:nvPicPr>
          <p:cNvPr id="600" name="Google Shape;600;p37"/>
          <p:cNvPicPr preferRelativeResize="0"/>
          <p:nvPr>
            <p:ph idx="1" type="body"/>
          </p:nvPr>
        </p:nvPicPr>
        <p:blipFill rotWithShape="1">
          <a:blip r:embed="rId3">
            <a:alphaModFix/>
          </a:blip>
          <a:srcRect b="10767" l="25389" r="20656" t="10098"/>
          <a:stretch/>
        </p:blipFill>
        <p:spPr>
          <a:xfrm>
            <a:off x="2057400" y="1553802"/>
            <a:ext cx="5867400" cy="4838032"/>
          </a:xfrm>
          <a:prstGeom prst="rect">
            <a:avLst/>
          </a:prstGeom>
          <a:noFill/>
          <a:ln>
            <a:noFill/>
          </a:ln>
        </p:spPr>
      </p:pic>
      <p:sp>
        <p:nvSpPr>
          <p:cNvPr id="601" name="Google Shape;601;p37"/>
          <p:cNvSpPr txBox="1"/>
          <p:nvPr/>
        </p:nvSpPr>
        <p:spPr>
          <a:xfrm>
            <a:off x="121010" y="3018710"/>
            <a:ext cx="1814264"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7030A0"/>
                </a:solidFill>
                <a:latin typeface="Tahoma"/>
                <a:ea typeface="Tahoma"/>
                <a:cs typeface="Tahoma"/>
                <a:sym typeface="Tahoma"/>
              </a:rPr>
              <a:t>Natural Language Understanding</a:t>
            </a:r>
            <a:endParaRPr b="1" i="0" sz="1600" u="none" cap="none" strike="noStrike">
              <a:solidFill>
                <a:srgbClr val="7030A0"/>
              </a:solidFill>
              <a:latin typeface="Tahoma"/>
              <a:ea typeface="Tahoma"/>
              <a:cs typeface="Tahoma"/>
              <a:sym typeface="Tahoma"/>
            </a:endParaRPr>
          </a:p>
        </p:txBody>
      </p:sp>
      <p:sp>
        <p:nvSpPr>
          <p:cNvPr id="602" name="Google Shape;602;p37"/>
          <p:cNvSpPr txBox="1"/>
          <p:nvPr/>
        </p:nvSpPr>
        <p:spPr>
          <a:xfrm>
            <a:off x="7422790" y="2895600"/>
            <a:ext cx="149261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15AD15"/>
                </a:solidFill>
                <a:latin typeface="Tahoma"/>
                <a:ea typeface="Tahoma"/>
                <a:cs typeface="Tahoma"/>
                <a:sym typeface="Tahoma"/>
              </a:rPr>
              <a:t>Natural Language Generation</a:t>
            </a:r>
            <a:endParaRPr b="1" i="0" sz="1600" u="none" cap="none" strike="noStrike">
              <a:solidFill>
                <a:srgbClr val="15AD15"/>
              </a:solidFill>
              <a:latin typeface="Tahoma"/>
              <a:ea typeface="Tahoma"/>
              <a:cs typeface="Tahoma"/>
              <a:sym typeface="Tahoma"/>
            </a:endParaRPr>
          </a:p>
        </p:txBody>
      </p:sp>
      <p:sp>
        <p:nvSpPr>
          <p:cNvPr id="603" name="Google Shape;603;p37"/>
          <p:cNvSpPr/>
          <p:nvPr/>
        </p:nvSpPr>
        <p:spPr>
          <a:xfrm>
            <a:off x="121010" y="1539918"/>
            <a:ext cx="5243400" cy="4838100"/>
          </a:xfrm>
          <a:prstGeom prst="rect">
            <a:avLst/>
          </a:prstGeom>
          <a:noFill/>
          <a:ln cap="flat" cmpd="sng" w="25400">
            <a:solidFill>
              <a:srgbClr val="9900C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sp>
        <p:nvSpPr>
          <p:cNvPr id="604" name="Google Shape;604;p37"/>
          <p:cNvSpPr/>
          <p:nvPr/>
        </p:nvSpPr>
        <p:spPr>
          <a:xfrm>
            <a:off x="4115916" y="1524000"/>
            <a:ext cx="5028084" cy="4838032"/>
          </a:xfrm>
          <a:prstGeom prst="rect">
            <a:avLst/>
          </a:prstGeom>
          <a:noFill/>
          <a:ln cap="flat" cmpd="sng" w="25400">
            <a:solidFill>
              <a:srgbClr val="15AD1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Tahoma"/>
              <a:ea typeface="Tahoma"/>
              <a:cs typeface="Tahoma"/>
              <a:sym typeface="Tahoma"/>
            </a:endParaRPr>
          </a:p>
        </p:txBody>
      </p:sp>
      <p:sp>
        <p:nvSpPr>
          <p:cNvPr id="605" name="Google Shape;605;p37"/>
          <p:cNvSpPr txBox="1"/>
          <p:nvPr/>
        </p:nvSpPr>
        <p:spPr>
          <a:xfrm>
            <a:off x="467250" y="4176375"/>
            <a:ext cx="1936500" cy="37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Encoding</a:t>
            </a:r>
            <a:endParaRPr b="0" i="0" sz="2400" u="none" cap="none" strike="noStrike">
              <a:solidFill>
                <a:schemeClr val="dk1"/>
              </a:solidFill>
              <a:latin typeface="Calibri"/>
              <a:ea typeface="Calibri"/>
              <a:cs typeface="Calibri"/>
              <a:sym typeface="Calibri"/>
            </a:endParaRPr>
          </a:p>
        </p:txBody>
      </p:sp>
      <p:sp>
        <p:nvSpPr>
          <p:cNvPr id="606" name="Google Shape;606;p37"/>
          <p:cNvSpPr txBox="1"/>
          <p:nvPr/>
        </p:nvSpPr>
        <p:spPr>
          <a:xfrm>
            <a:off x="7711875" y="4176375"/>
            <a:ext cx="1425600" cy="37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Decoding</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38"/>
          <p:cNvSpPr txBox="1"/>
          <p:nvPr>
            <p:ph type="title"/>
          </p:nvPr>
        </p:nvSpPr>
        <p:spPr>
          <a:xfrm>
            <a:off x="14990" y="457200"/>
            <a:ext cx="7834064" cy="85010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b="1" lang="en-US"/>
              <a:t>Evaluating Language Understanding Systems</a:t>
            </a:r>
            <a:endParaRPr b="1"/>
          </a:p>
        </p:txBody>
      </p:sp>
      <p:sp>
        <p:nvSpPr>
          <p:cNvPr id="612" name="Google Shape;612;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What metrics to use? </a:t>
            </a:r>
            <a:endParaRPr/>
          </a:p>
          <a:p>
            <a:pPr indent="-342900" lvl="0" marL="342900" rtl="0" algn="l">
              <a:lnSpc>
                <a:spcPct val="100000"/>
              </a:lnSpc>
              <a:spcBef>
                <a:spcPts val="640"/>
              </a:spcBef>
              <a:spcAft>
                <a:spcPts val="0"/>
              </a:spcAft>
              <a:buClr>
                <a:schemeClr val="dk1"/>
              </a:buClr>
              <a:buSzPts val="3200"/>
              <a:buChar char="•"/>
            </a:pPr>
            <a:r>
              <a:rPr lang="en-US"/>
              <a:t>How to deal with complex outputs like translations? </a:t>
            </a:r>
            <a:endParaRPr/>
          </a:p>
          <a:p>
            <a:pPr indent="-342900" lvl="0" marL="342900" rtl="0" algn="l">
              <a:lnSpc>
                <a:spcPct val="100000"/>
              </a:lnSpc>
              <a:spcBef>
                <a:spcPts val="640"/>
              </a:spcBef>
              <a:spcAft>
                <a:spcPts val="0"/>
              </a:spcAft>
              <a:buClr>
                <a:schemeClr val="dk1"/>
              </a:buClr>
              <a:buSzPts val="3200"/>
              <a:buChar char="•"/>
            </a:pPr>
            <a:r>
              <a:rPr lang="en-US"/>
              <a:t>Are the human judgments measuring something real?  reliable? </a:t>
            </a:r>
            <a:endParaRPr/>
          </a:p>
          <a:p>
            <a:pPr indent="-342900" lvl="0" marL="342900" rtl="0" algn="l">
              <a:lnSpc>
                <a:spcPct val="100000"/>
              </a:lnSpc>
              <a:spcBef>
                <a:spcPts val="640"/>
              </a:spcBef>
              <a:spcAft>
                <a:spcPts val="0"/>
              </a:spcAft>
              <a:buClr>
                <a:schemeClr val="dk1"/>
              </a:buClr>
              <a:buSzPts val="3200"/>
              <a:buChar char="•"/>
            </a:pPr>
            <a:r>
              <a:rPr lang="en-US"/>
              <a:t>Is the sample of texts sufﬁciently representative? </a:t>
            </a:r>
            <a:endParaRPr/>
          </a:p>
          <a:p>
            <a:pPr indent="-342900" lvl="0" marL="342900" rtl="0" algn="l">
              <a:lnSpc>
                <a:spcPct val="100000"/>
              </a:lnSpc>
              <a:spcBef>
                <a:spcPts val="640"/>
              </a:spcBef>
              <a:spcAft>
                <a:spcPts val="0"/>
              </a:spcAft>
              <a:buClr>
                <a:schemeClr val="dk1"/>
              </a:buClr>
              <a:buSzPts val="3200"/>
              <a:buChar char="•"/>
            </a:pPr>
            <a:r>
              <a:rPr lang="en-US"/>
              <a:t>How reliable or certain are the results?</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39"/>
          <p:cNvSpPr txBox="1"/>
          <p:nvPr>
            <p:ph type="title"/>
          </p:nvPr>
        </p:nvSpPr>
        <p:spPr>
          <a:xfrm>
            <a:off x="395536" y="274638"/>
            <a:ext cx="6120680" cy="850106"/>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t>Contingency Table</a:t>
            </a:r>
            <a:endParaRPr/>
          </a:p>
        </p:txBody>
      </p:sp>
      <p:pic>
        <p:nvPicPr>
          <p:cNvPr id="618" name="Google Shape;618;p39"/>
          <p:cNvPicPr preferRelativeResize="0"/>
          <p:nvPr>
            <p:ph idx="1" type="body"/>
          </p:nvPr>
        </p:nvPicPr>
        <p:blipFill rotWithShape="1">
          <a:blip r:embed="rId3">
            <a:alphaModFix/>
          </a:blip>
          <a:srcRect b="27602" l="11190" r="19710" t="28620"/>
          <a:stretch/>
        </p:blipFill>
        <p:spPr>
          <a:xfrm>
            <a:off x="1" y="1828800"/>
            <a:ext cx="9067800" cy="3276601"/>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39cfae7c1f1_0_1"/>
          <p:cNvSpPr txBox="1"/>
          <p:nvPr>
            <p:ph type="title"/>
          </p:nvPr>
        </p:nvSpPr>
        <p:spPr>
          <a:xfrm>
            <a:off x="395536" y="274638"/>
            <a:ext cx="6120600" cy="850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Calibri"/>
              <a:buNone/>
            </a:pPr>
            <a:r>
              <a:rPr lang="en-US"/>
              <a:t>Contingency Table</a:t>
            </a:r>
            <a:endParaRPr/>
          </a:p>
        </p:txBody>
      </p:sp>
      <p:graphicFrame>
        <p:nvGraphicFramePr>
          <p:cNvPr id="624" name="Google Shape;624;g39cfae7c1f1_0_1"/>
          <p:cNvGraphicFramePr/>
          <p:nvPr/>
        </p:nvGraphicFramePr>
        <p:xfrm>
          <a:off x="493550" y="1897250"/>
          <a:ext cx="3000000" cy="3000000"/>
        </p:xfrm>
        <a:graphic>
          <a:graphicData uri="http://schemas.openxmlformats.org/drawingml/2006/table">
            <a:tbl>
              <a:tblPr>
                <a:noFill/>
                <a:tableStyleId>{B50D1291-CFD7-4C99-8F91-CA9EA145DC5F}</a:tableStyleId>
              </a:tblPr>
              <a:tblGrid>
                <a:gridCol w="1570600"/>
                <a:gridCol w="1608925"/>
                <a:gridCol w="1672775"/>
                <a:gridCol w="1813250"/>
                <a:gridCol w="1276925"/>
              </a:tblGrid>
              <a:tr h="627875">
                <a:tc>
                  <a:txBody>
                    <a:bodyPr/>
                    <a:lstStyle/>
                    <a:p>
                      <a:pPr indent="0" lvl="0" marL="0" rtl="0" algn="l">
                        <a:spcBef>
                          <a:spcPts val="0"/>
                        </a:spcBef>
                        <a:spcAft>
                          <a:spcPts val="0"/>
                        </a:spcAft>
                        <a:buNone/>
                      </a:pPr>
                      <a:r>
                        <a:t/>
                      </a:r>
                      <a:endParaRPr sz="16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t>Predicted: SetAlarm</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t>Predicted: PlayMusic</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t>Predicted: GetWeather</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200"/>
                        <a:t>Total Actual</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3700">
                <a:tc>
                  <a:txBody>
                    <a:bodyPr/>
                    <a:lstStyle/>
                    <a:p>
                      <a:pPr indent="0" lvl="0" marL="0" rtl="0" algn="ctr">
                        <a:lnSpc>
                          <a:spcPct val="115000"/>
                        </a:lnSpc>
                        <a:spcBef>
                          <a:spcPts val="0"/>
                        </a:spcBef>
                        <a:spcAft>
                          <a:spcPts val="0"/>
                        </a:spcAft>
                        <a:buNone/>
                      </a:pPr>
                      <a:r>
                        <a:rPr b="1" lang="en-US" sz="1200"/>
                        <a:t>Actual: SetAlarm</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30 (TP)</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2 (FN)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0 (FN)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32</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3700">
                <a:tc>
                  <a:txBody>
                    <a:bodyPr/>
                    <a:lstStyle/>
                    <a:p>
                      <a:pPr indent="0" lvl="0" marL="0" rtl="0" algn="ctr">
                        <a:lnSpc>
                          <a:spcPct val="115000"/>
                        </a:lnSpc>
                        <a:spcBef>
                          <a:spcPts val="0"/>
                        </a:spcBef>
                        <a:spcAft>
                          <a:spcPts val="0"/>
                        </a:spcAft>
                        <a:buNone/>
                      </a:pPr>
                      <a:r>
                        <a:rPr b="1" lang="en-US" sz="1200"/>
                        <a:t>Actual: PlayMusic</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5 (FP)</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48 (TP)</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 (FN)</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54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7875">
                <a:tc>
                  <a:txBody>
                    <a:bodyPr/>
                    <a:lstStyle/>
                    <a:p>
                      <a:pPr indent="0" lvl="0" marL="0" rtl="0" algn="ctr">
                        <a:lnSpc>
                          <a:spcPct val="115000"/>
                        </a:lnSpc>
                        <a:spcBef>
                          <a:spcPts val="0"/>
                        </a:spcBef>
                        <a:spcAft>
                          <a:spcPts val="0"/>
                        </a:spcAft>
                        <a:buNone/>
                      </a:pPr>
                      <a:r>
                        <a:rPr b="1" lang="en-US" sz="1200"/>
                        <a:t>Actual: GetWeather</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0 (FP)</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 (FP)</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13 (TP)</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3700">
                <a:tc>
                  <a:txBody>
                    <a:bodyPr/>
                    <a:lstStyle/>
                    <a:p>
                      <a:pPr indent="0" lvl="0" marL="0" rtl="0" algn="ctr">
                        <a:lnSpc>
                          <a:spcPct val="115000"/>
                        </a:lnSpc>
                        <a:spcBef>
                          <a:spcPts val="0"/>
                        </a:spcBef>
                        <a:spcAft>
                          <a:spcPts val="0"/>
                        </a:spcAft>
                        <a:buNone/>
                      </a:pPr>
                      <a:r>
                        <a:rPr b="1" lang="en-US" sz="1200"/>
                        <a:t>Total Predicted</a:t>
                      </a:r>
                      <a:endParaRPr b="1"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35</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51</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14</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1200"/>
                        <a:t>100</a:t>
                      </a:r>
                      <a:endParaRPr sz="12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625" name="Google Shape;625;g39cfae7c1f1_0_1"/>
          <p:cNvSpPr txBox="1"/>
          <p:nvPr/>
        </p:nvSpPr>
        <p:spPr>
          <a:xfrm>
            <a:off x="493550" y="4673150"/>
            <a:ext cx="3724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Accuracy= (30+48+13)/100=0.91</a:t>
            </a:r>
            <a:endParaRPr b="1"/>
          </a:p>
          <a:p>
            <a:pPr indent="0" lvl="0" marL="0" rtl="0" algn="l">
              <a:spcBef>
                <a:spcPts val="0"/>
              </a:spcBef>
              <a:spcAft>
                <a:spcPts val="0"/>
              </a:spcAft>
              <a:buNone/>
            </a:pPr>
            <a:br>
              <a:rPr b="1" lang="en-US"/>
            </a:br>
            <a:r>
              <a:rPr b="1" lang="en-US"/>
              <a:t>Precision ( SetAlarm)=30/(30+5)=0.857</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US"/>
              <a:t>Recall ( SetAlarm)=30/(30+2)= 0.937</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40"/>
          <p:cNvSpPr txBox="1"/>
          <p:nvPr>
            <p:ph type="title"/>
          </p:nvPr>
        </p:nvSpPr>
        <p:spPr>
          <a:xfrm>
            <a:off x="30480" y="533400"/>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lang="en-US"/>
              <a:t>Some other evaluation measures</a:t>
            </a:r>
            <a:endParaRPr/>
          </a:p>
        </p:txBody>
      </p:sp>
      <p:pic>
        <p:nvPicPr>
          <p:cNvPr id="631" name="Google Shape;631;p40"/>
          <p:cNvPicPr preferRelativeResize="0"/>
          <p:nvPr/>
        </p:nvPicPr>
        <p:blipFill rotWithShape="1">
          <a:blip r:embed="rId3">
            <a:alphaModFix/>
          </a:blip>
          <a:srcRect b="0" l="0" r="0" t="0"/>
          <a:stretch/>
        </p:blipFill>
        <p:spPr>
          <a:xfrm>
            <a:off x="0" y="1366478"/>
            <a:ext cx="9144000" cy="412504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6" name="Shape 636"/>
        <p:cNvGrpSpPr/>
        <p:nvPr/>
      </p:nvGrpSpPr>
      <p:grpSpPr>
        <a:xfrm>
          <a:off x="0" y="0"/>
          <a:ext cx="0" cy="0"/>
          <a:chOff x="0" y="0"/>
          <a:chExt cx="0" cy="0"/>
        </a:xfrm>
      </p:grpSpPr>
      <p:sp>
        <p:nvSpPr>
          <p:cNvPr id="637" name="Google Shape;637;p41"/>
          <p:cNvSpPr txBox="1"/>
          <p:nvPr>
            <p:ph type="title"/>
          </p:nvPr>
        </p:nvSpPr>
        <p:spPr>
          <a:xfrm>
            <a:off x="0" y="457200"/>
            <a:ext cx="8076544" cy="5028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4400"/>
              <a:buFont typeface="Calibri"/>
              <a:buNone/>
            </a:pPr>
            <a:r>
              <a:rPr b="0" i="0" lang="en-US" sz="4400" u="sng" cap="none" strike="noStrike">
                <a:solidFill>
                  <a:schemeClr val="dk1"/>
                </a:solidFill>
                <a:latin typeface="Calibri"/>
                <a:ea typeface="Calibri"/>
                <a:cs typeface="Calibri"/>
                <a:sym typeface="Calibri"/>
              </a:rPr>
              <a:t>Words of Wisdom</a:t>
            </a:r>
            <a:br>
              <a:rPr b="0" i="0" lang="en-US" sz="4400" u="sng" cap="none" strike="noStrike">
                <a:solidFill>
                  <a:schemeClr val="dk1"/>
                </a:solidFill>
                <a:latin typeface="Calibri"/>
                <a:ea typeface="Calibri"/>
                <a:cs typeface="Calibri"/>
                <a:sym typeface="Calibri"/>
              </a:rPr>
            </a:br>
            <a:r>
              <a:rPr b="0" i="0" lang="en-US" sz="4400" u="none" cap="none" strike="noStrike">
                <a:solidFill>
                  <a:srgbClr val="009900"/>
                </a:solidFill>
                <a:latin typeface="Calibri"/>
                <a:ea typeface="Calibri"/>
                <a:cs typeface="Calibri"/>
                <a:sym typeface="Calibri"/>
              </a:rPr>
              <a:t>…	</a:t>
            </a:r>
            <a:br>
              <a:rPr b="0" i="0" lang="en-US" sz="4400" u="none" cap="none" strike="noStrike">
                <a:solidFill>
                  <a:srgbClr val="009900"/>
                </a:solidFill>
                <a:latin typeface="Calibri"/>
                <a:ea typeface="Calibri"/>
                <a:cs typeface="Calibri"/>
                <a:sym typeface="Calibri"/>
              </a:rPr>
            </a:br>
            <a:r>
              <a:rPr b="0" i="1" lang="en-US" sz="4400" u="none" cap="none" strike="noStrike">
                <a:solidFill>
                  <a:srgbClr val="009900"/>
                </a:solidFill>
                <a:latin typeface="Calibri"/>
                <a:ea typeface="Calibri"/>
                <a:cs typeface="Calibri"/>
                <a:sym typeface="Calibri"/>
              </a:rPr>
              <a:t>Wisdom is not in words;</a:t>
            </a:r>
            <a:br>
              <a:rPr b="0" i="1" lang="en-US" sz="4400" u="none" cap="none" strike="noStrike">
                <a:solidFill>
                  <a:srgbClr val="009900"/>
                </a:solidFill>
                <a:latin typeface="Calibri"/>
                <a:ea typeface="Calibri"/>
                <a:cs typeface="Calibri"/>
                <a:sym typeface="Calibri"/>
              </a:rPr>
            </a:br>
            <a:r>
              <a:rPr b="0" i="1" lang="en-US" sz="4400" u="none" cap="none" strike="noStrike">
                <a:solidFill>
                  <a:srgbClr val="009900"/>
                </a:solidFill>
                <a:latin typeface="Calibri"/>
                <a:ea typeface="Calibri"/>
                <a:cs typeface="Calibri"/>
                <a:sym typeface="Calibri"/>
              </a:rPr>
              <a:t>Wisdom is meaning within words</a:t>
            </a:r>
            <a:br>
              <a:rPr b="0" i="1" lang="en-US" sz="4400" u="none" cap="none" strike="noStrike">
                <a:solidFill>
                  <a:srgbClr val="009900"/>
                </a:solidFill>
                <a:latin typeface="Calibri"/>
                <a:ea typeface="Calibri"/>
                <a:cs typeface="Calibri"/>
                <a:sym typeface="Calibri"/>
              </a:rPr>
            </a:br>
            <a:br>
              <a:rPr b="0" i="1" lang="en-US" sz="4400" u="none" cap="none" strike="noStrike">
                <a:solidFill>
                  <a:srgbClr val="009900"/>
                </a:solidFill>
                <a:latin typeface="Calibri"/>
                <a:ea typeface="Calibri"/>
                <a:cs typeface="Calibri"/>
                <a:sym typeface="Calibri"/>
              </a:rPr>
            </a:br>
            <a:r>
              <a:rPr b="0" i="0" lang="en-US" sz="4400" u="none" cap="none" strike="noStrike">
                <a:solidFill>
                  <a:schemeClr val="dk1"/>
                </a:solidFill>
                <a:latin typeface="Calibri"/>
                <a:ea typeface="Calibri"/>
                <a:cs typeface="Calibri"/>
                <a:sym typeface="Calibri"/>
              </a:rPr>
              <a:t>			- </a:t>
            </a:r>
            <a:r>
              <a:rPr b="0" i="0" lang="en-US" sz="3508" u="none" cap="none" strike="noStrike">
                <a:solidFill>
                  <a:schemeClr val="dk1"/>
                </a:solidFill>
                <a:latin typeface="Calibri"/>
                <a:ea typeface="Calibri"/>
                <a:cs typeface="Calibri"/>
                <a:sym typeface="Calibri"/>
              </a:rPr>
              <a:t>KAHLIL GIBRAN</a:t>
            </a:r>
            <a:br>
              <a:rPr b="0" i="0" lang="en-US" sz="3508" u="none" cap="none" strike="noStrike">
                <a:solidFill>
                  <a:schemeClr val="dk1"/>
                </a:solidFill>
                <a:latin typeface="Calibri"/>
                <a:ea typeface="Calibri"/>
                <a:cs typeface="Calibri"/>
                <a:sym typeface="Calibri"/>
              </a:rPr>
            </a:br>
            <a:endParaRPr b="0" i="0" sz="3508"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42"/>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lang="en-US"/>
              <a:t>Good References</a:t>
            </a:r>
            <a:endParaRPr/>
          </a:p>
        </p:txBody>
      </p:sp>
      <p:sp>
        <p:nvSpPr>
          <p:cNvPr id="643" name="Google Shape;643;p42"/>
          <p:cNvSpPr/>
          <p:nvPr/>
        </p:nvSpPr>
        <p:spPr>
          <a:xfrm>
            <a:off x="426720" y="1752600"/>
            <a:ext cx="8153400" cy="48013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3">
                  <a:extLst>
                    <a:ext uri="{A12FA001-AC4F-418D-AE19-62706E023703}">
                      <ahyp:hlinkClr val="tx"/>
                    </a:ext>
                  </a:extLst>
                </a:hlinkClick>
              </a:rPr>
              <a:t>https://emerj.com/partner-content/nlp-current-applications-and-future-possibilities/</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4">
                  <a:extLst>
                    <a:ext uri="{A12FA001-AC4F-418D-AE19-62706E023703}">
                      <ahyp:hlinkClr val="tx"/>
                    </a:ext>
                  </a:extLst>
                </a:hlinkClick>
              </a:rPr>
              <a:t>https://venturebeat.com/2019/04/05/why-nlp-will-be-big-in-2019/</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5">
                  <a:extLst>
                    <a:ext uri="{A12FA001-AC4F-418D-AE19-62706E023703}">
                      <ahyp:hlinkClr val="tx"/>
                    </a:ext>
                  </a:extLst>
                </a:hlinkClick>
              </a:rPr>
              <a:t>https://www.nltk.org/book/</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6">
                  <a:extLst>
                    <a:ext uri="{A12FA001-AC4F-418D-AE19-62706E023703}">
                      <ahyp:hlinkClr val="tx"/>
                    </a:ext>
                  </a:extLst>
                </a:hlinkClick>
              </a:rPr>
              <a:t>https://www.coursera.org/learn/python-text-mining/home/week/1</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7">
                  <a:extLst>
                    <a:ext uri="{A12FA001-AC4F-418D-AE19-62706E023703}">
                      <ahyp:hlinkClr val="tx"/>
                    </a:ext>
                  </a:extLst>
                </a:hlinkClick>
              </a:rPr>
              <a:t>https://openai.com/api/</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https://analyticssteps.com/blogs/top-nlp-tools</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8">
                  <a:extLst>
                    <a:ext uri="{A12FA001-AC4F-418D-AE19-62706E023703}">
                      <ahyp:hlinkClr val="tx"/>
                    </a:ext>
                  </a:extLst>
                </a:hlinkClick>
              </a:rPr>
              <a:t>https://web.stanford.edu/~jurafsky/NLPCourseraSlides.html</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9">
                  <a:extLst>
                    <a:ext uri="{A12FA001-AC4F-418D-AE19-62706E023703}">
                      <ahyp:hlinkClr val="tx"/>
                    </a:ext>
                  </a:extLst>
                </a:hlinkClick>
              </a:rPr>
              <a:t>https://www.cstr.ed.ac.uk/emasters/course/natural_lang.html</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chemeClr val="dk1"/>
                </a:solidFill>
                <a:latin typeface="Tahoma"/>
                <a:ea typeface="Tahoma"/>
                <a:cs typeface="Tahoma"/>
                <a:sym typeface="Tahoma"/>
                <a:hlinkClick r:id="rId10">
                  <a:extLst>
                    <a:ext uri="{A12FA001-AC4F-418D-AE19-62706E023703}">
                      <ahyp:hlinkClr val="tx"/>
                    </a:ext>
                  </a:extLst>
                </a:hlinkClick>
              </a:rPr>
              <a:t>https://web.stanford.edu/class/cs224u/2016/materials/cs224u-2016-intro.pdf</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Tahoma"/>
                <a:ea typeface="Tahoma"/>
                <a:cs typeface="Tahoma"/>
                <a:sym typeface="Tahoma"/>
              </a:rPr>
              <a:t>https://www.mygreatlearning.com/blog/trending-natural-language-processing-applications/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6"/>
          <p:cNvSpPr/>
          <p:nvPr/>
        </p:nvSpPr>
        <p:spPr>
          <a:xfrm>
            <a:off x="6115050" y="857250"/>
            <a:ext cx="1644750" cy="5188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grpSp>
        <p:nvGrpSpPr>
          <p:cNvPr id="345" name="Google Shape;345;p76"/>
          <p:cNvGrpSpPr/>
          <p:nvPr/>
        </p:nvGrpSpPr>
        <p:grpSpPr>
          <a:xfrm>
            <a:off x="2743201" y="5772150"/>
            <a:ext cx="5258180" cy="34290"/>
            <a:chOff x="2133600" y="6553200"/>
            <a:chExt cx="7010907" cy="45720"/>
          </a:xfrm>
        </p:grpSpPr>
        <p:sp>
          <p:nvSpPr>
            <p:cNvPr id="346" name="Google Shape;346;p76"/>
            <p:cNvSpPr/>
            <p:nvPr/>
          </p:nvSpPr>
          <p:spPr>
            <a:xfrm>
              <a:off x="4495800" y="6553200"/>
              <a:ext cx="2329179" cy="45720"/>
            </a:xfrm>
            <a:custGeom>
              <a:rect b="b" l="l" r="r" t="t"/>
              <a:pathLst>
                <a:path extrusionOk="0" h="45720" w="2329179">
                  <a:moveTo>
                    <a:pt x="2328672" y="0"/>
                  </a:moveTo>
                  <a:lnTo>
                    <a:pt x="0" y="0"/>
                  </a:lnTo>
                  <a:lnTo>
                    <a:pt x="0" y="45720"/>
                  </a:lnTo>
                  <a:lnTo>
                    <a:pt x="2328672" y="45720"/>
                  </a:lnTo>
                  <a:lnTo>
                    <a:pt x="2328672" y="0"/>
                  </a:lnTo>
                  <a:close/>
                </a:path>
              </a:pathLst>
            </a:custGeom>
            <a:solidFill>
              <a:srgbClr val="76C2E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347" name="Google Shape;347;p76"/>
            <p:cNvSpPr/>
            <p:nvPr/>
          </p:nvSpPr>
          <p:spPr>
            <a:xfrm>
              <a:off x="2133600" y="6553200"/>
              <a:ext cx="2362200" cy="45720"/>
            </a:xfrm>
            <a:custGeom>
              <a:rect b="b" l="l" r="r" t="t"/>
              <a:pathLst>
                <a:path extrusionOk="0" h="45720" w="2362200">
                  <a:moveTo>
                    <a:pt x="2362200" y="0"/>
                  </a:moveTo>
                  <a:lnTo>
                    <a:pt x="0" y="0"/>
                  </a:lnTo>
                  <a:lnTo>
                    <a:pt x="0" y="45720"/>
                  </a:lnTo>
                  <a:lnTo>
                    <a:pt x="2362200" y="45720"/>
                  </a:lnTo>
                  <a:lnTo>
                    <a:pt x="2362200" y="0"/>
                  </a:lnTo>
                  <a:close/>
                </a:path>
              </a:pathLst>
            </a:custGeom>
            <a:solidFill>
              <a:srgbClr val="FBAF1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348" name="Google Shape;348;p76"/>
            <p:cNvSpPr/>
            <p:nvPr/>
          </p:nvSpPr>
          <p:spPr>
            <a:xfrm>
              <a:off x="6815328" y="6553200"/>
              <a:ext cx="2329179" cy="45720"/>
            </a:xfrm>
            <a:custGeom>
              <a:rect b="b" l="l" r="r" t="t"/>
              <a:pathLst>
                <a:path extrusionOk="0" h="45720" w="2329179">
                  <a:moveTo>
                    <a:pt x="2328672" y="0"/>
                  </a:moveTo>
                  <a:lnTo>
                    <a:pt x="0" y="0"/>
                  </a:lnTo>
                  <a:lnTo>
                    <a:pt x="0" y="45720"/>
                  </a:lnTo>
                  <a:lnTo>
                    <a:pt x="2328672" y="45720"/>
                  </a:lnTo>
                  <a:lnTo>
                    <a:pt x="2328672" y="0"/>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grpSp>
      <p:sp>
        <p:nvSpPr>
          <p:cNvPr id="349" name="Google Shape;349;p76"/>
          <p:cNvSpPr txBox="1"/>
          <p:nvPr/>
        </p:nvSpPr>
        <p:spPr>
          <a:xfrm>
            <a:off x="6661975" y="5552999"/>
            <a:ext cx="1279575" cy="410518"/>
          </a:xfrm>
          <a:prstGeom prst="rect">
            <a:avLst/>
          </a:prstGeom>
          <a:noFill/>
          <a:ln>
            <a:noFill/>
          </a:ln>
        </p:spPr>
        <p:txBody>
          <a:bodyPr anchorCtr="0" anchor="t" bIns="0" lIns="0" spcFirstLastPara="1" rIns="0" wrap="square" tIns="9025">
            <a:spAutoFit/>
          </a:bodyPr>
          <a:lstStyle/>
          <a:p>
            <a:pPr indent="0" lvl="0" marL="0" marR="170496" rtl="0" algn="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20</a:t>
            </a:r>
            <a:endParaRPr b="0" i="0" sz="1200" u="none" cap="none" strike="noStrike">
              <a:solidFill>
                <a:schemeClr val="dk1"/>
              </a:solidFill>
              <a:latin typeface="Arial"/>
              <a:ea typeface="Arial"/>
              <a:cs typeface="Arial"/>
              <a:sym typeface="Arial"/>
            </a:endParaRPr>
          </a:p>
          <a:p>
            <a:pPr indent="0" lvl="0" marL="9525" marR="0" rtl="0" algn="l">
              <a:lnSpc>
                <a:spcPct val="100000"/>
              </a:lnSpc>
              <a:spcBef>
                <a:spcPts val="724"/>
              </a:spcBef>
              <a:spcAft>
                <a:spcPts val="0"/>
              </a:spcAft>
              <a:buClr>
                <a:srgbClr val="000000"/>
              </a:buClr>
              <a:buSzPts val="825"/>
              <a:buFont typeface="Arial"/>
              <a:buNone/>
            </a:pPr>
            <a:r>
              <a:rPr b="1" i="0" lang="en-US" sz="825" u="none" cap="none" strike="noStrike">
                <a:solidFill>
                  <a:srgbClr val="0F1141"/>
                </a:solidFill>
                <a:latin typeface="Arial"/>
                <a:ea typeface="Arial"/>
                <a:cs typeface="Arial"/>
                <a:sym typeface="Arial"/>
              </a:rPr>
              <a:t>BITS </a:t>
            </a:r>
            <a:r>
              <a:rPr b="0" i="0" lang="en-US" sz="825" u="none" cap="none" strike="noStrike">
                <a:solidFill>
                  <a:srgbClr val="0F1141"/>
                </a:solidFill>
                <a:latin typeface="Arial"/>
                <a:ea typeface="Arial"/>
                <a:cs typeface="Arial"/>
                <a:sym typeface="Arial"/>
              </a:rPr>
              <a:t>Pilani, Pilani Campus</a:t>
            </a:r>
            <a:endParaRPr b="0" i="0" sz="825" u="none" cap="none" strike="noStrike">
              <a:solidFill>
                <a:schemeClr val="dk1"/>
              </a:solidFill>
              <a:latin typeface="Arial"/>
              <a:ea typeface="Arial"/>
              <a:cs typeface="Arial"/>
              <a:sym typeface="Arial"/>
            </a:endParaRPr>
          </a:p>
        </p:txBody>
      </p:sp>
      <p:grpSp>
        <p:nvGrpSpPr>
          <p:cNvPr id="350" name="Google Shape;350;p76"/>
          <p:cNvGrpSpPr/>
          <p:nvPr/>
        </p:nvGrpSpPr>
        <p:grpSpPr>
          <a:xfrm>
            <a:off x="1143001" y="1828801"/>
            <a:ext cx="5258180" cy="34289"/>
            <a:chOff x="0" y="1295400"/>
            <a:chExt cx="7010907" cy="45719"/>
          </a:xfrm>
        </p:grpSpPr>
        <p:sp>
          <p:nvSpPr>
            <p:cNvPr id="351" name="Google Shape;351;p76"/>
            <p:cNvSpPr/>
            <p:nvPr/>
          </p:nvSpPr>
          <p:spPr>
            <a:xfrm>
              <a:off x="2362200" y="1295400"/>
              <a:ext cx="2329179" cy="45719"/>
            </a:xfrm>
            <a:custGeom>
              <a:rect b="b" l="l" r="r" t="t"/>
              <a:pathLst>
                <a:path extrusionOk="0" h="45719" w="2329179">
                  <a:moveTo>
                    <a:pt x="2328672" y="0"/>
                  </a:moveTo>
                  <a:lnTo>
                    <a:pt x="0" y="0"/>
                  </a:lnTo>
                  <a:lnTo>
                    <a:pt x="0" y="45720"/>
                  </a:lnTo>
                  <a:lnTo>
                    <a:pt x="2328672" y="45720"/>
                  </a:lnTo>
                  <a:lnTo>
                    <a:pt x="2328672" y="0"/>
                  </a:lnTo>
                  <a:close/>
                </a:path>
              </a:pathLst>
            </a:custGeom>
            <a:solidFill>
              <a:srgbClr val="76C2E4"/>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352" name="Google Shape;352;p76"/>
            <p:cNvSpPr/>
            <p:nvPr/>
          </p:nvSpPr>
          <p:spPr>
            <a:xfrm>
              <a:off x="0" y="1295400"/>
              <a:ext cx="2362200" cy="45719"/>
            </a:xfrm>
            <a:custGeom>
              <a:rect b="b" l="l" r="r" t="t"/>
              <a:pathLst>
                <a:path extrusionOk="0" h="45719" w="2362200">
                  <a:moveTo>
                    <a:pt x="2362200" y="0"/>
                  </a:moveTo>
                  <a:lnTo>
                    <a:pt x="0" y="0"/>
                  </a:lnTo>
                  <a:lnTo>
                    <a:pt x="0" y="45720"/>
                  </a:lnTo>
                  <a:lnTo>
                    <a:pt x="2362200" y="45720"/>
                  </a:lnTo>
                  <a:lnTo>
                    <a:pt x="2362200" y="0"/>
                  </a:lnTo>
                  <a:close/>
                </a:path>
              </a:pathLst>
            </a:custGeom>
            <a:solidFill>
              <a:srgbClr val="FBAF17"/>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sp>
          <p:nvSpPr>
            <p:cNvPr id="353" name="Google Shape;353;p76"/>
            <p:cNvSpPr/>
            <p:nvPr/>
          </p:nvSpPr>
          <p:spPr>
            <a:xfrm>
              <a:off x="4681728" y="1295400"/>
              <a:ext cx="2329179" cy="45719"/>
            </a:xfrm>
            <a:custGeom>
              <a:rect b="b" l="l" r="r" t="t"/>
              <a:pathLst>
                <a:path extrusionOk="0" h="45719" w="2329179">
                  <a:moveTo>
                    <a:pt x="2328672" y="0"/>
                  </a:moveTo>
                  <a:lnTo>
                    <a:pt x="0" y="0"/>
                  </a:lnTo>
                  <a:lnTo>
                    <a:pt x="0" y="45720"/>
                  </a:lnTo>
                  <a:lnTo>
                    <a:pt x="2328672" y="45720"/>
                  </a:lnTo>
                  <a:lnTo>
                    <a:pt x="2328672" y="0"/>
                  </a:lnTo>
                  <a:close/>
                </a:path>
              </a:pathLst>
            </a:custGeom>
            <a:solidFill>
              <a:srgbClr val="FF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chemeClr val="dk1"/>
                </a:solidFill>
                <a:latin typeface="Calibri"/>
                <a:ea typeface="Calibri"/>
                <a:cs typeface="Calibri"/>
                <a:sym typeface="Calibri"/>
              </a:endParaRPr>
            </a:p>
          </p:txBody>
        </p:sp>
      </p:grpSp>
      <p:sp>
        <p:nvSpPr>
          <p:cNvPr id="354" name="Google Shape;354;p76"/>
          <p:cNvSpPr txBox="1"/>
          <p:nvPr/>
        </p:nvSpPr>
        <p:spPr>
          <a:xfrm>
            <a:off x="1404113" y="1129762"/>
            <a:ext cx="4621275" cy="722483"/>
          </a:xfrm>
          <a:prstGeom prst="rect">
            <a:avLst/>
          </a:prstGeom>
          <a:noFill/>
          <a:ln>
            <a:noFill/>
          </a:ln>
        </p:spPr>
        <p:txBody>
          <a:bodyPr anchorCtr="0" anchor="t" bIns="68550" lIns="68550" spcFirstLastPara="1" rIns="68550" wrap="square" tIns="68550">
            <a:spAutoFit/>
          </a:bodyPr>
          <a:lstStyle/>
          <a:p>
            <a:pPr indent="0" lvl="0" marL="0" marR="0" rtl="0" algn="l">
              <a:lnSpc>
                <a:spcPct val="115000"/>
              </a:lnSpc>
              <a:spcBef>
                <a:spcPts val="0"/>
              </a:spcBef>
              <a:spcAft>
                <a:spcPts val="0"/>
              </a:spcAft>
              <a:buClr>
                <a:srgbClr val="000000"/>
              </a:buClr>
              <a:buSzPts val="3300"/>
              <a:buFont typeface="Arial"/>
              <a:buNone/>
            </a:pPr>
            <a:r>
              <a:rPr b="1" i="0" lang="en-US" sz="3300" u="none" cap="none" strike="noStrike">
                <a:solidFill>
                  <a:schemeClr val="dk1"/>
                </a:solidFill>
                <a:latin typeface="Calibri"/>
                <a:ea typeface="Calibri"/>
                <a:cs typeface="Calibri"/>
                <a:sym typeface="Calibri"/>
              </a:rPr>
              <a:t>Objective of course </a:t>
            </a:r>
            <a:endParaRPr b="1" i="0" sz="3300" u="none" cap="none" strike="noStrike">
              <a:solidFill>
                <a:schemeClr val="dk1"/>
              </a:solidFill>
              <a:latin typeface="Calibri"/>
              <a:ea typeface="Calibri"/>
              <a:cs typeface="Calibri"/>
              <a:sym typeface="Calibri"/>
            </a:endParaRPr>
          </a:p>
        </p:txBody>
      </p:sp>
      <p:sp>
        <p:nvSpPr>
          <p:cNvPr id="355" name="Google Shape;355;p76"/>
          <p:cNvSpPr txBox="1"/>
          <p:nvPr/>
        </p:nvSpPr>
        <p:spPr>
          <a:xfrm>
            <a:off x="1143001" y="2082242"/>
            <a:ext cx="7319342" cy="3370131"/>
          </a:xfrm>
          <a:prstGeom prst="rect">
            <a:avLst/>
          </a:prstGeom>
          <a:noFill/>
          <a:ln>
            <a:noFill/>
          </a:ln>
        </p:spPr>
        <p:txBody>
          <a:bodyPr anchorCtr="0" anchor="t" bIns="68550" lIns="68550" spcFirstLastPara="1" rIns="68550" wrap="square" tIns="68550">
            <a:spAutoFit/>
          </a:bodyPr>
          <a:lstStyle/>
          <a:p>
            <a:pPr indent="-342900" lvl="0" marL="3429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To Identify and recall fundamental concepts and techniques in Natural Language Processing (NLP).</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To Explain the computational properties of natural languages and articulate the algorithms commonly utilized for processing linguistic information.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To Apply basic mathematical models and methods in NLP applications to solve problems and perform tasks.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100"/>
              <a:buFont typeface="Arial"/>
              <a:buChar char="•"/>
            </a:pPr>
            <a:r>
              <a:rPr b="0" i="0" lang="en-US" sz="2100" u="none" cap="none" strike="noStrike">
                <a:solidFill>
                  <a:srgbClr val="000000"/>
                </a:solidFill>
                <a:latin typeface="Arial"/>
                <a:ea typeface="Arial"/>
                <a:cs typeface="Arial"/>
                <a:sym typeface="Arial"/>
              </a:rPr>
              <a:t>To Examine research and development efforts in Natural Language Processing to discern trends, challenges, and opportunities.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400"/>
              <a:buNone/>
            </a:pPr>
            <a:r>
              <a:rPr b="1" lang="en-US"/>
              <a:t>What you will learn in this course</a:t>
            </a:r>
            <a:endParaRPr/>
          </a:p>
        </p:txBody>
      </p:sp>
      <p:sp>
        <p:nvSpPr>
          <p:cNvPr id="361" name="Google Shape;36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327660" lvl="0" marL="342900" rtl="0" algn="l">
              <a:lnSpc>
                <a:spcPct val="100000"/>
              </a:lnSpc>
              <a:spcBef>
                <a:spcPts val="0"/>
              </a:spcBef>
              <a:spcAft>
                <a:spcPts val="0"/>
              </a:spcAft>
              <a:buSzPct val="100000"/>
              <a:buChar char="•"/>
            </a:pPr>
            <a:r>
              <a:rPr b="1" lang="en-US"/>
              <a:t>Vector Semantics</a:t>
            </a:r>
            <a:endParaRPr/>
          </a:p>
          <a:p>
            <a:pPr indent="-327660" lvl="0" marL="342900" rtl="0" algn="l">
              <a:lnSpc>
                <a:spcPct val="100000"/>
              </a:lnSpc>
              <a:spcBef>
                <a:spcPts val="0"/>
              </a:spcBef>
              <a:spcAft>
                <a:spcPts val="0"/>
              </a:spcAft>
              <a:buClr>
                <a:schemeClr val="dk1"/>
              </a:buClr>
              <a:buSzPct val="100000"/>
              <a:buChar char="•"/>
            </a:pPr>
            <a:r>
              <a:rPr b="1" lang="en-US"/>
              <a:t>Word Embedding</a:t>
            </a:r>
            <a:endParaRPr/>
          </a:p>
          <a:p>
            <a:pPr indent="-327660" lvl="0" marL="342900" rtl="0" algn="l">
              <a:lnSpc>
                <a:spcPct val="100000"/>
              </a:lnSpc>
              <a:spcBef>
                <a:spcPts val="0"/>
              </a:spcBef>
              <a:spcAft>
                <a:spcPts val="0"/>
              </a:spcAft>
              <a:buClr>
                <a:schemeClr val="dk1"/>
              </a:buClr>
              <a:buSzPct val="100000"/>
              <a:buChar char="•"/>
            </a:pPr>
            <a:r>
              <a:rPr b="1" lang="en-US"/>
              <a:t>Language Modelling</a:t>
            </a:r>
            <a:endParaRPr/>
          </a:p>
          <a:p>
            <a:pPr indent="-272415" lvl="1" marL="742950" rtl="0" algn="l">
              <a:lnSpc>
                <a:spcPct val="100000"/>
              </a:lnSpc>
              <a:spcBef>
                <a:spcPts val="434"/>
              </a:spcBef>
              <a:spcAft>
                <a:spcPts val="0"/>
              </a:spcAft>
              <a:buClr>
                <a:schemeClr val="dk1"/>
              </a:buClr>
              <a:buSzPct val="100000"/>
              <a:buChar char="–"/>
            </a:pPr>
            <a:r>
              <a:rPr lang="en-US"/>
              <a:t>N-gram language modeling</a:t>
            </a:r>
            <a:endParaRPr/>
          </a:p>
          <a:p>
            <a:pPr indent="-272415" lvl="1" marL="742950" rtl="0" algn="l">
              <a:lnSpc>
                <a:spcPct val="100000"/>
              </a:lnSpc>
              <a:spcBef>
                <a:spcPts val="434"/>
              </a:spcBef>
              <a:spcAft>
                <a:spcPts val="0"/>
              </a:spcAft>
              <a:buClr>
                <a:schemeClr val="dk1"/>
              </a:buClr>
              <a:buSzPct val="100000"/>
              <a:buChar char="–"/>
            </a:pPr>
            <a:r>
              <a:rPr lang="en-US"/>
              <a:t>Neural Language Models</a:t>
            </a:r>
            <a:endParaRPr/>
          </a:p>
          <a:p>
            <a:pPr indent="-327660" lvl="0" marL="342900" rtl="0" algn="l">
              <a:lnSpc>
                <a:spcPct val="100000"/>
              </a:lnSpc>
              <a:spcBef>
                <a:spcPts val="496"/>
              </a:spcBef>
              <a:spcAft>
                <a:spcPts val="0"/>
              </a:spcAft>
              <a:buClr>
                <a:schemeClr val="dk1"/>
              </a:buClr>
              <a:buSzPct val="100000"/>
              <a:buChar char="•"/>
            </a:pPr>
            <a:r>
              <a:rPr b="1" lang="en-US"/>
              <a:t>Introduction to LLM and Prompt Engineering</a:t>
            </a:r>
            <a:endParaRPr/>
          </a:p>
          <a:p>
            <a:pPr indent="-327660" lvl="0" marL="342900" rtl="0" algn="l">
              <a:lnSpc>
                <a:spcPct val="100000"/>
              </a:lnSpc>
              <a:spcBef>
                <a:spcPts val="496"/>
              </a:spcBef>
              <a:spcAft>
                <a:spcPts val="0"/>
              </a:spcAft>
              <a:buClr>
                <a:schemeClr val="dk1"/>
              </a:buClr>
              <a:buSzPct val="100000"/>
              <a:buChar char="•"/>
            </a:pPr>
            <a:r>
              <a:rPr b="1" lang="en-US"/>
              <a:t>Part-of-Speech Tagging</a:t>
            </a:r>
            <a:r>
              <a:rPr lang="en-US"/>
              <a:t> </a:t>
            </a:r>
            <a:endParaRPr/>
          </a:p>
          <a:p>
            <a:pPr indent="-327660" lvl="0" marL="342900" rtl="0" algn="l">
              <a:lnSpc>
                <a:spcPct val="100000"/>
              </a:lnSpc>
              <a:spcBef>
                <a:spcPts val="496"/>
              </a:spcBef>
              <a:spcAft>
                <a:spcPts val="0"/>
              </a:spcAft>
              <a:buClr>
                <a:schemeClr val="dk1"/>
              </a:buClr>
              <a:buSzPct val="100000"/>
              <a:buChar char="•"/>
            </a:pPr>
            <a:r>
              <a:rPr b="1" lang="en-US"/>
              <a:t>Parsing</a:t>
            </a:r>
            <a:endParaRPr/>
          </a:p>
          <a:p>
            <a:pPr indent="-327660" lvl="0" marL="342900" rtl="0" algn="l">
              <a:lnSpc>
                <a:spcPct val="100000"/>
              </a:lnSpc>
              <a:spcBef>
                <a:spcPts val="496"/>
              </a:spcBef>
              <a:spcAft>
                <a:spcPts val="0"/>
              </a:spcAft>
              <a:buClr>
                <a:schemeClr val="dk1"/>
              </a:buClr>
              <a:buSzPct val="100000"/>
              <a:buChar char="•"/>
            </a:pPr>
            <a:r>
              <a:rPr b="1" lang="en-US"/>
              <a:t>Encoder-Decoder Models, Attention and Contextual Embedding's, BERT</a:t>
            </a:r>
            <a:endParaRPr/>
          </a:p>
          <a:p>
            <a:pPr indent="-327660" lvl="0" marL="342900" rtl="0" algn="l">
              <a:lnSpc>
                <a:spcPct val="100000"/>
              </a:lnSpc>
              <a:spcBef>
                <a:spcPts val="496"/>
              </a:spcBef>
              <a:spcAft>
                <a:spcPts val="0"/>
              </a:spcAft>
              <a:buClr>
                <a:schemeClr val="dk1"/>
              </a:buClr>
              <a:buSzPct val="100000"/>
              <a:buChar char="•"/>
            </a:pPr>
            <a:r>
              <a:rPr b="1" lang="en-US"/>
              <a:t>Word sense disambiguation</a:t>
            </a:r>
            <a:endParaRPr b="1"/>
          </a:p>
          <a:p>
            <a:pPr indent="-327660" lvl="0" marL="342900" rtl="0" algn="l">
              <a:lnSpc>
                <a:spcPct val="100000"/>
              </a:lnSpc>
              <a:spcBef>
                <a:spcPts val="496"/>
              </a:spcBef>
              <a:spcAft>
                <a:spcPts val="0"/>
              </a:spcAft>
              <a:buClr>
                <a:schemeClr val="dk1"/>
              </a:buClr>
              <a:buSzPct val="100000"/>
              <a:buChar char="•"/>
            </a:pPr>
            <a:r>
              <a:rPr b="1" lang="en-US"/>
              <a:t>Semantic web ontology and knowledge Graphs</a:t>
            </a:r>
            <a:endParaRPr/>
          </a:p>
          <a:p>
            <a:pPr indent="-327660" lvl="0" marL="342900" rtl="0" algn="l">
              <a:lnSpc>
                <a:spcPct val="100000"/>
              </a:lnSpc>
              <a:spcBef>
                <a:spcPts val="496"/>
              </a:spcBef>
              <a:spcAft>
                <a:spcPts val="0"/>
              </a:spcAft>
              <a:buClr>
                <a:schemeClr val="dk1"/>
              </a:buClr>
              <a:buSzPct val="100000"/>
              <a:buChar char="•"/>
            </a:pPr>
            <a:r>
              <a:rPr b="1" lang="en-US"/>
              <a:t>Retrieval Augmented Generation (RAG)</a:t>
            </a:r>
            <a:endParaRPr/>
          </a:p>
          <a:p>
            <a:pPr indent="-185420" lvl="0" marL="342900" rtl="0" algn="l">
              <a:lnSpc>
                <a:spcPct val="100000"/>
              </a:lnSpc>
              <a:spcBef>
                <a:spcPts val="496"/>
              </a:spcBef>
              <a:spcAft>
                <a:spcPts val="0"/>
              </a:spcAft>
              <a:buClr>
                <a:schemeClr val="dk1"/>
              </a:buClr>
              <a:buSzPct val="100000"/>
              <a:buNone/>
            </a:pPr>
            <a:r>
              <a:t/>
            </a:r>
            <a:endParaRPr/>
          </a:p>
          <a:p>
            <a:pPr indent="-185420" lvl="0" marL="342900" rtl="0" algn="l">
              <a:lnSpc>
                <a:spcPct val="100000"/>
              </a:lnSpc>
              <a:spcBef>
                <a:spcPts val="496"/>
              </a:spcBef>
              <a:spcAft>
                <a:spcPts val="0"/>
              </a:spcAft>
              <a:buClr>
                <a:schemeClr val="dk1"/>
              </a:buClr>
              <a:buSzPct val="100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graphicFrame>
        <p:nvGraphicFramePr>
          <p:cNvPr id="366" name="Google Shape;366;p6"/>
          <p:cNvGraphicFramePr/>
          <p:nvPr/>
        </p:nvGraphicFramePr>
        <p:xfrm>
          <a:off x="607102" y="1935142"/>
          <a:ext cx="3000000" cy="3000000"/>
        </p:xfrm>
        <a:graphic>
          <a:graphicData uri="http://schemas.openxmlformats.org/drawingml/2006/table">
            <a:tbl>
              <a:tblPr>
                <a:noFill/>
                <a:tableStyleId>{0A35043E-D520-4FE9-88E9-8353636865AA}</a:tableStyleId>
              </a:tblPr>
              <a:tblGrid>
                <a:gridCol w="947900"/>
                <a:gridCol w="7169275"/>
              </a:tblGrid>
              <a:tr h="100355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t>T1</a:t>
                      </a:r>
                      <a:endParaRPr sz="1800" u="none" cap="none" strike="noStrike">
                        <a:solidFill>
                          <a:srgbClr val="000000"/>
                        </a:solidFill>
                        <a:latin typeface="Calibri"/>
                        <a:ea typeface="Calibri"/>
                        <a:cs typeface="Calibri"/>
                        <a:sym typeface="Calibri"/>
                      </a:endParaRPr>
                    </a:p>
                  </a:txBody>
                  <a:tcPr marT="28575" marB="28575" marR="28575" marL="19050"/>
                </a:tc>
                <a:tc>
                  <a:txBody>
                    <a:bodyPr/>
                    <a:lstStyle/>
                    <a:p>
                      <a:pPr indent="0" lvl="0" marL="0" marR="0" rtl="0" algn="just">
                        <a:lnSpc>
                          <a:spcPct val="115000"/>
                        </a:lnSpc>
                        <a:spcBef>
                          <a:spcPts val="0"/>
                        </a:spcBef>
                        <a:spcAft>
                          <a:spcPts val="0"/>
                        </a:spcAft>
                        <a:buClr>
                          <a:srgbClr val="000000"/>
                        </a:buClr>
                        <a:buSzPts val="1800"/>
                        <a:buFont typeface="Arial"/>
                        <a:buNone/>
                      </a:pPr>
                      <a:r>
                        <a:rPr lang="en-US" sz="1800" u="none" cap="none" strike="noStrike"/>
                        <a:t>Jurafsky and Martin, SPEECH and LANGUAGE PROCESSING: An Introduction to Natural Language Processing, Computational Linguistics, and Speech Recognition, McGraw Hill</a:t>
                      </a:r>
                      <a:endParaRPr sz="1800" u="none" cap="none" strike="noStrike">
                        <a:solidFill>
                          <a:srgbClr val="000000"/>
                        </a:solidFill>
                        <a:latin typeface="Calibri"/>
                        <a:ea typeface="Calibri"/>
                        <a:cs typeface="Calibri"/>
                        <a:sym typeface="Calibri"/>
                      </a:endParaRPr>
                    </a:p>
                  </a:txBody>
                  <a:tcPr marT="28575" marB="28575" marR="28575" marL="19050"/>
                </a:tc>
              </a:tr>
              <a:tr h="76830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highlight>
                            <a:srgbClr val="FFFFFF"/>
                          </a:highlight>
                        </a:rPr>
                        <a:t>T2</a:t>
                      </a:r>
                      <a:endParaRPr sz="1800" u="none" cap="none" strike="noStrike">
                        <a:solidFill>
                          <a:srgbClr val="000000"/>
                        </a:solidFill>
                        <a:latin typeface="Calibri"/>
                        <a:ea typeface="Calibri"/>
                        <a:cs typeface="Calibri"/>
                        <a:sym typeface="Calibri"/>
                      </a:endParaRPr>
                    </a:p>
                  </a:txBody>
                  <a:tcPr marT="28575" marB="28575" marR="28575" marL="19050"/>
                </a:tc>
                <a:tc>
                  <a:txBody>
                    <a:bodyPr/>
                    <a:lstStyle/>
                    <a:p>
                      <a:pPr indent="0" lvl="0" marL="0" marR="0" rtl="0" algn="just">
                        <a:lnSpc>
                          <a:spcPct val="115000"/>
                        </a:lnSpc>
                        <a:spcBef>
                          <a:spcPts val="0"/>
                        </a:spcBef>
                        <a:spcAft>
                          <a:spcPts val="0"/>
                        </a:spcAft>
                        <a:buClr>
                          <a:srgbClr val="000000"/>
                        </a:buClr>
                        <a:buSzPts val="1800"/>
                        <a:buFont typeface="Arial"/>
                        <a:buNone/>
                      </a:pPr>
                      <a:r>
                        <a:rPr lang="en-US" sz="1800" u="none" cap="none" strike="noStrike"/>
                        <a:t>Manning and Schütze, Foundations of Statistical Natural Language Processing, MIT Press. Cambridge, MA</a:t>
                      </a:r>
                      <a:endParaRPr sz="1800" u="none" cap="none" strike="noStrike">
                        <a:solidFill>
                          <a:srgbClr val="000000"/>
                        </a:solidFill>
                        <a:latin typeface="Calibri"/>
                        <a:ea typeface="Calibri"/>
                        <a:cs typeface="Calibri"/>
                        <a:sym typeface="Calibri"/>
                      </a:endParaRPr>
                    </a:p>
                  </a:txBody>
                  <a:tcPr marT="28575" marB="28575" marR="28575" marL="19050"/>
                </a:tc>
              </a:tr>
            </a:tbl>
          </a:graphicData>
        </a:graphic>
      </p:graphicFrame>
      <p:graphicFrame>
        <p:nvGraphicFramePr>
          <p:cNvPr id="367" name="Google Shape;367;p6"/>
          <p:cNvGraphicFramePr/>
          <p:nvPr/>
        </p:nvGraphicFramePr>
        <p:xfrm>
          <a:off x="607102" y="3870272"/>
          <a:ext cx="3000000" cy="3000000"/>
        </p:xfrm>
        <a:graphic>
          <a:graphicData uri="http://schemas.openxmlformats.org/drawingml/2006/table">
            <a:tbl>
              <a:tblPr>
                <a:noFill/>
                <a:tableStyleId>{0A35043E-D520-4FE9-88E9-8353636865AA}</a:tableStyleId>
              </a:tblPr>
              <a:tblGrid>
                <a:gridCol w="967575"/>
                <a:gridCol w="7318225"/>
              </a:tblGrid>
              <a:tr h="3785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highlight>
                            <a:srgbClr val="FFFFFF"/>
                          </a:highlight>
                        </a:rPr>
                        <a:t>R1</a:t>
                      </a:r>
                      <a:endParaRPr sz="1800" u="none" cap="none" strike="noStrike">
                        <a:solidFill>
                          <a:srgbClr val="000000"/>
                        </a:solidFill>
                        <a:latin typeface="Calibri"/>
                        <a:ea typeface="Calibri"/>
                        <a:cs typeface="Calibri"/>
                        <a:sym typeface="Calibri"/>
                      </a:endParaRPr>
                    </a:p>
                  </a:txBody>
                  <a:tcPr marT="28575" marB="28575" marR="28575" marL="19050"/>
                </a:tc>
                <a:tc>
                  <a:txBody>
                    <a:bodyPr/>
                    <a:lstStyle/>
                    <a:p>
                      <a:pPr indent="0" lvl="0" marL="0" marR="0" rtl="0" algn="just">
                        <a:lnSpc>
                          <a:spcPct val="115000"/>
                        </a:lnSpc>
                        <a:spcBef>
                          <a:spcPts val="0"/>
                        </a:spcBef>
                        <a:spcAft>
                          <a:spcPts val="0"/>
                        </a:spcAft>
                        <a:buClr>
                          <a:srgbClr val="000000"/>
                        </a:buClr>
                        <a:buSzPts val="1800"/>
                        <a:buFont typeface="Arial"/>
                        <a:buNone/>
                      </a:pPr>
                      <a:r>
                        <a:rPr lang="en-US" sz="1800" u="none" cap="none" strike="noStrike"/>
                        <a:t>Allen James, Natural Language Understanding</a:t>
                      </a:r>
                      <a:endParaRPr sz="1800" u="none" cap="none" strike="noStrike">
                        <a:solidFill>
                          <a:srgbClr val="000000"/>
                        </a:solidFill>
                        <a:latin typeface="Calibri"/>
                        <a:ea typeface="Calibri"/>
                        <a:cs typeface="Calibri"/>
                        <a:sym typeface="Calibri"/>
                      </a:endParaRPr>
                    </a:p>
                  </a:txBody>
                  <a:tcPr marT="28575" marB="28575" marR="28575" marL="19050"/>
                </a:tc>
              </a:tr>
              <a:tr h="3785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highlight>
                            <a:srgbClr val="FFFFFF"/>
                          </a:highlight>
                        </a:rPr>
                        <a:t>R2</a:t>
                      </a:r>
                      <a:endParaRPr sz="1800" u="none" cap="none" strike="noStrike">
                        <a:solidFill>
                          <a:srgbClr val="000000"/>
                        </a:solidFill>
                        <a:latin typeface="Calibri"/>
                        <a:ea typeface="Calibri"/>
                        <a:cs typeface="Calibri"/>
                        <a:sym typeface="Calibri"/>
                      </a:endParaRPr>
                    </a:p>
                  </a:txBody>
                  <a:tcPr marT="28575" marB="28575" marR="28575" marL="19050"/>
                </a:tc>
                <a:tc>
                  <a:txBody>
                    <a:bodyPr/>
                    <a:lstStyle/>
                    <a:p>
                      <a:pPr indent="0" lvl="0" marL="0" marR="0" rtl="0" algn="just">
                        <a:lnSpc>
                          <a:spcPct val="115000"/>
                        </a:lnSpc>
                        <a:spcBef>
                          <a:spcPts val="0"/>
                        </a:spcBef>
                        <a:spcAft>
                          <a:spcPts val="0"/>
                        </a:spcAft>
                        <a:buClr>
                          <a:srgbClr val="000000"/>
                        </a:buClr>
                        <a:buSzPts val="1800"/>
                        <a:buFont typeface="Arial"/>
                        <a:buNone/>
                      </a:pPr>
                      <a:r>
                        <a:rPr lang="en-US" sz="1800" u="none" cap="none" strike="noStrike"/>
                        <a:t>Neural Machine Translation by Philipp Koehn</a:t>
                      </a:r>
                      <a:endParaRPr sz="1800" u="none" cap="none" strike="noStrike">
                        <a:solidFill>
                          <a:srgbClr val="000000"/>
                        </a:solidFill>
                        <a:latin typeface="Calibri"/>
                        <a:ea typeface="Calibri"/>
                        <a:cs typeface="Calibri"/>
                        <a:sym typeface="Calibri"/>
                      </a:endParaRPr>
                    </a:p>
                  </a:txBody>
                  <a:tcPr marT="28575" marB="28575" marR="28575" marL="19050"/>
                </a:tc>
              </a:tr>
              <a:tr h="105300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highlight>
                            <a:srgbClr val="FFFFFF"/>
                          </a:highlight>
                        </a:rPr>
                        <a:t>R3</a:t>
                      </a:r>
                      <a:endParaRPr sz="1800" u="none" cap="none" strike="noStrike">
                        <a:solidFill>
                          <a:srgbClr val="000000"/>
                        </a:solidFill>
                        <a:latin typeface="Calibri"/>
                        <a:ea typeface="Calibri"/>
                        <a:cs typeface="Calibri"/>
                        <a:sym typeface="Calibri"/>
                      </a:endParaRPr>
                    </a:p>
                  </a:txBody>
                  <a:tcPr marT="28575" marB="28575" marR="28575" marL="19050"/>
                </a:tc>
                <a:tc>
                  <a:txBody>
                    <a:bodyPr/>
                    <a:lstStyle/>
                    <a:p>
                      <a:pPr indent="0" lvl="0" marL="0" marR="0" rtl="0" algn="just">
                        <a:lnSpc>
                          <a:spcPct val="115000"/>
                        </a:lnSpc>
                        <a:spcBef>
                          <a:spcPts val="0"/>
                        </a:spcBef>
                        <a:spcAft>
                          <a:spcPts val="0"/>
                        </a:spcAft>
                        <a:buClr>
                          <a:srgbClr val="000000"/>
                        </a:buClr>
                        <a:buSzPts val="1800"/>
                        <a:buFont typeface="Arial"/>
                        <a:buNone/>
                      </a:pPr>
                      <a:r>
                        <a:rPr lang="en-US" sz="1800" u="none" cap="none" strike="noStrike"/>
                        <a:t>Semantic Web Primer (Information Systems) By Antoniou, Grigoris; Van Harmelen, Frank</a:t>
                      </a:r>
                      <a:endParaRPr sz="1800" u="none" cap="none" strike="noStrike"/>
                    </a:p>
                    <a:p>
                      <a:pPr indent="0" lvl="0" marL="0" marR="0" rtl="0" algn="just">
                        <a:lnSpc>
                          <a:spcPct val="115000"/>
                        </a:lnSpc>
                        <a:spcBef>
                          <a:spcPts val="0"/>
                        </a:spcBef>
                        <a:spcAft>
                          <a:spcPts val="0"/>
                        </a:spcAft>
                        <a:buClr>
                          <a:srgbClr val="000000"/>
                        </a:buClr>
                        <a:buSzPts val="1800"/>
                        <a:buFont typeface="Arial"/>
                        <a:buNone/>
                      </a:pPr>
                      <a:r>
                        <a:rPr lang="en-US" sz="1800" u="none" cap="none" strike="noStrike"/>
                        <a:t> </a:t>
                      </a:r>
                      <a:endParaRPr sz="1800" u="none" cap="none" strike="noStrike">
                        <a:solidFill>
                          <a:srgbClr val="000000"/>
                        </a:solidFill>
                        <a:latin typeface="Calibri"/>
                        <a:ea typeface="Calibri"/>
                        <a:cs typeface="Calibri"/>
                        <a:sym typeface="Calibri"/>
                      </a:endParaRPr>
                    </a:p>
                  </a:txBody>
                  <a:tcPr marT="28575" marB="28575" marR="28575" marL="19050"/>
                </a:tc>
              </a:tr>
            </a:tbl>
          </a:graphicData>
        </a:graphic>
      </p:graphicFrame>
      <p:sp>
        <p:nvSpPr>
          <p:cNvPr id="368" name="Google Shape;368;p6"/>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3600"/>
              <a:buNone/>
            </a:pPr>
            <a:r>
              <a:rPr lang="en-US">
                <a:solidFill>
                  <a:schemeClr val="dk1"/>
                </a:solidFill>
                <a:latin typeface="Calibri"/>
                <a:ea typeface="Calibri"/>
                <a:cs typeface="Calibri"/>
                <a:sym typeface="Calibri"/>
              </a:rPr>
              <a:t>Text books and Reference books</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7"/>
          <p:cNvSpPr txBox="1"/>
          <p:nvPr>
            <p:ph idx="2" type="body"/>
          </p:nvPr>
        </p:nvSpPr>
        <p:spPr>
          <a:xfrm>
            <a:off x="304800" y="152400"/>
            <a:ext cx="6324600" cy="11430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None/>
            </a:pPr>
            <a:r>
              <a:rPr lang="en-US">
                <a:latin typeface="Calibri"/>
                <a:ea typeface="Calibri"/>
                <a:cs typeface="Calibri"/>
                <a:sym typeface="Calibri"/>
              </a:rPr>
              <a:t>Evaluation Plan</a:t>
            </a:r>
            <a:endParaRPr/>
          </a:p>
        </p:txBody>
      </p:sp>
      <p:graphicFrame>
        <p:nvGraphicFramePr>
          <p:cNvPr id="375" name="Google Shape;375;p7"/>
          <p:cNvGraphicFramePr/>
          <p:nvPr/>
        </p:nvGraphicFramePr>
        <p:xfrm>
          <a:off x="320040" y="1905000"/>
          <a:ext cx="3000000" cy="3000000"/>
        </p:xfrm>
        <a:graphic>
          <a:graphicData uri="http://schemas.openxmlformats.org/drawingml/2006/table">
            <a:tbl>
              <a:tblPr>
                <a:noFill/>
                <a:tableStyleId>{0A35043E-D520-4FE9-88E9-8353636865AA}</a:tableStyleId>
              </a:tblPr>
              <a:tblGrid>
                <a:gridCol w="5761425"/>
                <a:gridCol w="2391975"/>
              </a:tblGrid>
              <a:tr h="811625">
                <a:tc>
                  <a:txBody>
                    <a:bodyPr/>
                    <a:lstStyle/>
                    <a:p>
                      <a:pPr indent="0" lvl="0" marL="0" marR="20955" rtl="0" algn="l">
                        <a:lnSpc>
                          <a:spcPct val="115000"/>
                        </a:lnSpc>
                        <a:spcBef>
                          <a:spcPts val="0"/>
                        </a:spcBef>
                        <a:spcAft>
                          <a:spcPts val="0"/>
                        </a:spcAft>
                        <a:buClr>
                          <a:srgbClr val="000000"/>
                        </a:buClr>
                        <a:buSzPts val="3200"/>
                        <a:buFont typeface="Arial"/>
                        <a:buNone/>
                      </a:pPr>
                      <a:r>
                        <a:rPr lang="en-US" sz="3200" u="none" cap="none" strike="noStrike"/>
                        <a:t>Name</a:t>
                      </a:r>
                      <a:endParaRPr sz="3200" u="none" cap="none" strike="noStrike"/>
                    </a:p>
                  </a:txBody>
                  <a:tcPr marT="47625" marB="47625" marR="47625" marL="47625"/>
                </a:tc>
                <a:tc>
                  <a:txBody>
                    <a:bodyPr/>
                    <a:lstStyle/>
                    <a:p>
                      <a:pPr indent="0" lvl="0" marL="0" marR="59689" rtl="0" algn="l">
                        <a:lnSpc>
                          <a:spcPct val="115000"/>
                        </a:lnSpc>
                        <a:spcBef>
                          <a:spcPts val="0"/>
                        </a:spcBef>
                        <a:spcAft>
                          <a:spcPts val="0"/>
                        </a:spcAft>
                        <a:buClr>
                          <a:srgbClr val="000000"/>
                        </a:buClr>
                        <a:buSzPts val="3200"/>
                        <a:buFont typeface="Arial"/>
                        <a:buNone/>
                      </a:pPr>
                      <a:r>
                        <a:rPr lang="en-US" sz="3200" u="none" cap="none" strike="noStrike"/>
                        <a:t>Weight</a:t>
                      </a:r>
                      <a:endParaRPr sz="3200" u="none" cap="none" strike="noStrike">
                        <a:solidFill>
                          <a:srgbClr val="000000"/>
                        </a:solidFill>
                        <a:latin typeface="Calibri"/>
                        <a:ea typeface="Calibri"/>
                        <a:cs typeface="Calibri"/>
                        <a:sym typeface="Calibri"/>
                      </a:endParaRPr>
                    </a:p>
                  </a:txBody>
                  <a:tcPr marT="47625" marB="47625" marR="47625" marL="47625"/>
                </a:tc>
              </a:tr>
              <a:tr h="635300">
                <a:tc>
                  <a:txBody>
                    <a:bodyPr/>
                    <a:lstStyle/>
                    <a:p>
                      <a:pPr indent="0" lvl="0" marL="0" marR="20955" rtl="0" algn="l">
                        <a:lnSpc>
                          <a:spcPct val="115000"/>
                        </a:lnSpc>
                        <a:spcBef>
                          <a:spcPts val="0"/>
                        </a:spcBef>
                        <a:spcAft>
                          <a:spcPts val="0"/>
                        </a:spcAft>
                        <a:buClr>
                          <a:srgbClr val="000000"/>
                        </a:buClr>
                        <a:buSzPts val="3200"/>
                        <a:buFont typeface="Arial"/>
                        <a:buNone/>
                      </a:pPr>
                      <a:r>
                        <a:rPr lang="en-US" sz="3200" u="none" cap="none" strike="noStrike"/>
                        <a:t> Quiz (best 2 out of 3)</a:t>
                      </a:r>
                      <a:endParaRPr sz="3200" u="none" cap="none" strike="noStrike">
                        <a:solidFill>
                          <a:srgbClr val="000000"/>
                        </a:solidFill>
                        <a:latin typeface="Calibri"/>
                        <a:ea typeface="Calibri"/>
                        <a:cs typeface="Calibri"/>
                        <a:sym typeface="Calibri"/>
                      </a:endParaRPr>
                    </a:p>
                  </a:txBody>
                  <a:tcPr marT="47625" marB="47625" marR="47625" marL="47625"/>
                </a:tc>
                <a:tc>
                  <a:txBody>
                    <a:bodyPr/>
                    <a:lstStyle/>
                    <a:p>
                      <a:pPr indent="0" lvl="0" marL="0" marR="59689" rtl="0" algn="l">
                        <a:lnSpc>
                          <a:spcPct val="115000"/>
                        </a:lnSpc>
                        <a:spcBef>
                          <a:spcPts val="0"/>
                        </a:spcBef>
                        <a:spcAft>
                          <a:spcPts val="0"/>
                        </a:spcAft>
                        <a:buClr>
                          <a:srgbClr val="000000"/>
                        </a:buClr>
                        <a:buSzPts val="3200"/>
                        <a:buFont typeface="Arial"/>
                        <a:buNone/>
                      </a:pPr>
                      <a:r>
                        <a:rPr lang="en-US" sz="3200" u="none" cap="none" strike="noStrike"/>
                        <a:t>10%</a:t>
                      </a:r>
                      <a:endParaRPr sz="3200" u="none" cap="none" strike="noStrike">
                        <a:solidFill>
                          <a:srgbClr val="000000"/>
                        </a:solidFill>
                        <a:latin typeface="Calibri"/>
                        <a:ea typeface="Calibri"/>
                        <a:cs typeface="Calibri"/>
                        <a:sym typeface="Calibri"/>
                      </a:endParaRPr>
                    </a:p>
                  </a:txBody>
                  <a:tcPr marT="47625" marB="47625" marR="47625" marL="47625"/>
                </a:tc>
              </a:tr>
              <a:tr h="635300">
                <a:tc>
                  <a:txBody>
                    <a:bodyPr/>
                    <a:lstStyle/>
                    <a:p>
                      <a:pPr indent="0" lvl="0" marL="0" marR="20955" rtl="0" algn="l">
                        <a:lnSpc>
                          <a:spcPct val="115000"/>
                        </a:lnSpc>
                        <a:spcBef>
                          <a:spcPts val="0"/>
                        </a:spcBef>
                        <a:spcAft>
                          <a:spcPts val="0"/>
                        </a:spcAft>
                        <a:buClr>
                          <a:srgbClr val="000000"/>
                        </a:buClr>
                        <a:buSzPts val="3200"/>
                        <a:buFont typeface="Arial"/>
                        <a:buNone/>
                      </a:pPr>
                      <a:r>
                        <a:rPr lang="en-US" sz="3200" u="none" cap="none" strike="noStrike"/>
                        <a:t> Assignment 1 and 2</a:t>
                      </a:r>
                      <a:endParaRPr sz="3200" u="none" cap="none" strike="noStrike">
                        <a:solidFill>
                          <a:srgbClr val="000000"/>
                        </a:solidFill>
                        <a:latin typeface="Calibri"/>
                        <a:ea typeface="Calibri"/>
                        <a:cs typeface="Calibri"/>
                        <a:sym typeface="Calibri"/>
                      </a:endParaRPr>
                    </a:p>
                  </a:txBody>
                  <a:tcPr marT="47625" marB="47625" marR="47625" marL="47625"/>
                </a:tc>
                <a:tc>
                  <a:txBody>
                    <a:bodyPr/>
                    <a:lstStyle/>
                    <a:p>
                      <a:pPr indent="0" lvl="0" marL="0" marR="59689" rtl="0" algn="l">
                        <a:lnSpc>
                          <a:spcPct val="115000"/>
                        </a:lnSpc>
                        <a:spcBef>
                          <a:spcPts val="0"/>
                        </a:spcBef>
                        <a:spcAft>
                          <a:spcPts val="0"/>
                        </a:spcAft>
                        <a:buClr>
                          <a:srgbClr val="000000"/>
                        </a:buClr>
                        <a:buSzPts val="3200"/>
                        <a:buFont typeface="Arial"/>
                        <a:buNone/>
                      </a:pPr>
                      <a:r>
                        <a:rPr lang="en-US" sz="3200" u="none" cap="none" strike="noStrike"/>
                        <a:t>20%</a:t>
                      </a:r>
                      <a:endParaRPr sz="3200" u="none" cap="none" strike="noStrike">
                        <a:solidFill>
                          <a:srgbClr val="000000"/>
                        </a:solidFill>
                        <a:latin typeface="Calibri"/>
                        <a:ea typeface="Calibri"/>
                        <a:cs typeface="Calibri"/>
                        <a:sym typeface="Calibri"/>
                      </a:endParaRPr>
                    </a:p>
                  </a:txBody>
                  <a:tcPr marT="47625" marB="47625" marR="47625" marL="47625"/>
                </a:tc>
              </a:tr>
              <a:tr h="635300">
                <a:tc>
                  <a:txBody>
                    <a:bodyPr/>
                    <a:lstStyle/>
                    <a:p>
                      <a:pPr indent="0" lvl="0" marL="0" marR="20955" rtl="0" algn="l">
                        <a:lnSpc>
                          <a:spcPct val="115000"/>
                        </a:lnSpc>
                        <a:spcBef>
                          <a:spcPts val="0"/>
                        </a:spcBef>
                        <a:spcAft>
                          <a:spcPts val="0"/>
                        </a:spcAft>
                        <a:buClr>
                          <a:srgbClr val="000000"/>
                        </a:buClr>
                        <a:buSzPts val="3200"/>
                        <a:buFont typeface="Arial"/>
                        <a:buNone/>
                      </a:pPr>
                      <a:r>
                        <a:rPr lang="en-US" sz="3200" u="none" cap="none" strike="noStrike"/>
                        <a:t>Mid-term Exam</a:t>
                      </a:r>
                      <a:endParaRPr sz="3200" u="none" cap="none" strike="noStrike">
                        <a:solidFill>
                          <a:srgbClr val="000000"/>
                        </a:solidFill>
                        <a:latin typeface="Calibri"/>
                        <a:ea typeface="Calibri"/>
                        <a:cs typeface="Calibri"/>
                        <a:sym typeface="Calibri"/>
                      </a:endParaRPr>
                    </a:p>
                  </a:txBody>
                  <a:tcPr marT="47625" marB="47625" marR="47625" marL="47625"/>
                </a:tc>
                <a:tc>
                  <a:txBody>
                    <a:bodyPr/>
                    <a:lstStyle/>
                    <a:p>
                      <a:pPr indent="0" lvl="0" marL="0" marR="59689" rtl="0" algn="l">
                        <a:lnSpc>
                          <a:spcPct val="115000"/>
                        </a:lnSpc>
                        <a:spcBef>
                          <a:spcPts val="0"/>
                        </a:spcBef>
                        <a:spcAft>
                          <a:spcPts val="0"/>
                        </a:spcAft>
                        <a:buClr>
                          <a:srgbClr val="000000"/>
                        </a:buClr>
                        <a:buSzPts val="3200"/>
                        <a:buFont typeface="Arial"/>
                        <a:buNone/>
                      </a:pPr>
                      <a:r>
                        <a:rPr lang="en-US" sz="3200" u="none" cap="none" strike="noStrike"/>
                        <a:t>30%</a:t>
                      </a:r>
                      <a:endParaRPr sz="3200" u="none" cap="none" strike="noStrike">
                        <a:solidFill>
                          <a:srgbClr val="000000"/>
                        </a:solidFill>
                        <a:latin typeface="Calibri"/>
                        <a:ea typeface="Calibri"/>
                        <a:cs typeface="Calibri"/>
                        <a:sym typeface="Calibri"/>
                      </a:endParaRPr>
                    </a:p>
                  </a:txBody>
                  <a:tcPr marT="47625" marB="47625" marR="47625" marL="47625"/>
                </a:tc>
              </a:tr>
              <a:tr h="635300">
                <a:tc>
                  <a:txBody>
                    <a:bodyPr/>
                    <a:lstStyle/>
                    <a:p>
                      <a:pPr indent="0" lvl="0" marL="0" marR="20955" rtl="0" algn="l">
                        <a:lnSpc>
                          <a:spcPct val="115000"/>
                        </a:lnSpc>
                        <a:spcBef>
                          <a:spcPts val="0"/>
                        </a:spcBef>
                        <a:spcAft>
                          <a:spcPts val="0"/>
                        </a:spcAft>
                        <a:buClr>
                          <a:srgbClr val="000000"/>
                        </a:buClr>
                        <a:buSzPts val="3200"/>
                        <a:buFont typeface="Arial"/>
                        <a:buNone/>
                      </a:pPr>
                      <a:r>
                        <a:rPr lang="en-US" sz="3200" u="none" cap="none" strike="noStrike"/>
                        <a:t>End Semester Exam</a:t>
                      </a:r>
                      <a:endParaRPr sz="3200" u="none" cap="none" strike="noStrike">
                        <a:solidFill>
                          <a:srgbClr val="000000"/>
                        </a:solidFill>
                        <a:latin typeface="Calibri"/>
                        <a:ea typeface="Calibri"/>
                        <a:cs typeface="Calibri"/>
                        <a:sym typeface="Calibri"/>
                      </a:endParaRPr>
                    </a:p>
                  </a:txBody>
                  <a:tcPr marT="47625" marB="47625" marR="47625" marL="47625"/>
                </a:tc>
                <a:tc>
                  <a:txBody>
                    <a:bodyPr/>
                    <a:lstStyle/>
                    <a:p>
                      <a:pPr indent="0" lvl="0" marL="0" marR="59689" rtl="0" algn="l">
                        <a:lnSpc>
                          <a:spcPct val="115000"/>
                        </a:lnSpc>
                        <a:spcBef>
                          <a:spcPts val="0"/>
                        </a:spcBef>
                        <a:spcAft>
                          <a:spcPts val="0"/>
                        </a:spcAft>
                        <a:buClr>
                          <a:srgbClr val="000000"/>
                        </a:buClr>
                        <a:buSzPts val="3200"/>
                        <a:buFont typeface="Arial"/>
                        <a:buNone/>
                      </a:pPr>
                      <a:r>
                        <a:rPr lang="en-US" sz="3200" u="none" cap="none" strike="noStrike"/>
                        <a:t>40%</a:t>
                      </a:r>
                      <a:endParaRPr sz="3200" u="none" cap="none" strike="noStrike">
                        <a:solidFill>
                          <a:srgbClr val="000000"/>
                        </a:solidFill>
                        <a:latin typeface="Calibri"/>
                        <a:ea typeface="Calibri"/>
                        <a:cs typeface="Calibri"/>
                        <a:sym typeface="Calibri"/>
                      </a:endParaRPr>
                    </a:p>
                  </a:txBody>
                  <a:tcPr marT="47625" marB="47625" marR="47625" marL="476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9"/>
          <p:cNvSpPr txBox="1"/>
          <p:nvPr>
            <p:ph type="title"/>
          </p:nvPr>
        </p:nvSpPr>
        <p:spPr>
          <a:xfrm>
            <a:off x="152400" y="457200"/>
            <a:ext cx="7391400" cy="10683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200"/>
              <a:buNone/>
            </a:pPr>
            <a:r>
              <a:rPr b="1" lang="en-US"/>
              <a:t>What is Natural Language Processing?</a:t>
            </a:r>
            <a:endParaRPr b="0" i="0" sz="3200" u="none" cap="none" strike="noStrike">
              <a:solidFill>
                <a:schemeClr val="dk1"/>
              </a:solidFill>
              <a:latin typeface="Calibri"/>
              <a:ea typeface="Calibri"/>
              <a:cs typeface="Calibri"/>
              <a:sym typeface="Calibri"/>
            </a:endParaRPr>
          </a:p>
        </p:txBody>
      </p:sp>
      <p:sp>
        <p:nvSpPr>
          <p:cNvPr id="382" name="Google Shape;382;p9"/>
          <p:cNvSpPr txBox="1"/>
          <p:nvPr>
            <p:ph idx="4294967295" type="body"/>
          </p:nvPr>
        </p:nvSpPr>
        <p:spPr>
          <a:xfrm>
            <a:off x="184879" y="1371600"/>
            <a:ext cx="8459787" cy="5229225"/>
          </a:xfrm>
          <a:prstGeom prst="rect">
            <a:avLst/>
          </a:prstGeom>
          <a:noFill/>
          <a:ln>
            <a:noFill/>
          </a:ln>
        </p:spPr>
        <p:txBody>
          <a:bodyPr anchorCtr="0" anchor="t" bIns="45700" lIns="91425" spcFirstLastPara="1" rIns="91425" wrap="square" tIns="45700">
            <a:normAutofit lnSpcReduction="10000"/>
          </a:bodyPr>
          <a:lstStyle/>
          <a:p>
            <a:pPr indent="-339725" lvl="0" marL="339725" rtl="0" algn="l">
              <a:lnSpc>
                <a:spcPct val="100000"/>
              </a:lnSpc>
              <a:spcBef>
                <a:spcPts val="0"/>
              </a:spcBef>
              <a:spcAft>
                <a:spcPts val="0"/>
              </a:spcAft>
              <a:buClr>
                <a:srgbClr val="A50021"/>
              </a:buClr>
              <a:buSzPts val="1920"/>
              <a:buFont typeface="Noto Sans Symbols"/>
              <a:buChar char="■"/>
            </a:pPr>
            <a:r>
              <a:rPr lang="en-US"/>
              <a:t>Analyze, understand and generate human languages just like humans do.</a:t>
            </a:r>
            <a:endParaRPr/>
          </a:p>
          <a:p>
            <a:pPr indent="-339725" lvl="0" marL="339725" rtl="0" algn="l">
              <a:lnSpc>
                <a:spcPct val="100000"/>
              </a:lnSpc>
              <a:spcBef>
                <a:spcPts val="592"/>
              </a:spcBef>
              <a:spcAft>
                <a:spcPts val="0"/>
              </a:spcAft>
              <a:buClr>
                <a:srgbClr val="A50021"/>
              </a:buClr>
              <a:buSzPts val="1920"/>
              <a:buFont typeface="Noto Sans Symbols"/>
              <a:buChar char="■"/>
            </a:pPr>
            <a:r>
              <a:rPr lang="en-US"/>
              <a:t>To explain linguistic theories, to use the theories to build systems that can be of social use..</a:t>
            </a:r>
            <a:endParaRPr/>
          </a:p>
          <a:p>
            <a:pPr indent="-339725" lvl="0" marL="339725" rtl="0" algn="l">
              <a:lnSpc>
                <a:spcPct val="100000"/>
              </a:lnSpc>
              <a:spcBef>
                <a:spcPts val="592"/>
              </a:spcBef>
              <a:spcAft>
                <a:spcPts val="0"/>
              </a:spcAft>
              <a:buClr>
                <a:srgbClr val="A50021"/>
              </a:buClr>
              <a:buSzPts val="1920"/>
              <a:buFont typeface="Noto Sans Symbols"/>
              <a:buChar char="■"/>
            </a:pPr>
            <a:r>
              <a:rPr lang="en-US"/>
              <a:t>Started off as a branch of Artificial Intelligence..</a:t>
            </a:r>
            <a:endParaRPr/>
          </a:p>
          <a:p>
            <a:pPr indent="-339725" lvl="0" marL="339725" rtl="0" algn="l">
              <a:lnSpc>
                <a:spcPct val="100000"/>
              </a:lnSpc>
              <a:spcBef>
                <a:spcPts val="592"/>
              </a:spcBef>
              <a:spcAft>
                <a:spcPts val="0"/>
              </a:spcAft>
              <a:buClr>
                <a:srgbClr val="A50021"/>
              </a:buClr>
              <a:buSzPts val="1920"/>
              <a:buFont typeface="Noto Sans Symbols"/>
              <a:buChar char="■"/>
            </a:pPr>
            <a:r>
              <a:rPr lang="en-US"/>
              <a:t>Borrows from Linguistics, Psycholinguistics, Cognitive Science &amp; Statistics.</a:t>
            </a:r>
            <a:endParaRPr/>
          </a:p>
          <a:p>
            <a:pPr indent="-339725" lvl="0" marL="339725" rtl="0" algn="l">
              <a:lnSpc>
                <a:spcPct val="100000"/>
              </a:lnSpc>
              <a:spcBef>
                <a:spcPts val="592"/>
              </a:spcBef>
              <a:spcAft>
                <a:spcPts val="0"/>
              </a:spcAft>
              <a:buClr>
                <a:srgbClr val="A50021"/>
              </a:buClr>
              <a:buSzPts val="1920"/>
              <a:buFont typeface="Noto Sans Symbols"/>
              <a:buChar char="■"/>
            </a:pPr>
            <a:r>
              <a:rPr lang="en-US"/>
              <a:t>Make computers learn our language rather than we learn theirs.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0"/>
          <p:cNvSpPr txBox="1"/>
          <p:nvPr>
            <p:ph type="title"/>
          </p:nvPr>
        </p:nvSpPr>
        <p:spPr>
          <a:xfrm>
            <a:off x="304800" y="381000"/>
            <a:ext cx="7391400" cy="99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4400"/>
              <a:buFont typeface="Calibri"/>
              <a:buNone/>
            </a:pPr>
            <a:r>
              <a:rPr b="1" i="0" lang="en-US" sz="4400" u="none" cap="none" strike="noStrike">
                <a:solidFill>
                  <a:schemeClr val="dk1"/>
                </a:solidFill>
                <a:latin typeface="Calibri"/>
                <a:ea typeface="Calibri"/>
                <a:cs typeface="Calibri"/>
                <a:sym typeface="Calibri"/>
              </a:rPr>
              <a:t>Why Study NLP?</a:t>
            </a:r>
            <a:endParaRPr/>
          </a:p>
        </p:txBody>
      </p:sp>
      <p:sp>
        <p:nvSpPr>
          <p:cNvPr id="389" name="Google Shape;389;p10"/>
          <p:cNvSpPr txBox="1"/>
          <p:nvPr>
            <p:ph idx="4294967295" type="body"/>
          </p:nvPr>
        </p:nvSpPr>
        <p:spPr>
          <a:xfrm>
            <a:off x="685800" y="1752600"/>
            <a:ext cx="7924800" cy="4876800"/>
          </a:xfrm>
          <a:prstGeom prst="rect">
            <a:avLst/>
          </a:prstGeom>
          <a:noFill/>
          <a:ln>
            <a:noFill/>
          </a:ln>
        </p:spPr>
        <p:txBody>
          <a:bodyPr anchorCtr="0" anchor="t" bIns="45700" lIns="91425" spcFirstLastPara="1" rIns="91425" wrap="square" tIns="45700">
            <a:normAutofit/>
          </a:bodyPr>
          <a:lstStyle/>
          <a:p>
            <a:pPr indent="-339725" lvl="0" marL="339725" rtl="0" algn="l">
              <a:lnSpc>
                <a:spcPct val="100000"/>
              </a:lnSpc>
              <a:spcBef>
                <a:spcPts val="0"/>
              </a:spcBef>
              <a:spcAft>
                <a:spcPts val="0"/>
              </a:spcAft>
              <a:buClr>
                <a:srgbClr val="A50021"/>
              </a:buClr>
              <a:buSzPts val="1920"/>
              <a:buFont typeface="Noto Sans Symbols"/>
              <a:buChar char="■"/>
            </a:pPr>
            <a:r>
              <a:rPr lang="en-US"/>
              <a:t>A hallmark of human intelligence.</a:t>
            </a:r>
            <a:endParaRPr/>
          </a:p>
          <a:p>
            <a:pPr indent="-339725" lvl="0" marL="339725" rtl="0" algn="l">
              <a:lnSpc>
                <a:spcPct val="100000"/>
              </a:lnSpc>
              <a:spcBef>
                <a:spcPts val="640"/>
              </a:spcBef>
              <a:spcAft>
                <a:spcPts val="0"/>
              </a:spcAft>
              <a:buClr>
                <a:srgbClr val="A50021"/>
              </a:buClr>
              <a:buSzPts val="1920"/>
              <a:buFont typeface="Noto Sans Symbols"/>
              <a:buChar char="■"/>
            </a:pPr>
            <a:r>
              <a:rPr lang="en-US"/>
              <a:t>Text is the largest repository of human knowledge and is growing quickly.</a:t>
            </a:r>
            <a:endParaRPr/>
          </a:p>
          <a:p>
            <a:pPr indent="-282575" lvl="1" marL="739775" rtl="0" algn="l">
              <a:lnSpc>
                <a:spcPct val="100000"/>
              </a:lnSpc>
              <a:spcBef>
                <a:spcPts val="560"/>
              </a:spcBef>
              <a:spcAft>
                <a:spcPts val="0"/>
              </a:spcAft>
              <a:buClr>
                <a:schemeClr val="dk1"/>
              </a:buClr>
              <a:buSzPts val="1540"/>
              <a:buFont typeface="Noto Sans Symbols"/>
              <a:buChar char="■"/>
            </a:pPr>
            <a:r>
              <a:rPr lang="en-US"/>
              <a:t>emails, news articles, web pages, IM, scientific articles, insurance claims, customer complaint letters, transcripts of phone calls, technical documents, government documents, patent portfolios, court decisions, contracts, ……</a:t>
            </a:r>
            <a:endParaRPr/>
          </a:p>
        </p:txBody>
      </p:sp>
      <p:sp>
        <p:nvSpPr>
          <p:cNvPr id="390" name="Google Shape;390;p10"/>
          <p:cNvSpPr/>
          <p:nvPr/>
        </p:nvSpPr>
        <p:spPr>
          <a:xfrm>
            <a:off x="457200" y="5715000"/>
            <a:ext cx="8001000"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202124"/>
                </a:solidFill>
                <a:latin typeface="arial"/>
                <a:ea typeface="arial"/>
                <a:cs typeface="arial"/>
                <a:sym typeface="arial"/>
              </a:rPr>
              <a:t>The Natural Language Processing (NLP) Market size to grow from USD 15.7 billion in 2022 to USD 49.4 billion by 2027</a:t>
            </a:r>
            <a:r>
              <a:rPr b="0" i="0" lang="en-US" sz="1600" u="none" cap="none" strike="noStrike">
                <a:solidFill>
                  <a:srgbClr val="202124"/>
                </a:solidFill>
                <a:latin typeface="arial"/>
                <a:ea typeface="arial"/>
                <a:cs typeface="arial"/>
                <a:sym typeface="arial"/>
              </a:rPr>
              <a:t>, at a Compound Annual Growth Rate (CAGR) of 25.7% during the forecast period.</a:t>
            </a:r>
            <a:endParaRPr b="0" i="0" sz="1600" u="none" cap="none" strike="noStrik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75E3588147654284604D4E812B6D70" ma:contentTypeVersion="28" ma:contentTypeDescription="Create a new document." ma:contentTypeScope="" ma:versionID="fb2f4c345d1f54ed13e314028d8e8ebd">
  <xsd:schema xmlns:xsd="http://www.w3.org/2001/XMLSchema" xmlns:xs="http://www.w3.org/2001/XMLSchema" xmlns:p="http://schemas.microsoft.com/office/2006/metadata/properties" xmlns:ns2="0a2451e9-b2b7-43a3-aada-52e3e0c35c47" targetNamespace="http://schemas.microsoft.com/office/2006/metadata/properties" ma:root="true" ma:fieldsID="b4df2a088e5d6f948ec77f2eb9d605d9" ns2:_="">
    <xsd:import namespace="0a2451e9-b2b7-43a3-aada-52e3e0c35c47"/>
    <xsd:element name="properties">
      <xsd:complexType>
        <xsd:sequence>
          <xsd:element name="documentManagement">
            <xsd:complexType>
              <xsd:all>
                <xsd:element ref="ns2:NotebookType" minOccurs="0"/>
                <xsd:element ref="ns2:FolderType" minOccurs="0"/>
                <xsd:element ref="ns2:CultureName" minOccurs="0"/>
                <xsd:element ref="ns2:AppVersion" minOccurs="0"/>
                <xsd:element ref="ns2:TeamsChannelId" minOccurs="0"/>
                <xsd:element ref="ns2:Owner" minOccurs="0"/>
                <xsd:element ref="ns2:Math_Settings" minOccurs="0"/>
                <xsd:element ref="ns2:DefaultSectionNames" minOccurs="0"/>
                <xsd:element ref="ns2:Templates" minOccurs="0"/>
                <xsd:element ref="ns2:Teachers" minOccurs="0"/>
                <xsd:element ref="ns2:Students" minOccurs="0"/>
                <xsd:element ref="ns2:Student_Groups" minOccurs="0"/>
                <xsd:element ref="ns2:Distribution_Groups" minOccurs="0"/>
                <xsd:element ref="ns2:LMS_Mappings" minOccurs="0"/>
                <xsd:element ref="ns2:Invited_Teachers" minOccurs="0"/>
                <xsd:element ref="ns2:Invited_Students" minOccurs="0"/>
                <xsd:element ref="ns2:Self_Registration_Enabled" minOccurs="0"/>
                <xsd:element ref="ns2:Has_Teacher_Only_SectionGroup" minOccurs="0"/>
                <xsd:element ref="ns2:Is_Collaboration_Space_Locked" minOccurs="0"/>
                <xsd:element ref="ns2:IsNotebookLocked" minOccurs="0"/>
                <xsd:element ref="ns2:Teams_Channel_Section_Location" minOccurs="0"/>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2451e9-b2b7-43a3-aada-52e3e0c35c47"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CultureName" ma:index="10" nillable="true" ma:displayName="Culture Name" ma:internalName="CultureName">
      <xsd:simpleType>
        <xsd:restriction base="dms:Text"/>
      </xsd:simpleType>
    </xsd:element>
    <xsd:element name="AppVersion" ma:index="11" nillable="true" ma:displayName="App Version" ma:internalName="AppVersion">
      <xsd:simpleType>
        <xsd:restriction base="dms:Text"/>
      </xsd:simpleType>
    </xsd:element>
    <xsd:element name="TeamsChannelId" ma:index="12" nillable="true" ma:displayName="Teams Channel Id" ma:internalName="TeamsChannelId">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4" nillable="true" ma:displayName="Math Settings" ma:internalName="Math_Settings">
      <xsd:simpleType>
        <xsd:restriction base="dms:Text"/>
      </xsd:simpleType>
    </xsd:element>
    <xsd:element name="DefaultSectionNames" ma:index="15" nillable="true" ma:displayName="Default Section Names" ma:internalName="DefaultSectionNames">
      <xsd:simpleType>
        <xsd:restriction base="dms:Note">
          <xsd:maxLength value="255"/>
        </xsd:restriction>
      </xsd:simpleType>
    </xsd:element>
    <xsd:element name="Templates" ma:index="16" nillable="true" ma:displayName="Templates" ma:internalName="Templates">
      <xsd:simpleType>
        <xsd:restriction base="dms:Note">
          <xsd:maxLength value="255"/>
        </xsd:restriction>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0" nillable="true" ma:displayName="Distribution Groups" ma:internalName="Distribution_Groups">
      <xsd:simpleType>
        <xsd:restriction base="dms:Note">
          <xsd:maxLength value="255"/>
        </xsd:restriction>
      </xsd:simpleType>
    </xsd:element>
    <xsd:element name="LMS_Mappings" ma:index="21" nillable="true" ma:displayName="LMS Mappings" ma:internalName="LMS_Mappings">
      <xsd:simpleType>
        <xsd:restriction base="dms:Note">
          <xsd:maxLength value="255"/>
        </xsd:restriction>
      </xsd:simpleType>
    </xsd:element>
    <xsd:element name="Invited_Teachers" ma:index="22" nillable="true" ma:displayName="Invited Teachers" ma:internalName="Invited_Teachers">
      <xsd:simpleType>
        <xsd:restriction base="dms:Note">
          <xsd:maxLength value="255"/>
        </xsd:restriction>
      </xsd:simpleType>
    </xsd:element>
    <xsd:element name="Invited_Students" ma:index="23" nillable="true" ma:displayName="Invited Students" ma:internalName="Invited_Students">
      <xsd:simpleType>
        <xsd:restriction base="dms:Note">
          <xsd:maxLength value="255"/>
        </xsd:restriction>
      </xsd:simpleType>
    </xsd:element>
    <xsd:element name="Self_Registration_Enabled" ma:index="24" nillable="true" ma:displayName="Self Registration Enabled" ma:internalName="Self_Registration_Enabled">
      <xsd:simpleType>
        <xsd:restriction base="dms:Boolean"/>
      </xsd:simpleType>
    </xsd:element>
    <xsd:element name="Has_Teacher_Only_SectionGroup" ma:index="25" nillable="true" ma:displayName="Has Teacher Only SectionGroup" ma:internalName="Has_Teacher_Only_SectionGroup">
      <xsd:simpleType>
        <xsd:restriction base="dms:Boolean"/>
      </xsd:simpleType>
    </xsd:element>
    <xsd:element name="Is_Collaboration_Space_Locked" ma:index="26" nillable="true" ma:displayName="Is Collaboration Space Locked" ma:internalName="Is_Collaboration_Space_Locked">
      <xsd:simpleType>
        <xsd:restriction base="dms:Boolean"/>
      </xsd:simpleType>
    </xsd:element>
    <xsd:element name="IsNotebookLocked" ma:index="27" nillable="true" ma:displayName="Is Notebook Locked" ma:internalName="IsNotebookLocked">
      <xsd:simpleType>
        <xsd:restriction base="dms:Boolean"/>
      </xsd:simpleType>
    </xsd:element>
    <xsd:element name="Teams_Channel_Section_Location" ma:index="28" nillable="true" ma:displayName="Teams Channel Section Location" ma:internalName="Teams_Channel_Section_Location">
      <xsd:simpleType>
        <xsd:restriction base="dms:Text"/>
      </xsd:simpleType>
    </xsd:element>
    <xsd:element name="MediaServiceMetadata" ma:index="29" nillable="true" ma:displayName="MediaServiceMetadata" ma:hidden="true" ma:internalName="MediaServiceMetadata" ma:readOnly="true">
      <xsd:simpleType>
        <xsd:restriction base="dms:Note"/>
      </xsd:simpleType>
    </xsd:element>
    <xsd:element name="MediaServiceFastMetadata" ma:index="30" nillable="true" ma:displayName="MediaServiceFastMetadata" ma:hidden="true" ma:internalName="MediaServiceFastMetadata" ma:readOnly="true">
      <xsd:simpleType>
        <xsd:restriction base="dms:Note"/>
      </xsd:simpleType>
    </xsd:element>
    <xsd:element name="MediaServiceSearchProperties" ma:index="31" nillable="true" ma:displayName="MediaServiceSearchProperties" ma:hidden="true" ma:internalName="MediaServiceSearchProperties" ma:readOnly="true">
      <xsd:simpleType>
        <xsd:restriction base="dms:Note"/>
      </xsd:simpleType>
    </xsd:element>
    <xsd:element name="MediaServiceDateTaken" ma:index="32" nillable="true" ma:displayName="MediaServiceDateTaken" ma:hidden="true" ma:indexed="true" ma:internalName="MediaServiceDateTake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LengthInSeconds" ma:index="3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FolderType xmlns="0a2451e9-b2b7-43a3-aada-52e3e0c35c47" xsi:nil="true"/>
    <CultureName xmlns="0a2451e9-b2b7-43a3-aada-52e3e0c35c47" xsi:nil="true"/>
    <LMS_Mappings xmlns="0a2451e9-b2b7-43a3-aada-52e3e0c35c47" xsi:nil="true"/>
    <Invited_Students xmlns="0a2451e9-b2b7-43a3-aada-52e3e0c35c47" xsi:nil="true"/>
    <IsNotebookLocked xmlns="0a2451e9-b2b7-43a3-aada-52e3e0c35c47" xsi:nil="true"/>
    <Math_Settings xmlns="0a2451e9-b2b7-43a3-aada-52e3e0c35c47" xsi:nil="true"/>
    <Self_Registration_Enabled xmlns="0a2451e9-b2b7-43a3-aada-52e3e0c35c47" xsi:nil="true"/>
    <Teachers xmlns="0a2451e9-b2b7-43a3-aada-52e3e0c35c47">
      <UserInfo>
        <DisplayName/>
        <AccountId xsi:nil="true"/>
        <AccountType/>
      </UserInfo>
    </Teachers>
    <Students xmlns="0a2451e9-b2b7-43a3-aada-52e3e0c35c47">
      <UserInfo>
        <DisplayName/>
        <AccountId xsi:nil="true"/>
        <AccountType/>
      </UserInfo>
    </Students>
    <Student_Groups xmlns="0a2451e9-b2b7-43a3-aada-52e3e0c35c47">
      <UserInfo>
        <DisplayName/>
        <AccountId xsi:nil="true"/>
        <AccountType/>
      </UserInfo>
    </Student_Groups>
    <Templates xmlns="0a2451e9-b2b7-43a3-aada-52e3e0c35c47" xsi:nil="true"/>
    <Has_Teacher_Only_SectionGroup xmlns="0a2451e9-b2b7-43a3-aada-52e3e0c35c47" xsi:nil="true"/>
    <NotebookType xmlns="0a2451e9-b2b7-43a3-aada-52e3e0c35c47" xsi:nil="true"/>
    <Distribution_Groups xmlns="0a2451e9-b2b7-43a3-aada-52e3e0c35c47" xsi:nil="true"/>
    <AppVersion xmlns="0a2451e9-b2b7-43a3-aada-52e3e0c35c47" xsi:nil="true"/>
    <Invited_Teachers xmlns="0a2451e9-b2b7-43a3-aada-52e3e0c35c47" xsi:nil="true"/>
    <Teams_Channel_Section_Location xmlns="0a2451e9-b2b7-43a3-aada-52e3e0c35c47" xsi:nil="true"/>
    <Owner xmlns="0a2451e9-b2b7-43a3-aada-52e3e0c35c47">
      <UserInfo>
        <DisplayName/>
        <AccountId xsi:nil="true"/>
        <AccountType/>
      </UserInfo>
    </Owner>
    <DefaultSectionNames xmlns="0a2451e9-b2b7-43a3-aada-52e3e0c35c47" xsi:nil="true"/>
    <TeamsChannelId xmlns="0a2451e9-b2b7-43a3-aada-52e3e0c35c47" xsi:nil="true"/>
    <Is_Collaboration_Space_Locked xmlns="0a2451e9-b2b7-43a3-aada-52e3e0c35c47" xsi:nil="true"/>
  </documentManagement>
</p:properties>
</file>

<file path=customXml/itemProps1.xml><?xml version="1.0" encoding="utf-8"?>
<ds:datastoreItem xmlns:ds="http://schemas.openxmlformats.org/officeDocument/2006/customXml" ds:itemID="{F2093627-5449-48BB-A90C-D8B0EE18BD23}"/>
</file>

<file path=customXml/itemProps2.xml><?xml version="1.0" encoding="utf-8"?>
<ds:datastoreItem xmlns:ds="http://schemas.openxmlformats.org/officeDocument/2006/customXml" ds:itemID="{3703CE40-E19D-4133-A48D-2190423A5A0E}"/>
</file>

<file path=customXml/itemProps3.xml><?xml version="1.0" encoding="utf-8"?>
<ds:datastoreItem xmlns:ds="http://schemas.openxmlformats.org/officeDocument/2006/customXml" ds:itemID="{95160E09-4E57-4A56-8E2C-9A7D2A67B2B2}"/>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Avinash</dc:creator>
  <dcterms:created xsi:type="dcterms:W3CDTF">2001-10-10T03:11:58Z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0x0101000A75E3588147654284604D4E812B6D70</vt:lpwstr>
  </property>
</Properties>
</file>