
<file path=[Content_Types].xml><?xml version="1.0" encoding="utf-8"?>
<Types xmlns="http://schemas.openxmlformats.org/package/2006/content-types">
  <Default Extension="xml" ContentType="application/xml"/>
  <Default Extension="mp4" ContentType="video/mp4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8" r:id="rId8"/>
    <p:sldId id="263" r:id="rId9"/>
    <p:sldId id="264" r:id="rId10"/>
    <p:sldId id="265" r:id="rId11"/>
    <p:sldId id="266" r:id="rId12"/>
    <p:sldId id="267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624"/>
  </p:normalViewPr>
  <p:slideViewPr>
    <p:cSldViewPr snapToGrid="0" snapToObjects="1">
      <p:cViewPr varScale="1">
        <p:scale>
          <a:sx n="111" d="100"/>
          <a:sy n="111" d="100"/>
        </p:scale>
        <p:origin x="39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B27D7-9DB6-A143-9EB1-79968E273231}" type="datetimeFigureOut">
              <a:rPr lang="en-US" smtClean="0"/>
              <a:t>12/16/16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3E9B7-1EBC-614C-BFA6-4E135E7683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B27D7-9DB6-A143-9EB1-79968E273231}" type="datetimeFigureOut">
              <a:rPr lang="en-US" smtClean="0"/>
              <a:t>12/16/16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3E9B7-1EBC-614C-BFA6-4E135E7683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B27D7-9DB6-A143-9EB1-79968E273231}" type="datetimeFigureOut">
              <a:rPr lang="en-US" smtClean="0"/>
              <a:t>12/16/16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3E9B7-1EBC-614C-BFA6-4E135E7683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B27D7-9DB6-A143-9EB1-79968E273231}" type="datetimeFigureOut">
              <a:rPr lang="en-US" smtClean="0"/>
              <a:t>12/16/16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3E9B7-1EBC-614C-BFA6-4E135E7683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B27D7-9DB6-A143-9EB1-79968E273231}" type="datetimeFigureOut">
              <a:rPr lang="en-US" smtClean="0"/>
              <a:t>12/16/16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3E9B7-1EBC-614C-BFA6-4E135E7683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B27D7-9DB6-A143-9EB1-79968E273231}" type="datetimeFigureOut">
              <a:rPr lang="en-US" smtClean="0"/>
              <a:t>12/16/16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3E9B7-1EBC-614C-BFA6-4E135E7683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B27D7-9DB6-A143-9EB1-79968E273231}" type="datetimeFigureOut">
              <a:rPr lang="en-US" smtClean="0"/>
              <a:t>12/16/16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3E9B7-1EBC-614C-BFA6-4E135E7683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B27D7-9DB6-A143-9EB1-79968E273231}" type="datetimeFigureOut">
              <a:rPr lang="en-US" smtClean="0"/>
              <a:t>12/16/16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3E9B7-1EBC-614C-BFA6-4E135E7683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B27D7-9DB6-A143-9EB1-79968E273231}" type="datetimeFigureOut">
              <a:rPr lang="en-US" smtClean="0"/>
              <a:t>12/16/16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3E9B7-1EBC-614C-BFA6-4E135E7683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B27D7-9DB6-A143-9EB1-79968E273231}" type="datetimeFigureOut">
              <a:rPr lang="en-US" smtClean="0"/>
              <a:t>12/16/16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3E9B7-1EBC-614C-BFA6-4E135E7683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B27D7-9DB6-A143-9EB1-79968E273231}" type="datetimeFigureOut">
              <a:rPr lang="en-US" smtClean="0"/>
              <a:t>12/16/16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3E9B7-1EBC-614C-BFA6-4E135E7683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B27D7-9DB6-A143-9EB1-79968E273231}" type="datetimeFigureOut">
              <a:rPr lang="en-US" smtClean="0"/>
              <a:t>12/16/16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3E9B7-1EBC-614C-BFA6-4E135E768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766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16.png"/><Relationship Id="rId1" Type="http://schemas.microsoft.com/office/2007/relationships/media" Target="../media/media4.mp4"/><Relationship Id="rId2" Type="http://schemas.openxmlformats.org/officeDocument/2006/relationships/video" Target="../media/media4.mp4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17.png"/><Relationship Id="rId1" Type="http://schemas.microsoft.com/office/2007/relationships/media" Target="../media/media5.mp4"/><Relationship Id="rId2" Type="http://schemas.openxmlformats.org/officeDocument/2006/relationships/video" Target="../media/media5.mp4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21.png"/><Relationship Id="rId1" Type="http://schemas.microsoft.com/office/2007/relationships/media" Target="../media/media6.mp4"/><Relationship Id="rId2" Type="http://schemas.openxmlformats.org/officeDocument/2006/relationships/video" Target="../media/media6.mp4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22.png"/><Relationship Id="rId1" Type="http://schemas.microsoft.com/office/2007/relationships/media" Target="../media/media7.mp4"/><Relationship Id="rId2" Type="http://schemas.openxmlformats.org/officeDocument/2006/relationships/video" Target="../media/media7.mp4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13.png"/><Relationship Id="rId1" Type="http://schemas.microsoft.com/office/2007/relationships/media" Target="../media/media1.mp4"/><Relationship Id="rId2" Type="http://schemas.openxmlformats.org/officeDocument/2006/relationships/video" Target="../media/media1.mp4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14.png"/><Relationship Id="rId1" Type="http://schemas.microsoft.com/office/2007/relationships/media" Target="../media/media2.mp4"/><Relationship Id="rId2" Type="http://schemas.openxmlformats.org/officeDocument/2006/relationships/video" Target="../media/media2.mp4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15.png"/><Relationship Id="rId1" Type="http://schemas.microsoft.com/office/2007/relationships/media" Target="../media/media3.mp4"/><Relationship Id="rId2" Type="http://schemas.openxmlformats.org/officeDocument/2006/relationships/video" Target="../media/media3.mp4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22339" y="2557624"/>
            <a:ext cx="7747322" cy="74116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Simulating string profiles by solving the wave equation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Emanuel Casiano-Diaz</a:t>
            </a:r>
          </a:p>
          <a:p>
            <a:r>
              <a:rPr lang="en-US" dirty="0" smtClean="0"/>
              <a:t>Computational Physics</a:t>
            </a:r>
          </a:p>
          <a:p>
            <a:r>
              <a:rPr lang="en-US" dirty="0" smtClean="0"/>
              <a:t>Prof. Adrian Del Maestro</a:t>
            </a:r>
          </a:p>
        </p:txBody>
      </p:sp>
    </p:spTree>
    <p:extLst>
      <p:ext uri="{BB962C8B-B14F-4D97-AF65-F5344CB8AC3E}">
        <p14:creationId xmlns:p14="http://schemas.microsoft.com/office/powerpoint/2010/main" val="1884747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Guitar Pluck</a:t>
            </a:r>
            <a:endParaRPr lang="en-US" dirty="0"/>
          </a:p>
        </p:txBody>
      </p:sp>
      <p:pic>
        <p:nvPicPr>
          <p:cNvPr id="4" name="guitar_0.2_ZIN.mp4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195638" y="1825625"/>
            <a:ext cx="5800725" cy="4351338"/>
          </a:xfrm>
        </p:spPr>
      </p:pic>
    </p:spTree>
    <p:extLst>
      <p:ext uri="{BB962C8B-B14F-4D97-AF65-F5344CB8AC3E}">
        <p14:creationId xmlns:p14="http://schemas.microsoft.com/office/powerpoint/2010/main" val="943785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Guitar Pluck (Zoom Out)</a:t>
            </a:r>
            <a:endParaRPr lang="en-US" dirty="0"/>
          </a:p>
        </p:txBody>
      </p:sp>
      <p:pic>
        <p:nvPicPr>
          <p:cNvPr id="4" name="guitar_0.2_ZOUT.mp4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194050" y="1655963"/>
            <a:ext cx="5981700" cy="4486275"/>
          </a:xfrm>
        </p:spPr>
      </p:pic>
    </p:spTree>
    <p:extLst>
      <p:ext uri="{BB962C8B-B14F-4D97-AF65-F5344CB8AC3E}">
        <p14:creationId xmlns:p14="http://schemas.microsoft.com/office/powerpoint/2010/main" val="893606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71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The signal</a:t>
            </a:r>
            <a:endParaRPr lang="en-US" sz="28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139825"/>
            <a:ext cx="10515600" cy="4351338"/>
          </a:xfrm>
        </p:spPr>
        <p:txBody>
          <a:bodyPr/>
          <a:lstStyle/>
          <a:p>
            <a:r>
              <a:rPr lang="en-US" dirty="0" smtClean="0"/>
              <a:t>Now that we have our string profiles, we can analyze the displacement of a single point across time.</a:t>
            </a:r>
          </a:p>
          <a:p>
            <a:r>
              <a:rPr lang="en-US" dirty="0" smtClean="0"/>
              <a:t>We can analyze sound properties of the string by computing the power spectrum of this signal</a:t>
            </a:r>
          </a:p>
          <a:p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013" y="3011091"/>
            <a:ext cx="4710112" cy="3532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411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Spectra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908" y="1530945"/>
            <a:ext cx="5077354" cy="380801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3625" y="1609528"/>
            <a:ext cx="4972579" cy="372943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71550" y="5481836"/>
            <a:ext cx="10144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These peaks represent the harmonics of </a:t>
            </a:r>
            <a:r>
              <a:rPr lang="en-US" smtClean="0"/>
              <a:t>the string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9837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composite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90688"/>
            <a:ext cx="9401175" cy="809625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Wave propagates at a certain speed in some spatial region of the spring and with a different speed in other regions</a:t>
            </a:r>
          </a:p>
          <a:p>
            <a:pPr lvl="1"/>
            <a:r>
              <a:rPr lang="en-US" dirty="0" smtClean="0"/>
              <a:t>Equivalent to EM Waves going through media with different index of refraction</a:t>
            </a:r>
            <a:endParaRPr lang="en-US" dirty="0"/>
          </a:p>
        </p:txBody>
      </p:sp>
      <p:pic>
        <p:nvPicPr>
          <p:cNvPr id="4" name="compositeString.mp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643187" y="2500313"/>
            <a:ext cx="5488517" cy="4116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235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71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Now let’s make the right side have even larger mass per unit length </a:t>
            </a:r>
            <a:r>
              <a:rPr lang="mr-IN" dirty="0" smtClean="0"/>
              <a:t>…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output.mp4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994025" y="1443038"/>
            <a:ext cx="6521450" cy="4891087"/>
          </a:xfrm>
        </p:spPr>
      </p:pic>
    </p:spTree>
    <p:extLst>
      <p:ext uri="{BB962C8B-B14F-4D97-AF65-F5344CB8AC3E}">
        <p14:creationId xmlns:p14="http://schemas.microsoft.com/office/powerpoint/2010/main" val="1497146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Wave Equation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782" y="1690688"/>
            <a:ext cx="3798268" cy="2110149"/>
          </a:xfrm>
        </p:spPr>
      </p:pic>
      <p:sp>
        <p:nvSpPr>
          <p:cNvPr id="6" name="TextBox 5"/>
          <p:cNvSpPr txBox="1"/>
          <p:nvPr/>
        </p:nvSpPr>
        <p:spPr>
          <a:xfrm>
            <a:off x="838200" y="3800837"/>
            <a:ext cx="99406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Second order partial order derivative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Central equation of motion of wavelike phenomena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For example: Electromagnetic waves, waves on a lake surface, </a:t>
            </a:r>
            <a:r>
              <a:rPr lang="en-US" dirty="0" err="1" smtClean="0"/>
              <a:t>etc</a:t>
            </a:r>
            <a:r>
              <a:rPr lang="mr-IN" dirty="0" smtClean="0"/>
              <a:t>…</a:t>
            </a:r>
            <a:endParaRPr lang="en-US" dirty="0"/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But does it govern string motion too? The answer is yes!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38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8004858" cy="15573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Proof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914762"/>
            <a:ext cx="2616200" cy="596900"/>
          </a:xfr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4937" y="596901"/>
            <a:ext cx="6939245" cy="4982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450" y="2062624"/>
            <a:ext cx="2933700" cy="635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79450" y="1785625"/>
            <a:ext cx="39619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ea typeface="MS Mincho" charset="-128"/>
                <a:cs typeface="MS Mincho" charset="-128"/>
              </a:rPr>
              <a:t>Assume small angles and vertical displacements</a:t>
            </a:r>
            <a:endParaRPr lang="en-US" sz="1200" dirty="0">
              <a:ea typeface="MS Mincho" charset="-128"/>
              <a:cs typeface="MS Mincho" charset="-128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837" y="2697623"/>
            <a:ext cx="3413085" cy="365687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400" y="5579801"/>
            <a:ext cx="3327400" cy="774700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>
            <a:off x="2870522" y="5967151"/>
            <a:ext cx="3703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047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update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Our equation of motion can be now written in finite difference form</a:t>
                </a:r>
              </a:p>
              <a:p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Solving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+1,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b="0" dirty="0" smtClean="0"/>
                  <a:t> and letting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b="0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b="0" i="1" smtClean="0">
                            <a:latin typeface="Cambria Math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b="0" dirty="0" smtClean="0"/>
                  <a:t> we end up with our update on the displacement on </a:t>
                </a:r>
                <a:r>
                  <a:rPr lang="en-US" b="0" dirty="0" err="1" smtClean="0"/>
                  <a:t>i</a:t>
                </a:r>
                <a:r>
                  <a:rPr lang="en-US" b="0" dirty="0" smtClean="0"/>
                  <a:t> at time n+1</a:t>
                </a:r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389187"/>
            <a:ext cx="5591175" cy="965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04" y="4583575"/>
            <a:ext cx="7494074" cy="88365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61204" y="5784502"/>
            <a:ext cx="9286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Notice that we only need to store three arrays of values, previous, current and next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107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49374"/>
          </a:xfrm>
        </p:spPr>
        <p:txBody>
          <a:bodyPr>
            <a:normAutofit/>
          </a:bodyPr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Set </a:t>
                </a:r>
                <a:r>
                  <a:rPr lang="en-US" dirty="0"/>
                  <a:t>the parameters. </a:t>
                </a:r>
                <a:r>
                  <a:rPr lang="en-US" dirty="0" smtClean="0"/>
                  <a:t>Set </a:t>
                </a:r>
                <a:r>
                  <a:rPr lang="en-US" dirty="0"/>
                  <a:t>an initial wave form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(</m:t>
                    </m:r>
                    <m:r>
                      <a:rPr lang="en-US" b="0" i="1" smtClean="0">
                        <a:latin typeface="Cambria Math" charset="0"/>
                      </a:rPr>
                      <m:t>𝑥</m:t>
                    </m:r>
                    <m:r>
                      <a:rPr lang="en-US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(</a:t>
                </a:r>
                <a:r>
                  <a:rPr lang="en-US" dirty="0" err="1"/>
                  <a:t>i.e</a:t>
                </a:r>
                <a:r>
                  <a:rPr lang="en-US" dirty="0"/>
                  <a:t> the initial ‘pluck’) of the string</a:t>
                </a:r>
                <a:endParaRPr lang="en-US" b="0" dirty="0" smtClean="0">
                  <a:effectLst/>
                </a:endParaRPr>
              </a:p>
              <a:p>
                <a:r>
                  <a:rPr lang="en-US" dirty="0" smtClean="0"/>
                  <a:t>Update </a:t>
                </a:r>
                <a:r>
                  <a:rPr lang="en-US" dirty="0"/>
                  <a:t>the position of the </a:t>
                </a:r>
                <a:r>
                  <a:rPr lang="en-US" i="1" dirty="0" err="1"/>
                  <a:t>ith</a:t>
                </a:r>
                <a:r>
                  <a:rPr lang="en-US" i="1" dirty="0"/>
                  <a:t> </a:t>
                </a:r>
                <a:r>
                  <a:rPr lang="en-US" dirty="0"/>
                  <a:t>string element using </a:t>
                </a:r>
                <a:r>
                  <a:rPr lang="en-US" b="1" dirty="0"/>
                  <a:t>Eq.3 </a:t>
                </a:r>
                <a:r>
                  <a:rPr lang="en-US" dirty="0"/>
                  <a:t>by looping from </a:t>
                </a:r>
                <a:r>
                  <a:rPr lang="en-US" dirty="0" err="1"/>
                  <a:t>i</a:t>
                </a:r>
                <a:r>
                  <a:rPr lang="en-US" dirty="0"/>
                  <a:t>=1 to </a:t>
                </a:r>
                <a:r>
                  <a:rPr lang="en-US" dirty="0" err="1"/>
                  <a:t>i</a:t>
                </a:r>
                <a:r>
                  <a:rPr lang="en-US" dirty="0"/>
                  <a:t> = </a:t>
                </a:r>
                <a:r>
                  <a:rPr lang="en-US" dirty="0" smtClean="0"/>
                  <a:t>M-1</a:t>
                </a:r>
                <a:endParaRPr lang="en-US" dirty="0"/>
              </a:p>
              <a:p>
                <a:pPr lvl="1"/>
                <a:r>
                  <a:rPr lang="en-US" dirty="0" smtClean="0"/>
                  <a:t>Endpoints are kept fixed </a:t>
                </a:r>
                <a:r>
                  <a:rPr lang="en-US" dirty="0"/>
                  <a:t>across the simulation</a:t>
                </a:r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 Repeat </a:t>
                </a:r>
                <a:r>
                  <a:rPr lang="en-US" dirty="0"/>
                  <a:t>for desired number of time steps</a:t>
                </a:r>
                <a:r>
                  <a:rPr lang="en-US" dirty="0" smtClean="0"/>
                  <a:t>.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0227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Gaussian and Guitar Plucks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17650"/>
          </a:xfrm>
        </p:spPr>
        <p:txBody>
          <a:bodyPr/>
          <a:lstStyle/>
          <a:p>
            <a:r>
              <a:rPr lang="en-US" dirty="0" smtClean="0"/>
              <a:t>For a </a:t>
            </a:r>
            <a:r>
              <a:rPr lang="en-US" dirty="0" err="1" smtClean="0"/>
              <a:t>gaussian</a:t>
            </a:r>
            <a:r>
              <a:rPr lang="en-US" dirty="0" smtClean="0"/>
              <a:t> pluck, assume the initial string profile is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1" y="2437128"/>
            <a:ext cx="3335337" cy="106489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28650" y="3686174"/>
            <a:ext cx="11129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 To simulate the pluck of a guitar, we will initialize the string profile as</a:t>
            </a:r>
            <a:endParaRPr lang="en-US" sz="28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522640"/>
            <a:ext cx="3525838" cy="154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78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Gaussian Pluck</a:t>
            </a:r>
            <a:endParaRPr lang="en-US" dirty="0"/>
          </a:p>
        </p:txBody>
      </p:sp>
      <p:pic>
        <p:nvPicPr>
          <p:cNvPr id="4" name="gaussian_0.2.mp4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195638" y="1825625"/>
            <a:ext cx="5800725" cy="4351338"/>
          </a:xfrm>
        </p:spPr>
      </p:pic>
    </p:spTree>
    <p:extLst>
      <p:ext uri="{BB962C8B-B14F-4D97-AF65-F5344CB8AC3E}">
        <p14:creationId xmlns:p14="http://schemas.microsoft.com/office/powerpoint/2010/main" val="1489899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Gaussian Profile (Pluck at the middle)</a:t>
            </a:r>
            <a:endParaRPr lang="en-US" dirty="0"/>
          </a:p>
        </p:txBody>
      </p:sp>
      <p:pic>
        <p:nvPicPr>
          <p:cNvPr id="4" name="output.mp4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195638" y="1825625"/>
            <a:ext cx="5800725" cy="4351338"/>
          </a:xfrm>
        </p:spPr>
      </p:pic>
    </p:spTree>
    <p:extLst>
      <p:ext uri="{BB962C8B-B14F-4D97-AF65-F5344CB8AC3E}">
        <p14:creationId xmlns:p14="http://schemas.microsoft.com/office/powerpoint/2010/main" val="1132975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Guitar Pluck (Pluck at the middle)</a:t>
            </a:r>
            <a:endParaRPr lang="en-US" dirty="0"/>
          </a:p>
        </p:txBody>
      </p:sp>
      <p:pic>
        <p:nvPicPr>
          <p:cNvPr id="4" name="guitar_0.5_ZIN.mp4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195638" y="1825625"/>
            <a:ext cx="5800725" cy="4351338"/>
          </a:xfrm>
        </p:spPr>
      </p:pic>
    </p:spTree>
    <p:extLst>
      <p:ext uri="{BB962C8B-B14F-4D97-AF65-F5344CB8AC3E}">
        <p14:creationId xmlns:p14="http://schemas.microsoft.com/office/powerpoint/2010/main" val="185327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</TotalTime>
  <Words>356</Words>
  <Application>Microsoft Macintosh PowerPoint</Application>
  <PresentationFormat>Widescreen</PresentationFormat>
  <Paragraphs>39</Paragraphs>
  <Slides>15</Slides>
  <Notes>0</Notes>
  <HiddenSlides>0</HiddenSlides>
  <MMClips>7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Calibri</vt:lpstr>
      <vt:lpstr>Calibri Light</vt:lpstr>
      <vt:lpstr>Cambria Math</vt:lpstr>
      <vt:lpstr>Mangal</vt:lpstr>
      <vt:lpstr>MS Mincho</vt:lpstr>
      <vt:lpstr>Arial</vt:lpstr>
      <vt:lpstr>Office Theme</vt:lpstr>
      <vt:lpstr>  Simulating string profiles by solving the wave equation</vt:lpstr>
      <vt:lpstr>The Wave Equation</vt:lpstr>
      <vt:lpstr>Proof</vt:lpstr>
      <vt:lpstr>The update</vt:lpstr>
      <vt:lpstr>Algorithm</vt:lpstr>
      <vt:lpstr>Gaussian and Guitar Plucks</vt:lpstr>
      <vt:lpstr>Gaussian Pluck</vt:lpstr>
      <vt:lpstr>Gaussian Profile (Pluck at the middle)</vt:lpstr>
      <vt:lpstr>Guitar Pluck (Pluck at the middle)</vt:lpstr>
      <vt:lpstr>Guitar Pluck</vt:lpstr>
      <vt:lpstr>Guitar Pluck (Zoom Out)</vt:lpstr>
      <vt:lpstr>The signal</vt:lpstr>
      <vt:lpstr>Power Spectra</vt:lpstr>
      <vt:lpstr>The composite strings</vt:lpstr>
      <vt:lpstr>Now let’s make the right side have even larger mass per unit length … 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Simulating string profiles by solving the wave equation</dc:title>
  <dc:creator>Emanuel Casiano-Diaz</dc:creator>
  <cp:lastModifiedBy>Emanuel Casiano-Diaz</cp:lastModifiedBy>
  <cp:revision>15</cp:revision>
  <dcterms:created xsi:type="dcterms:W3CDTF">2016-12-16T10:33:54Z</dcterms:created>
  <dcterms:modified xsi:type="dcterms:W3CDTF">2016-12-16T14:08:25Z</dcterms:modified>
</cp:coreProperties>
</file>