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4" r:id="rId10"/>
    <p:sldId id="268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1256" autoAdjust="0"/>
  </p:normalViewPr>
  <p:slideViewPr>
    <p:cSldViewPr snapToGrid="0">
      <p:cViewPr varScale="1">
        <p:scale>
          <a:sx n="92" d="100"/>
          <a:sy n="92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39880D-4744-4AB9-A232-F4640091E0A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460ECB-2C99-4D13-82CE-E5F26693DC93}">
      <dgm:prSet/>
      <dgm:spPr/>
      <dgm:t>
        <a:bodyPr/>
        <a:lstStyle/>
        <a:p>
          <a:r>
            <a:rPr lang="en-US"/>
            <a:t>- COTS technology offers great advantages and tools for Validation and Verification (V&amp;V) teams for System Testing.</a:t>
          </a:r>
        </a:p>
      </dgm:t>
    </dgm:pt>
    <dgm:pt modelId="{89D5E02D-797E-44DD-AA9C-3E50EE4FF934}" type="parTrans" cxnId="{9ECF7CEE-0D4D-49B0-A5A4-9B3D23821A13}">
      <dgm:prSet/>
      <dgm:spPr/>
      <dgm:t>
        <a:bodyPr/>
        <a:lstStyle/>
        <a:p>
          <a:endParaRPr lang="en-US"/>
        </a:p>
      </dgm:t>
    </dgm:pt>
    <dgm:pt modelId="{2DE26D33-7E30-4F54-98E9-93994FB21A2B}" type="sibTrans" cxnId="{9ECF7CEE-0D4D-49B0-A5A4-9B3D23821A13}">
      <dgm:prSet/>
      <dgm:spPr/>
      <dgm:t>
        <a:bodyPr/>
        <a:lstStyle/>
        <a:p>
          <a:endParaRPr lang="en-US"/>
        </a:p>
      </dgm:t>
    </dgm:pt>
    <dgm:pt modelId="{13E85BDE-434F-4907-A70E-F4EBD5B83864}">
      <dgm:prSet/>
      <dgm:spPr/>
      <dgm:t>
        <a:bodyPr/>
        <a:lstStyle/>
        <a:p>
          <a:r>
            <a:rPr lang="en-US"/>
            <a:t>- Companies spend thousands of USD in validation and verification stages and each year teams are encouraged to do more with less without sacrificing quality.</a:t>
          </a:r>
        </a:p>
      </dgm:t>
    </dgm:pt>
    <dgm:pt modelId="{A7905DBB-B582-46CA-8829-376EDAC31423}" type="parTrans" cxnId="{4BB6286F-3A19-4467-B55F-35A5B04C9C78}">
      <dgm:prSet/>
      <dgm:spPr/>
      <dgm:t>
        <a:bodyPr/>
        <a:lstStyle/>
        <a:p>
          <a:endParaRPr lang="en-US"/>
        </a:p>
      </dgm:t>
    </dgm:pt>
    <dgm:pt modelId="{97FAEBFC-EC79-417B-B45F-05F015A93130}" type="sibTrans" cxnId="{4BB6286F-3A19-4467-B55F-35A5B04C9C78}">
      <dgm:prSet/>
      <dgm:spPr/>
      <dgm:t>
        <a:bodyPr/>
        <a:lstStyle/>
        <a:p>
          <a:endParaRPr lang="en-US"/>
        </a:p>
      </dgm:t>
    </dgm:pt>
    <dgm:pt modelId="{880C7FA0-E88A-45EF-8D58-45BE81E4C654}">
      <dgm:prSet/>
      <dgm:spPr/>
      <dgm:t>
        <a:bodyPr/>
        <a:lstStyle/>
        <a:p>
          <a:r>
            <a:rPr lang="en-US" dirty="0"/>
            <a:t>- The proposed Low-Cost HIL Test Tool could be a good tool, basic test framework and good alternative for small applications that need to be tested fast and efficiently.</a:t>
          </a:r>
        </a:p>
      </dgm:t>
    </dgm:pt>
    <dgm:pt modelId="{ECFBB852-0EA7-4EF0-99C0-7817BDDC22D1}" type="parTrans" cxnId="{8D47273A-93B2-4C23-A1F1-2658784FD34D}">
      <dgm:prSet/>
      <dgm:spPr/>
      <dgm:t>
        <a:bodyPr/>
        <a:lstStyle/>
        <a:p>
          <a:endParaRPr lang="en-US"/>
        </a:p>
      </dgm:t>
    </dgm:pt>
    <dgm:pt modelId="{5190A786-A82F-4661-B4D9-135266290253}" type="sibTrans" cxnId="{8D47273A-93B2-4C23-A1F1-2658784FD34D}">
      <dgm:prSet/>
      <dgm:spPr/>
      <dgm:t>
        <a:bodyPr/>
        <a:lstStyle/>
        <a:p>
          <a:endParaRPr lang="en-US"/>
        </a:p>
      </dgm:t>
    </dgm:pt>
    <dgm:pt modelId="{517CE724-DC5D-4D6F-A2CB-2DCB2D6AB086}">
      <dgm:prSet/>
      <dgm:spPr/>
      <dgm:t>
        <a:bodyPr/>
        <a:lstStyle/>
        <a:p>
          <a:r>
            <a:rPr lang="en-US" dirty="0"/>
            <a:t>- The tool could be used by engineering teams and technicians without the cost of development or runtime licenses once the test messages/modes to the Device Under Test (DUT) are known.</a:t>
          </a:r>
        </a:p>
      </dgm:t>
    </dgm:pt>
    <dgm:pt modelId="{CB2F1304-F592-4C60-884F-2548A064DF6C}" type="parTrans" cxnId="{0E32277B-65E6-40AD-827E-7FFEFD3D5D96}">
      <dgm:prSet/>
      <dgm:spPr/>
      <dgm:t>
        <a:bodyPr/>
        <a:lstStyle/>
        <a:p>
          <a:endParaRPr lang="en-US"/>
        </a:p>
      </dgm:t>
    </dgm:pt>
    <dgm:pt modelId="{35502381-5859-4478-AC31-A33A11E69B36}" type="sibTrans" cxnId="{0E32277B-65E6-40AD-827E-7FFEFD3D5D96}">
      <dgm:prSet/>
      <dgm:spPr/>
      <dgm:t>
        <a:bodyPr/>
        <a:lstStyle/>
        <a:p>
          <a:endParaRPr lang="en-US"/>
        </a:p>
      </dgm:t>
    </dgm:pt>
    <dgm:pt modelId="{24321ECB-9D01-4A91-8F1F-DFC32410C5C5}">
      <dgm:prSet/>
      <dgm:spPr/>
      <dgm:t>
        <a:bodyPr/>
        <a:lstStyle/>
        <a:p>
          <a:r>
            <a:rPr lang="en-US" dirty="0"/>
            <a:t>- Although the STM32 platform offers great flexibility, C programming language is not the 1</a:t>
          </a:r>
          <a:r>
            <a:rPr lang="en-US" baseline="30000" dirty="0"/>
            <a:t>st</a:t>
          </a:r>
          <a:r>
            <a:rPr lang="en-US" dirty="0"/>
            <a:t> choice for test developers and perhaps a different platform with Python support would be better (i.e., Raspberry Pi).</a:t>
          </a:r>
        </a:p>
      </dgm:t>
    </dgm:pt>
    <dgm:pt modelId="{5A4E7123-03C4-4655-A0AD-DFF1977A68CA}" type="parTrans" cxnId="{79D0ED79-AD91-483D-85FD-15EA2C756AB2}">
      <dgm:prSet/>
      <dgm:spPr/>
      <dgm:t>
        <a:bodyPr/>
        <a:lstStyle/>
        <a:p>
          <a:endParaRPr lang="en-US"/>
        </a:p>
      </dgm:t>
    </dgm:pt>
    <dgm:pt modelId="{54CC3DCF-E50A-43D9-B55D-D098E75ADBD0}" type="sibTrans" cxnId="{79D0ED79-AD91-483D-85FD-15EA2C756AB2}">
      <dgm:prSet/>
      <dgm:spPr/>
      <dgm:t>
        <a:bodyPr/>
        <a:lstStyle/>
        <a:p>
          <a:endParaRPr lang="en-US"/>
        </a:p>
      </dgm:t>
    </dgm:pt>
    <dgm:pt modelId="{11200D88-32A7-4A01-976D-E2213FE9E0A3}">
      <dgm:prSet/>
      <dgm:spPr/>
      <dgm:t>
        <a:bodyPr/>
        <a:lstStyle/>
        <a:p>
          <a:r>
            <a:rPr lang="en-US" dirty="0"/>
            <a:t>- The System Development Process Model would have to change to Spiral, V-Model or custom one if this project would have to be presented to stakeholders to allow prototypes and continuous integration and development.</a:t>
          </a:r>
        </a:p>
      </dgm:t>
    </dgm:pt>
    <dgm:pt modelId="{05D4FF1B-F970-4BAE-A6C3-1A3F907BEE65}" type="parTrans" cxnId="{107E1D2C-BD63-4DA9-B2BD-F604BB16740C}">
      <dgm:prSet/>
      <dgm:spPr/>
      <dgm:t>
        <a:bodyPr/>
        <a:lstStyle/>
        <a:p>
          <a:endParaRPr lang="en-US"/>
        </a:p>
      </dgm:t>
    </dgm:pt>
    <dgm:pt modelId="{7641B746-7B12-4051-BEE2-820EEF1C33C6}" type="sibTrans" cxnId="{107E1D2C-BD63-4DA9-B2BD-F604BB16740C}">
      <dgm:prSet/>
      <dgm:spPr/>
      <dgm:t>
        <a:bodyPr/>
        <a:lstStyle/>
        <a:p>
          <a:endParaRPr lang="en-US"/>
        </a:p>
      </dgm:t>
    </dgm:pt>
    <dgm:pt modelId="{84CCE605-37AA-4505-AC21-9CF59B0C9737}" type="pres">
      <dgm:prSet presAssocID="{4939880D-4744-4AB9-A232-F4640091E0A4}" presName="vert0" presStyleCnt="0">
        <dgm:presLayoutVars>
          <dgm:dir/>
          <dgm:animOne val="branch"/>
          <dgm:animLvl val="lvl"/>
        </dgm:presLayoutVars>
      </dgm:prSet>
      <dgm:spPr/>
    </dgm:pt>
    <dgm:pt modelId="{C7CFC3CB-3F38-4839-B654-C212163C6B6E}" type="pres">
      <dgm:prSet presAssocID="{26460ECB-2C99-4D13-82CE-E5F26693DC93}" presName="thickLine" presStyleLbl="alignNode1" presStyleIdx="0" presStyleCnt="6"/>
      <dgm:spPr/>
    </dgm:pt>
    <dgm:pt modelId="{6F7CDC50-38FB-4C3B-B4B4-FAB3C31D8A42}" type="pres">
      <dgm:prSet presAssocID="{26460ECB-2C99-4D13-82CE-E5F26693DC93}" presName="horz1" presStyleCnt="0"/>
      <dgm:spPr/>
    </dgm:pt>
    <dgm:pt modelId="{8292192D-EC91-4633-B3F3-FA739981BB48}" type="pres">
      <dgm:prSet presAssocID="{26460ECB-2C99-4D13-82CE-E5F26693DC93}" presName="tx1" presStyleLbl="revTx" presStyleIdx="0" presStyleCnt="6"/>
      <dgm:spPr/>
    </dgm:pt>
    <dgm:pt modelId="{98217D36-B2BB-405C-A70C-17737A1C53B2}" type="pres">
      <dgm:prSet presAssocID="{26460ECB-2C99-4D13-82CE-E5F26693DC93}" presName="vert1" presStyleCnt="0"/>
      <dgm:spPr/>
    </dgm:pt>
    <dgm:pt modelId="{C41A55E6-B1FF-48EA-982A-2624E55385AE}" type="pres">
      <dgm:prSet presAssocID="{13E85BDE-434F-4907-A70E-F4EBD5B83864}" presName="thickLine" presStyleLbl="alignNode1" presStyleIdx="1" presStyleCnt="6"/>
      <dgm:spPr/>
    </dgm:pt>
    <dgm:pt modelId="{E931B567-123B-486C-9485-E11BF0D542F2}" type="pres">
      <dgm:prSet presAssocID="{13E85BDE-434F-4907-A70E-F4EBD5B83864}" presName="horz1" presStyleCnt="0"/>
      <dgm:spPr/>
    </dgm:pt>
    <dgm:pt modelId="{9A8A9B69-24BB-4281-92F6-2063265B0C46}" type="pres">
      <dgm:prSet presAssocID="{13E85BDE-434F-4907-A70E-F4EBD5B83864}" presName="tx1" presStyleLbl="revTx" presStyleIdx="1" presStyleCnt="6"/>
      <dgm:spPr/>
    </dgm:pt>
    <dgm:pt modelId="{9D2291A9-39B5-48AC-8617-5FBA76C9C4BA}" type="pres">
      <dgm:prSet presAssocID="{13E85BDE-434F-4907-A70E-F4EBD5B83864}" presName="vert1" presStyleCnt="0"/>
      <dgm:spPr/>
    </dgm:pt>
    <dgm:pt modelId="{7A7F37F4-0475-4962-84AE-DB80A20EFE69}" type="pres">
      <dgm:prSet presAssocID="{880C7FA0-E88A-45EF-8D58-45BE81E4C654}" presName="thickLine" presStyleLbl="alignNode1" presStyleIdx="2" presStyleCnt="6"/>
      <dgm:spPr/>
    </dgm:pt>
    <dgm:pt modelId="{B633B018-50F1-4F1D-8E30-15C42E7B8FD0}" type="pres">
      <dgm:prSet presAssocID="{880C7FA0-E88A-45EF-8D58-45BE81E4C654}" presName="horz1" presStyleCnt="0"/>
      <dgm:spPr/>
    </dgm:pt>
    <dgm:pt modelId="{4E62296F-E3DE-4560-B339-75058B7DF261}" type="pres">
      <dgm:prSet presAssocID="{880C7FA0-E88A-45EF-8D58-45BE81E4C654}" presName="tx1" presStyleLbl="revTx" presStyleIdx="2" presStyleCnt="6"/>
      <dgm:spPr/>
    </dgm:pt>
    <dgm:pt modelId="{B7C61183-1B2B-4E84-88B5-35D11FB9A54B}" type="pres">
      <dgm:prSet presAssocID="{880C7FA0-E88A-45EF-8D58-45BE81E4C654}" presName="vert1" presStyleCnt="0"/>
      <dgm:spPr/>
    </dgm:pt>
    <dgm:pt modelId="{C89F5D43-86BF-4E62-AA46-D372D0BE422F}" type="pres">
      <dgm:prSet presAssocID="{517CE724-DC5D-4D6F-A2CB-2DCB2D6AB086}" presName="thickLine" presStyleLbl="alignNode1" presStyleIdx="3" presStyleCnt="6"/>
      <dgm:spPr/>
    </dgm:pt>
    <dgm:pt modelId="{EE18A230-AE7F-4426-B596-B7692F274131}" type="pres">
      <dgm:prSet presAssocID="{517CE724-DC5D-4D6F-A2CB-2DCB2D6AB086}" presName="horz1" presStyleCnt="0"/>
      <dgm:spPr/>
    </dgm:pt>
    <dgm:pt modelId="{9A5D4131-C7FB-4A80-B206-04A742DAB62E}" type="pres">
      <dgm:prSet presAssocID="{517CE724-DC5D-4D6F-A2CB-2DCB2D6AB086}" presName="tx1" presStyleLbl="revTx" presStyleIdx="3" presStyleCnt="6"/>
      <dgm:spPr/>
    </dgm:pt>
    <dgm:pt modelId="{1BAC98C6-2F62-4EC8-AC0B-E383F7D7BD08}" type="pres">
      <dgm:prSet presAssocID="{517CE724-DC5D-4D6F-A2CB-2DCB2D6AB086}" presName="vert1" presStyleCnt="0"/>
      <dgm:spPr/>
    </dgm:pt>
    <dgm:pt modelId="{8AAD0623-68D6-4D5C-9D26-0CA997DCBE0C}" type="pres">
      <dgm:prSet presAssocID="{24321ECB-9D01-4A91-8F1F-DFC32410C5C5}" presName="thickLine" presStyleLbl="alignNode1" presStyleIdx="4" presStyleCnt="6"/>
      <dgm:spPr/>
    </dgm:pt>
    <dgm:pt modelId="{E86FA4CA-4344-497E-805E-6ADEB3341992}" type="pres">
      <dgm:prSet presAssocID="{24321ECB-9D01-4A91-8F1F-DFC32410C5C5}" presName="horz1" presStyleCnt="0"/>
      <dgm:spPr/>
    </dgm:pt>
    <dgm:pt modelId="{6CD1F5BF-5EF2-4C12-9B0D-38FD639292F9}" type="pres">
      <dgm:prSet presAssocID="{24321ECB-9D01-4A91-8F1F-DFC32410C5C5}" presName="tx1" presStyleLbl="revTx" presStyleIdx="4" presStyleCnt="6"/>
      <dgm:spPr/>
    </dgm:pt>
    <dgm:pt modelId="{95128E99-EC14-4C85-BE28-49E3FB868CAB}" type="pres">
      <dgm:prSet presAssocID="{24321ECB-9D01-4A91-8F1F-DFC32410C5C5}" presName="vert1" presStyleCnt="0"/>
      <dgm:spPr/>
    </dgm:pt>
    <dgm:pt modelId="{0E6E1A9A-0DEA-4301-93C4-0D54DCC00F96}" type="pres">
      <dgm:prSet presAssocID="{11200D88-32A7-4A01-976D-E2213FE9E0A3}" presName="thickLine" presStyleLbl="alignNode1" presStyleIdx="5" presStyleCnt="6"/>
      <dgm:spPr/>
    </dgm:pt>
    <dgm:pt modelId="{F0983754-0762-41E4-B6D0-ADB0A3CD141E}" type="pres">
      <dgm:prSet presAssocID="{11200D88-32A7-4A01-976D-E2213FE9E0A3}" presName="horz1" presStyleCnt="0"/>
      <dgm:spPr/>
    </dgm:pt>
    <dgm:pt modelId="{69E3BDAE-DA5E-4AFD-97B4-C791BE258AB7}" type="pres">
      <dgm:prSet presAssocID="{11200D88-32A7-4A01-976D-E2213FE9E0A3}" presName="tx1" presStyleLbl="revTx" presStyleIdx="5" presStyleCnt="6" custScaleY="133048"/>
      <dgm:spPr/>
    </dgm:pt>
    <dgm:pt modelId="{03E055D1-9645-4156-8FF0-20819A066407}" type="pres">
      <dgm:prSet presAssocID="{11200D88-32A7-4A01-976D-E2213FE9E0A3}" presName="vert1" presStyleCnt="0"/>
      <dgm:spPr/>
    </dgm:pt>
  </dgm:ptLst>
  <dgm:cxnLst>
    <dgm:cxn modelId="{107E1D2C-BD63-4DA9-B2BD-F604BB16740C}" srcId="{4939880D-4744-4AB9-A232-F4640091E0A4}" destId="{11200D88-32A7-4A01-976D-E2213FE9E0A3}" srcOrd="5" destOrd="0" parTransId="{05D4FF1B-F970-4BAE-A6C3-1A3F907BEE65}" sibTransId="{7641B746-7B12-4051-BEE2-820EEF1C33C6}"/>
    <dgm:cxn modelId="{6D7E4536-64A8-4CBD-A573-B1C744CF1EB2}" type="presOf" srcId="{24321ECB-9D01-4A91-8F1F-DFC32410C5C5}" destId="{6CD1F5BF-5EF2-4C12-9B0D-38FD639292F9}" srcOrd="0" destOrd="0" presId="urn:microsoft.com/office/officeart/2008/layout/LinedList"/>
    <dgm:cxn modelId="{8D47273A-93B2-4C23-A1F1-2658784FD34D}" srcId="{4939880D-4744-4AB9-A232-F4640091E0A4}" destId="{880C7FA0-E88A-45EF-8D58-45BE81E4C654}" srcOrd="2" destOrd="0" parTransId="{ECFBB852-0EA7-4EF0-99C0-7817BDDC22D1}" sibTransId="{5190A786-A82F-4661-B4D9-135266290253}"/>
    <dgm:cxn modelId="{185DC95C-F0CA-4B75-B152-7D635B98915B}" type="presOf" srcId="{13E85BDE-434F-4907-A70E-F4EBD5B83864}" destId="{9A8A9B69-24BB-4281-92F6-2063265B0C46}" srcOrd="0" destOrd="0" presId="urn:microsoft.com/office/officeart/2008/layout/LinedList"/>
    <dgm:cxn modelId="{4BB6286F-3A19-4467-B55F-35A5B04C9C78}" srcId="{4939880D-4744-4AB9-A232-F4640091E0A4}" destId="{13E85BDE-434F-4907-A70E-F4EBD5B83864}" srcOrd="1" destOrd="0" parTransId="{A7905DBB-B582-46CA-8829-376EDAC31423}" sibTransId="{97FAEBFC-EC79-417B-B45F-05F015A93130}"/>
    <dgm:cxn modelId="{79D0ED79-AD91-483D-85FD-15EA2C756AB2}" srcId="{4939880D-4744-4AB9-A232-F4640091E0A4}" destId="{24321ECB-9D01-4A91-8F1F-DFC32410C5C5}" srcOrd="4" destOrd="0" parTransId="{5A4E7123-03C4-4655-A0AD-DFF1977A68CA}" sibTransId="{54CC3DCF-E50A-43D9-B55D-D098E75ADBD0}"/>
    <dgm:cxn modelId="{44867A7A-2399-4BE5-A5E6-97105FDA7EA2}" type="presOf" srcId="{517CE724-DC5D-4D6F-A2CB-2DCB2D6AB086}" destId="{9A5D4131-C7FB-4A80-B206-04A742DAB62E}" srcOrd="0" destOrd="0" presId="urn:microsoft.com/office/officeart/2008/layout/LinedList"/>
    <dgm:cxn modelId="{0E32277B-65E6-40AD-827E-7FFEFD3D5D96}" srcId="{4939880D-4744-4AB9-A232-F4640091E0A4}" destId="{517CE724-DC5D-4D6F-A2CB-2DCB2D6AB086}" srcOrd="3" destOrd="0" parTransId="{CB2F1304-F592-4C60-884F-2548A064DF6C}" sibTransId="{35502381-5859-4478-AC31-A33A11E69B36}"/>
    <dgm:cxn modelId="{A72B5293-B708-4977-8AF2-EC201FAA5499}" type="presOf" srcId="{11200D88-32A7-4A01-976D-E2213FE9E0A3}" destId="{69E3BDAE-DA5E-4AFD-97B4-C791BE258AB7}" srcOrd="0" destOrd="0" presId="urn:microsoft.com/office/officeart/2008/layout/LinedList"/>
    <dgm:cxn modelId="{43BE9FA9-D0A7-4EDF-8606-9C375CD10967}" type="presOf" srcId="{880C7FA0-E88A-45EF-8D58-45BE81E4C654}" destId="{4E62296F-E3DE-4560-B339-75058B7DF261}" srcOrd="0" destOrd="0" presId="urn:microsoft.com/office/officeart/2008/layout/LinedList"/>
    <dgm:cxn modelId="{85B127B4-1815-47B8-9FF5-63A3A1FAB962}" type="presOf" srcId="{26460ECB-2C99-4D13-82CE-E5F26693DC93}" destId="{8292192D-EC91-4633-B3F3-FA739981BB48}" srcOrd="0" destOrd="0" presId="urn:microsoft.com/office/officeart/2008/layout/LinedList"/>
    <dgm:cxn modelId="{3927F9D1-DB7C-471D-A030-800DAE1F7FA0}" type="presOf" srcId="{4939880D-4744-4AB9-A232-F4640091E0A4}" destId="{84CCE605-37AA-4505-AC21-9CF59B0C9737}" srcOrd="0" destOrd="0" presId="urn:microsoft.com/office/officeart/2008/layout/LinedList"/>
    <dgm:cxn modelId="{9ECF7CEE-0D4D-49B0-A5A4-9B3D23821A13}" srcId="{4939880D-4744-4AB9-A232-F4640091E0A4}" destId="{26460ECB-2C99-4D13-82CE-E5F26693DC93}" srcOrd="0" destOrd="0" parTransId="{89D5E02D-797E-44DD-AA9C-3E50EE4FF934}" sibTransId="{2DE26D33-7E30-4F54-98E9-93994FB21A2B}"/>
    <dgm:cxn modelId="{34D1196B-219F-478F-899D-AC126C0A352E}" type="presParOf" srcId="{84CCE605-37AA-4505-AC21-9CF59B0C9737}" destId="{C7CFC3CB-3F38-4839-B654-C212163C6B6E}" srcOrd="0" destOrd="0" presId="urn:microsoft.com/office/officeart/2008/layout/LinedList"/>
    <dgm:cxn modelId="{E80B257D-BAFA-47AA-B6B3-2D96427BFDF5}" type="presParOf" srcId="{84CCE605-37AA-4505-AC21-9CF59B0C9737}" destId="{6F7CDC50-38FB-4C3B-B4B4-FAB3C31D8A42}" srcOrd="1" destOrd="0" presId="urn:microsoft.com/office/officeart/2008/layout/LinedList"/>
    <dgm:cxn modelId="{97B02C7D-288A-4ECE-9FA1-9DB255B4A89E}" type="presParOf" srcId="{6F7CDC50-38FB-4C3B-B4B4-FAB3C31D8A42}" destId="{8292192D-EC91-4633-B3F3-FA739981BB48}" srcOrd="0" destOrd="0" presId="urn:microsoft.com/office/officeart/2008/layout/LinedList"/>
    <dgm:cxn modelId="{D1EB5769-1328-4180-9490-B57254AECC32}" type="presParOf" srcId="{6F7CDC50-38FB-4C3B-B4B4-FAB3C31D8A42}" destId="{98217D36-B2BB-405C-A70C-17737A1C53B2}" srcOrd="1" destOrd="0" presId="urn:microsoft.com/office/officeart/2008/layout/LinedList"/>
    <dgm:cxn modelId="{8303A761-3FD5-4D0C-96F6-0C379674EA2E}" type="presParOf" srcId="{84CCE605-37AA-4505-AC21-9CF59B0C9737}" destId="{C41A55E6-B1FF-48EA-982A-2624E55385AE}" srcOrd="2" destOrd="0" presId="urn:microsoft.com/office/officeart/2008/layout/LinedList"/>
    <dgm:cxn modelId="{C0037CC6-0437-4A28-8134-144E0429F5D6}" type="presParOf" srcId="{84CCE605-37AA-4505-AC21-9CF59B0C9737}" destId="{E931B567-123B-486C-9485-E11BF0D542F2}" srcOrd="3" destOrd="0" presId="urn:microsoft.com/office/officeart/2008/layout/LinedList"/>
    <dgm:cxn modelId="{5A024800-2C87-4396-99A1-99B20F754C47}" type="presParOf" srcId="{E931B567-123B-486C-9485-E11BF0D542F2}" destId="{9A8A9B69-24BB-4281-92F6-2063265B0C46}" srcOrd="0" destOrd="0" presId="urn:microsoft.com/office/officeart/2008/layout/LinedList"/>
    <dgm:cxn modelId="{6E9B6076-C03A-4DC2-8E05-180FA68A246B}" type="presParOf" srcId="{E931B567-123B-486C-9485-E11BF0D542F2}" destId="{9D2291A9-39B5-48AC-8617-5FBA76C9C4BA}" srcOrd="1" destOrd="0" presId="urn:microsoft.com/office/officeart/2008/layout/LinedList"/>
    <dgm:cxn modelId="{72708A4B-F929-4E28-8725-B7EAC1C8CA52}" type="presParOf" srcId="{84CCE605-37AA-4505-AC21-9CF59B0C9737}" destId="{7A7F37F4-0475-4962-84AE-DB80A20EFE69}" srcOrd="4" destOrd="0" presId="urn:microsoft.com/office/officeart/2008/layout/LinedList"/>
    <dgm:cxn modelId="{F860289F-0E8C-4D14-ABF4-6F6BC4C98C36}" type="presParOf" srcId="{84CCE605-37AA-4505-AC21-9CF59B0C9737}" destId="{B633B018-50F1-4F1D-8E30-15C42E7B8FD0}" srcOrd="5" destOrd="0" presId="urn:microsoft.com/office/officeart/2008/layout/LinedList"/>
    <dgm:cxn modelId="{865651F5-53D8-4D3C-977D-EFD75CA52A0D}" type="presParOf" srcId="{B633B018-50F1-4F1D-8E30-15C42E7B8FD0}" destId="{4E62296F-E3DE-4560-B339-75058B7DF261}" srcOrd="0" destOrd="0" presId="urn:microsoft.com/office/officeart/2008/layout/LinedList"/>
    <dgm:cxn modelId="{942A9DF9-4419-4ECC-84FC-81ED27B9580C}" type="presParOf" srcId="{B633B018-50F1-4F1D-8E30-15C42E7B8FD0}" destId="{B7C61183-1B2B-4E84-88B5-35D11FB9A54B}" srcOrd="1" destOrd="0" presId="urn:microsoft.com/office/officeart/2008/layout/LinedList"/>
    <dgm:cxn modelId="{7D863E1B-51B7-4A15-A537-BDECB9AEF6DB}" type="presParOf" srcId="{84CCE605-37AA-4505-AC21-9CF59B0C9737}" destId="{C89F5D43-86BF-4E62-AA46-D372D0BE422F}" srcOrd="6" destOrd="0" presId="urn:microsoft.com/office/officeart/2008/layout/LinedList"/>
    <dgm:cxn modelId="{BC158F98-EE6B-4847-8EBD-485AF5687E92}" type="presParOf" srcId="{84CCE605-37AA-4505-AC21-9CF59B0C9737}" destId="{EE18A230-AE7F-4426-B596-B7692F274131}" srcOrd="7" destOrd="0" presId="urn:microsoft.com/office/officeart/2008/layout/LinedList"/>
    <dgm:cxn modelId="{E42A5AF5-A118-4E0C-84C0-BF269B8DF046}" type="presParOf" srcId="{EE18A230-AE7F-4426-B596-B7692F274131}" destId="{9A5D4131-C7FB-4A80-B206-04A742DAB62E}" srcOrd="0" destOrd="0" presId="urn:microsoft.com/office/officeart/2008/layout/LinedList"/>
    <dgm:cxn modelId="{CD16AAEF-392D-447B-B7AC-D3F545BDE053}" type="presParOf" srcId="{EE18A230-AE7F-4426-B596-B7692F274131}" destId="{1BAC98C6-2F62-4EC8-AC0B-E383F7D7BD08}" srcOrd="1" destOrd="0" presId="urn:microsoft.com/office/officeart/2008/layout/LinedList"/>
    <dgm:cxn modelId="{FE1E765E-C45F-4AC2-8179-D088B8956D38}" type="presParOf" srcId="{84CCE605-37AA-4505-AC21-9CF59B0C9737}" destId="{8AAD0623-68D6-4D5C-9D26-0CA997DCBE0C}" srcOrd="8" destOrd="0" presId="urn:microsoft.com/office/officeart/2008/layout/LinedList"/>
    <dgm:cxn modelId="{CBD273B8-829E-4C87-80CB-E65552D4316E}" type="presParOf" srcId="{84CCE605-37AA-4505-AC21-9CF59B0C9737}" destId="{E86FA4CA-4344-497E-805E-6ADEB3341992}" srcOrd="9" destOrd="0" presId="urn:microsoft.com/office/officeart/2008/layout/LinedList"/>
    <dgm:cxn modelId="{4BD9873A-60A4-4A20-AC64-4B58E66EAA99}" type="presParOf" srcId="{E86FA4CA-4344-497E-805E-6ADEB3341992}" destId="{6CD1F5BF-5EF2-4C12-9B0D-38FD639292F9}" srcOrd="0" destOrd="0" presId="urn:microsoft.com/office/officeart/2008/layout/LinedList"/>
    <dgm:cxn modelId="{8E32B1C0-CDFA-4196-817E-51F31A7E54E7}" type="presParOf" srcId="{E86FA4CA-4344-497E-805E-6ADEB3341992}" destId="{95128E99-EC14-4C85-BE28-49E3FB868CAB}" srcOrd="1" destOrd="0" presId="urn:microsoft.com/office/officeart/2008/layout/LinedList"/>
    <dgm:cxn modelId="{642B34ED-5BAB-48E3-A47C-E23B72B77D78}" type="presParOf" srcId="{84CCE605-37AA-4505-AC21-9CF59B0C9737}" destId="{0E6E1A9A-0DEA-4301-93C4-0D54DCC00F96}" srcOrd="10" destOrd="0" presId="urn:microsoft.com/office/officeart/2008/layout/LinedList"/>
    <dgm:cxn modelId="{833B31A6-6946-4A69-A1E8-E522BB3ED561}" type="presParOf" srcId="{84CCE605-37AA-4505-AC21-9CF59B0C9737}" destId="{F0983754-0762-41E4-B6D0-ADB0A3CD141E}" srcOrd="11" destOrd="0" presId="urn:microsoft.com/office/officeart/2008/layout/LinedList"/>
    <dgm:cxn modelId="{93304BBA-788B-44F1-AB09-F9EA4EB01508}" type="presParOf" srcId="{F0983754-0762-41E4-B6D0-ADB0A3CD141E}" destId="{69E3BDAE-DA5E-4AFD-97B4-C791BE258AB7}" srcOrd="0" destOrd="0" presId="urn:microsoft.com/office/officeart/2008/layout/LinedList"/>
    <dgm:cxn modelId="{95ACDD5E-8CEF-4043-88B7-95F71A733578}" type="presParOf" srcId="{F0983754-0762-41E4-B6D0-ADB0A3CD141E}" destId="{03E055D1-9645-4156-8FF0-20819A0664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FC3CB-3F38-4839-B654-C212163C6B6E}">
      <dsp:nvSpPr>
        <dsp:cNvPr id="0" name=""/>
        <dsp:cNvSpPr/>
      </dsp:nvSpPr>
      <dsp:spPr>
        <a:xfrm>
          <a:off x="0" y="123"/>
          <a:ext cx="67976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2192D-EC91-4633-B3F3-FA739981BB48}">
      <dsp:nvSpPr>
        <dsp:cNvPr id="0" name=""/>
        <dsp:cNvSpPr/>
      </dsp:nvSpPr>
      <dsp:spPr>
        <a:xfrm>
          <a:off x="0" y="123"/>
          <a:ext cx="6797675" cy="89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COTS technology offers great advantages and tools for Validation and Verification (V&amp;V) teams for System Testing.</a:t>
          </a:r>
        </a:p>
      </dsp:txBody>
      <dsp:txXfrm>
        <a:off x="0" y="123"/>
        <a:ext cx="6797675" cy="892454"/>
      </dsp:txXfrm>
    </dsp:sp>
    <dsp:sp modelId="{C41A55E6-B1FF-48EA-982A-2624E55385AE}">
      <dsp:nvSpPr>
        <dsp:cNvPr id="0" name=""/>
        <dsp:cNvSpPr/>
      </dsp:nvSpPr>
      <dsp:spPr>
        <a:xfrm>
          <a:off x="0" y="892578"/>
          <a:ext cx="6797675" cy="0"/>
        </a:xfrm>
        <a:prstGeom prst="line">
          <a:avLst/>
        </a:prstGeom>
        <a:solidFill>
          <a:schemeClr val="accent2">
            <a:hueOff val="7808"/>
            <a:satOff val="-5375"/>
            <a:lumOff val="-1373"/>
            <a:alphaOff val="0"/>
          </a:schemeClr>
        </a:solidFill>
        <a:ln w="15875" cap="flat" cmpd="sng" algn="ctr">
          <a:solidFill>
            <a:schemeClr val="accent2">
              <a:hueOff val="7808"/>
              <a:satOff val="-5375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A9B69-24BB-4281-92F6-2063265B0C46}">
      <dsp:nvSpPr>
        <dsp:cNvPr id="0" name=""/>
        <dsp:cNvSpPr/>
      </dsp:nvSpPr>
      <dsp:spPr>
        <a:xfrm>
          <a:off x="0" y="892578"/>
          <a:ext cx="6797675" cy="89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Companies spend thousands of USD in validation and verification stages and each year teams are encouraged to do more with less without sacrificing quality.</a:t>
          </a:r>
        </a:p>
      </dsp:txBody>
      <dsp:txXfrm>
        <a:off x="0" y="892578"/>
        <a:ext cx="6797675" cy="892454"/>
      </dsp:txXfrm>
    </dsp:sp>
    <dsp:sp modelId="{7A7F37F4-0475-4962-84AE-DB80A20EFE69}">
      <dsp:nvSpPr>
        <dsp:cNvPr id="0" name=""/>
        <dsp:cNvSpPr/>
      </dsp:nvSpPr>
      <dsp:spPr>
        <a:xfrm>
          <a:off x="0" y="1785032"/>
          <a:ext cx="6797675" cy="0"/>
        </a:xfrm>
        <a:prstGeom prst="line">
          <a:avLst/>
        </a:prstGeom>
        <a:solidFill>
          <a:schemeClr val="accent2">
            <a:hueOff val="15615"/>
            <a:satOff val="-10750"/>
            <a:lumOff val="-2745"/>
            <a:alphaOff val="0"/>
          </a:schemeClr>
        </a:solidFill>
        <a:ln w="15875" cap="flat" cmpd="sng" algn="ctr">
          <a:solidFill>
            <a:schemeClr val="accent2">
              <a:hueOff val="15615"/>
              <a:satOff val="-1075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2296F-E3DE-4560-B339-75058B7DF261}">
      <dsp:nvSpPr>
        <dsp:cNvPr id="0" name=""/>
        <dsp:cNvSpPr/>
      </dsp:nvSpPr>
      <dsp:spPr>
        <a:xfrm>
          <a:off x="0" y="1785032"/>
          <a:ext cx="6797675" cy="89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The proposed Low-Cost HIL Test Tool could be a good tool, basic test framework and good alternative for small applications that need to be tested fast and efficiently.</a:t>
          </a:r>
        </a:p>
      </dsp:txBody>
      <dsp:txXfrm>
        <a:off x="0" y="1785032"/>
        <a:ext cx="6797675" cy="892454"/>
      </dsp:txXfrm>
    </dsp:sp>
    <dsp:sp modelId="{C89F5D43-86BF-4E62-AA46-D372D0BE422F}">
      <dsp:nvSpPr>
        <dsp:cNvPr id="0" name=""/>
        <dsp:cNvSpPr/>
      </dsp:nvSpPr>
      <dsp:spPr>
        <a:xfrm>
          <a:off x="0" y="2677486"/>
          <a:ext cx="6797675" cy="0"/>
        </a:xfrm>
        <a:prstGeom prst="line">
          <a:avLst/>
        </a:prstGeom>
        <a:solidFill>
          <a:schemeClr val="accent2">
            <a:hueOff val="23423"/>
            <a:satOff val="-16126"/>
            <a:lumOff val="-4118"/>
            <a:alphaOff val="0"/>
          </a:schemeClr>
        </a:solidFill>
        <a:ln w="15875" cap="flat" cmpd="sng" algn="ctr">
          <a:solidFill>
            <a:schemeClr val="accent2">
              <a:hueOff val="23423"/>
              <a:satOff val="-16126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5D4131-C7FB-4A80-B206-04A742DAB62E}">
      <dsp:nvSpPr>
        <dsp:cNvPr id="0" name=""/>
        <dsp:cNvSpPr/>
      </dsp:nvSpPr>
      <dsp:spPr>
        <a:xfrm>
          <a:off x="0" y="2677486"/>
          <a:ext cx="6797675" cy="89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The tool could be used by engineering teams and technicians without the cost of development or runtime licenses once the test messages/modes to the Device Under Test (DUT) are known.</a:t>
          </a:r>
        </a:p>
      </dsp:txBody>
      <dsp:txXfrm>
        <a:off x="0" y="2677486"/>
        <a:ext cx="6797675" cy="892454"/>
      </dsp:txXfrm>
    </dsp:sp>
    <dsp:sp modelId="{8AAD0623-68D6-4D5C-9D26-0CA997DCBE0C}">
      <dsp:nvSpPr>
        <dsp:cNvPr id="0" name=""/>
        <dsp:cNvSpPr/>
      </dsp:nvSpPr>
      <dsp:spPr>
        <a:xfrm>
          <a:off x="0" y="3569941"/>
          <a:ext cx="6797675" cy="0"/>
        </a:xfrm>
        <a:prstGeom prst="line">
          <a:avLst/>
        </a:prstGeom>
        <a:solidFill>
          <a:schemeClr val="accent2">
            <a:hueOff val="31230"/>
            <a:satOff val="-21501"/>
            <a:lumOff val="-5490"/>
            <a:alphaOff val="0"/>
          </a:schemeClr>
        </a:solidFill>
        <a:ln w="15875" cap="flat" cmpd="sng" algn="ctr">
          <a:solidFill>
            <a:schemeClr val="accent2">
              <a:hueOff val="31230"/>
              <a:satOff val="-21501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D1F5BF-5EF2-4C12-9B0D-38FD639292F9}">
      <dsp:nvSpPr>
        <dsp:cNvPr id="0" name=""/>
        <dsp:cNvSpPr/>
      </dsp:nvSpPr>
      <dsp:spPr>
        <a:xfrm>
          <a:off x="0" y="3569941"/>
          <a:ext cx="6797675" cy="892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Although the STM32 platform offers great flexibility, C programming language is not the 1</a:t>
          </a:r>
          <a:r>
            <a:rPr lang="en-US" sz="1700" kern="1200" baseline="30000" dirty="0"/>
            <a:t>st</a:t>
          </a:r>
          <a:r>
            <a:rPr lang="en-US" sz="1700" kern="1200" dirty="0"/>
            <a:t> choice for test developers and perhaps a different platform with Python support would be better (i.e., Raspberry Pi).</a:t>
          </a:r>
        </a:p>
      </dsp:txBody>
      <dsp:txXfrm>
        <a:off x="0" y="3569941"/>
        <a:ext cx="6797675" cy="892454"/>
      </dsp:txXfrm>
    </dsp:sp>
    <dsp:sp modelId="{0E6E1A9A-0DEA-4301-93C4-0D54DCC00F96}">
      <dsp:nvSpPr>
        <dsp:cNvPr id="0" name=""/>
        <dsp:cNvSpPr/>
      </dsp:nvSpPr>
      <dsp:spPr>
        <a:xfrm>
          <a:off x="0" y="4462395"/>
          <a:ext cx="6797675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3BDAE-DA5E-4AFD-97B4-C791BE258AB7}">
      <dsp:nvSpPr>
        <dsp:cNvPr id="0" name=""/>
        <dsp:cNvSpPr/>
      </dsp:nvSpPr>
      <dsp:spPr>
        <a:xfrm>
          <a:off x="0" y="4462395"/>
          <a:ext cx="6791036" cy="11873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The System Development Process Model would have to change to Spiral, V-Model or custom one if this project would have to be presented to stakeholders to allow prototypes and continuous integration and development.</a:t>
          </a:r>
        </a:p>
      </dsp:txBody>
      <dsp:txXfrm>
        <a:off x="0" y="4462395"/>
        <a:ext cx="6791036" cy="1187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5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8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4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31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62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4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1F4CD-FE0E-42FB-B7ED-E38BC88EFD2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1F4CD-FE0E-42FB-B7ED-E38BC88EFD2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8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1F4CD-FE0E-42FB-B7ED-E38BC88EFD24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029F2CF-5E8A-49FA-9C6D-F61813AC6D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94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01E37-A3C0-4F9E-9651-0FAD0F9A8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sz="2600"/>
              <a:t>University of Michigan – Dearborn</a:t>
            </a:r>
            <a:br>
              <a:rPr lang="en-US" sz="2600"/>
            </a:br>
            <a:br>
              <a:rPr lang="en-US" sz="2600"/>
            </a:br>
            <a:r>
              <a:rPr lang="en-US" sz="2600"/>
              <a:t>ECE 574: Advanced Software Methods for Engineering Applications. Fall 2022</a:t>
            </a:r>
            <a:br>
              <a:rPr lang="en-US" sz="2600"/>
            </a:br>
            <a:br>
              <a:rPr lang="en-US" sz="2600"/>
            </a:br>
            <a:br>
              <a:rPr lang="en-US" sz="2600"/>
            </a:br>
            <a:r>
              <a:rPr lang="en-US" sz="2600" b="1"/>
              <a:t>Low-Cost Hardware in the Loop (HIL) Test Tool</a:t>
            </a:r>
            <a:br>
              <a:rPr lang="en-US" sz="2600" b="1"/>
            </a:br>
            <a:br>
              <a:rPr lang="en-US" sz="2600" b="1"/>
            </a:br>
            <a:br>
              <a:rPr lang="en-US" sz="2600"/>
            </a:br>
            <a:br>
              <a:rPr lang="en-US" sz="2600"/>
            </a:br>
            <a:endParaRPr lang="en-US" sz="2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8DC2-B09B-43CB-8FC4-A95EAF04F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b="1" cap="none"/>
              <a:t>Final Project Presentation</a:t>
            </a:r>
          </a:p>
          <a:p>
            <a:r>
              <a:rPr lang="en-US" cap="none"/>
              <a:t>Presented by: </a:t>
            </a:r>
          </a:p>
          <a:p>
            <a:r>
              <a:rPr lang="en-US" cap="none"/>
              <a:t>Luis Castaneda-Trejo</a:t>
            </a:r>
            <a:endParaRPr lang="en-US" cap="none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18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2AB0-228D-4CF3-A689-ED8D5CAD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26E1EA0-B9E9-498F-A3F1-08F95F4D8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546776"/>
              </p:ext>
            </p:extLst>
          </p:nvPr>
        </p:nvGraphicFramePr>
        <p:xfrm>
          <a:off x="1096962" y="1846263"/>
          <a:ext cx="6378615" cy="1589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654">
                  <a:extLst>
                    <a:ext uri="{9D8B030D-6E8A-4147-A177-3AD203B41FA5}">
                      <a16:colId xmlns:a16="http://schemas.microsoft.com/office/drawing/2014/main" val="3307804158"/>
                    </a:ext>
                  </a:extLst>
                </a:gridCol>
                <a:gridCol w="1148398">
                  <a:extLst>
                    <a:ext uri="{9D8B030D-6E8A-4147-A177-3AD203B41FA5}">
                      <a16:colId xmlns:a16="http://schemas.microsoft.com/office/drawing/2014/main" val="4224859167"/>
                    </a:ext>
                  </a:extLst>
                </a:gridCol>
                <a:gridCol w="994176">
                  <a:extLst>
                    <a:ext uri="{9D8B030D-6E8A-4147-A177-3AD203B41FA5}">
                      <a16:colId xmlns:a16="http://schemas.microsoft.com/office/drawing/2014/main" val="3031238258"/>
                    </a:ext>
                  </a:extLst>
                </a:gridCol>
                <a:gridCol w="2641387">
                  <a:extLst>
                    <a:ext uri="{9D8B030D-6E8A-4147-A177-3AD203B41FA5}">
                      <a16:colId xmlns:a16="http://schemas.microsoft.com/office/drawing/2014/main" val="1540863113"/>
                    </a:ext>
                  </a:extLst>
                </a:gridCol>
              </a:tblGrid>
              <a:tr h="251158">
                <a:tc>
                  <a:txBody>
                    <a:bodyPr/>
                    <a:lstStyle/>
                    <a:p>
                      <a:r>
                        <a:rPr lang="en-US" sz="1200" dirty="0"/>
                        <a:t>Test Mode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02940"/>
                  </a:ext>
                </a:extLst>
              </a:tr>
              <a:tr h="251158">
                <a:tc>
                  <a:txBody>
                    <a:bodyPr/>
                    <a:lstStyle/>
                    <a:p>
                      <a:r>
                        <a:rPr lang="en-US" sz="1200" dirty="0"/>
                        <a:t>$FE01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Speed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Verifies the speed set to the ECU.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82834"/>
                  </a:ext>
                </a:extLst>
              </a:tr>
              <a:tr h="251158">
                <a:tc>
                  <a:txBody>
                    <a:bodyPr/>
                    <a:lstStyle/>
                    <a:p>
                      <a:r>
                        <a:rPr lang="en-US" sz="1200" dirty="0"/>
                        <a:t>$FE02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Verifies the lights turn ON/OFF.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36494"/>
                  </a:ext>
                </a:extLst>
              </a:tr>
              <a:tr h="309647">
                <a:tc>
                  <a:txBody>
                    <a:bodyPr/>
                    <a:lstStyle/>
                    <a:p>
                      <a:r>
                        <a:rPr lang="en-US" sz="1200" dirty="0"/>
                        <a:t>$FE03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Hazards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Verifies the hazard lights turn ON/OFF.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28846"/>
                  </a:ext>
                </a:extLst>
              </a:tr>
              <a:tr h="387637">
                <a:tc>
                  <a:txBody>
                    <a:bodyPr/>
                    <a:lstStyle/>
                    <a:p>
                      <a:r>
                        <a:rPr lang="en-US" sz="1200" dirty="0"/>
                        <a:t>$FE04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Engine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Verifies the ignition status of the engine.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99270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09463E9-A242-4EEF-B801-2D202CEF5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437" y="1846263"/>
            <a:ext cx="3834527" cy="12702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6436A8-FC2F-4C90-A21F-2F7E8E940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62" y="4308005"/>
            <a:ext cx="3115543" cy="18434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648147-8E68-4D3F-8114-006B56297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162" y="4122592"/>
            <a:ext cx="4029075" cy="2028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8AD055-E860-41CD-A451-102AC9CBE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089" y="4304528"/>
            <a:ext cx="2901489" cy="1846889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52C79E5-831A-4990-A932-0FE7828E0156}"/>
              </a:ext>
            </a:extLst>
          </p:cNvPr>
          <p:cNvSpPr/>
          <p:nvPr/>
        </p:nvSpPr>
        <p:spPr>
          <a:xfrm>
            <a:off x="3252355" y="3782291"/>
            <a:ext cx="1932709" cy="34030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System capable to show PASS/FAIL criteria</a:t>
            </a: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DF2E3F4A-2791-4987-AF06-3EA2A8B13B17}"/>
              </a:ext>
            </a:extLst>
          </p:cNvPr>
          <p:cNvSpPr/>
          <p:nvPr/>
        </p:nvSpPr>
        <p:spPr>
          <a:xfrm>
            <a:off x="10478012" y="3267740"/>
            <a:ext cx="1388225" cy="340301"/>
          </a:xfrm>
          <a:prstGeom prst="wedgeRoundRectCallout">
            <a:avLst>
              <a:gd name="adj1" fmla="val -106911"/>
              <a:gd name="adj2" fmla="val -9017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All 4 Test Modes covered.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FE2B31E4-6ACA-439E-BF8A-F38E0E550B2A}"/>
              </a:ext>
            </a:extLst>
          </p:cNvPr>
          <p:cNvSpPr/>
          <p:nvPr/>
        </p:nvSpPr>
        <p:spPr>
          <a:xfrm>
            <a:off x="7710055" y="3608041"/>
            <a:ext cx="1475509" cy="340301"/>
          </a:xfrm>
          <a:prstGeom prst="wedgeRoundRectCallout">
            <a:avLst>
              <a:gd name="adj1" fmla="val 53815"/>
              <a:gd name="adj2" fmla="val 105248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Signals behavior during test execution</a:t>
            </a:r>
          </a:p>
        </p:txBody>
      </p:sp>
    </p:spTree>
    <p:extLst>
      <p:ext uri="{BB962C8B-B14F-4D97-AF65-F5344CB8AC3E}">
        <p14:creationId xmlns:p14="http://schemas.microsoft.com/office/powerpoint/2010/main" val="259747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81A53-67AA-403E-8647-1C5B3F18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VII. Summary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1987B75-2348-BB92-F88D-07873D16F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233238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105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6D98-8BAE-409E-955A-18749301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049" y="581436"/>
            <a:ext cx="10058400" cy="814939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04C22-73ED-4C34-871B-72052291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26391"/>
            <a:ext cx="10058400" cy="4023360"/>
          </a:xfrm>
        </p:spPr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sz="2400" dirty="0"/>
              <a:t>Commercial Off The Shelf (COTS) Technology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Project System Components.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System Dataflow.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System Architecture.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System Process Development Model.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Results.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Summary.</a:t>
            </a:r>
            <a:endParaRPr lang="en-US" dirty="0"/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1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2536-4EA9-4D20-8F34-A98AA5D7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9801"/>
            <a:ext cx="10058400" cy="91821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A55B-CEB8-4624-80E6-4D6F8C09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944" y="1885839"/>
            <a:ext cx="4747256" cy="37477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600" dirty="0"/>
              <a:t>Validation and Verification (V&amp;V) teams rely on automated testing to improve quality on Software and Systems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Some companies spend 50% or more on testing activities to ensure product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Commercial Off The Shelf (COTS) Technology provides great tools for V&amp;V teams to standardize automation frameworks and test methodologies.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Some of these tools have great benefits but are very costly and sometimes unaffordable, these tools often require both development and runtime licenses.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07F2FA-B989-4633-81EB-7099BAEF1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485165"/>
            <a:ext cx="4716779" cy="3148450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ADB7BBC-73B8-43D8-97C1-57C8E9908E58}"/>
              </a:ext>
            </a:extLst>
          </p:cNvPr>
          <p:cNvSpPr/>
          <p:nvPr/>
        </p:nvSpPr>
        <p:spPr>
          <a:xfrm>
            <a:off x="4815436" y="5149516"/>
            <a:ext cx="1997242" cy="484099"/>
          </a:xfrm>
          <a:prstGeom prst="wedgeEllipseCallout">
            <a:avLst>
              <a:gd name="adj1" fmla="val -28861"/>
              <a:gd name="adj2" fmla="val -36969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In V&amp;V, majority use of COTS technology is used here.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C272C-1D13-4668-B2E2-CBD5D041F03C}"/>
              </a:ext>
            </a:extLst>
          </p:cNvPr>
          <p:cNvSpPr txBox="1"/>
          <p:nvPr/>
        </p:nvSpPr>
        <p:spPr>
          <a:xfrm>
            <a:off x="1541735" y="5819183"/>
            <a:ext cx="42723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MathWorks V-Model</a:t>
            </a:r>
          </a:p>
          <a:p>
            <a:r>
              <a:rPr lang="en-US" sz="1050" dirty="0"/>
              <a:t>www.mathworks.com/help/rtw/gs/v-model-for-system-development.html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37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4BBF-5E9B-4E8A-90E7-481D47B0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14679"/>
            <a:ext cx="10058400" cy="74845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I. Commercial Off The Shelf (COTS)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7A408-5165-4124-AEA5-A80A6C931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1967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Some examples of common COTS technology tools in the Automotive Industry.</a:t>
            </a:r>
          </a:p>
          <a:p>
            <a:endParaRPr lang="en-US" b="1" dirty="0"/>
          </a:p>
          <a:p>
            <a:r>
              <a:rPr lang="en-US" b="1" dirty="0"/>
              <a:t>Vector </a:t>
            </a:r>
            <a:r>
              <a:rPr lang="en-US" b="1" dirty="0" err="1"/>
              <a:t>Informatik</a:t>
            </a:r>
            <a:r>
              <a:rPr lang="en-US" b="1" dirty="0"/>
              <a:t> (Vector)</a:t>
            </a:r>
          </a:p>
          <a:p>
            <a:r>
              <a:rPr lang="en-US" dirty="0"/>
              <a:t>- CANoe/CANalyzer</a:t>
            </a:r>
          </a:p>
          <a:p>
            <a:r>
              <a:rPr lang="en-US" dirty="0"/>
              <a:t>- </a:t>
            </a:r>
            <a:r>
              <a:rPr lang="en-US" dirty="0" err="1"/>
              <a:t>CANape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Intrepid Control Systems (ICS)</a:t>
            </a:r>
          </a:p>
          <a:p>
            <a:r>
              <a:rPr lang="en-US" dirty="0"/>
              <a:t>- Vehicle SPY</a:t>
            </a:r>
          </a:p>
          <a:p>
            <a:endParaRPr lang="en-US" b="1" dirty="0"/>
          </a:p>
          <a:p>
            <a:r>
              <a:rPr lang="en-US" b="1" dirty="0"/>
              <a:t>National Instruments (NI)</a:t>
            </a:r>
          </a:p>
          <a:p>
            <a:r>
              <a:rPr lang="en-US" dirty="0"/>
              <a:t>- LabVIEW</a:t>
            </a:r>
          </a:p>
          <a:p>
            <a:r>
              <a:rPr lang="en-US" dirty="0"/>
              <a:t>- TestStand</a:t>
            </a:r>
          </a:p>
        </p:txBody>
      </p:sp>
      <p:pic>
        <p:nvPicPr>
          <p:cNvPr id="2050" name="Picture 2" descr="CANoe - Tool for design and development of distributed systems -  Third-Party Products &amp; Services - MATLAB &amp; Simulink">
            <a:extLst>
              <a:ext uri="{FF2B5EF4-FFF2-40B4-BE49-F238E27FC236}">
                <a16:creationId xmlns:a16="http://schemas.microsoft.com/office/drawing/2014/main" id="{652641F1-2A51-4276-A314-8FB7E4B2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12" y="2355076"/>
            <a:ext cx="4675188" cy="352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7DC584-7083-4FFB-B04F-5FE1ED2FC95C}"/>
              </a:ext>
            </a:extLst>
          </p:cNvPr>
          <p:cNvSpPr txBox="1"/>
          <p:nvPr/>
        </p:nvSpPr>
        <p:spPr>
          <a:xfrm>
            <a:off x="7792781" y="5966322"/>
            <a:ext cx="2470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CANalyzer. Source: Vector </a:t>
            </a:r>
            <a:r>
              <a:rPr lang="en-US" sz="1200" dirty="0" err="1"/>
              <a:t>Informatik</a:t>
            </a:r>
            <a:endParaRPr lang="en-US" sz="1200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A8665C3B-F790-4180-841C-F8A80656487A}"/>
              </a:ext>
            </a:extLst>
          </p:cNvPr>
          <p:cNvSpPr/>
          <p:nvPr/>
        </p:nvSpPr>
        <p:spPr>
          <a:xfrm>
            <a:off x="3087231" y="2340908"/>
            <a:ext cx="2299581" cy="1186004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Costly Licenses!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4DB48536-8CE7-468E-A856-08D365B04B20}"/>
              </a:ext>
            </a:extLst>
          </p:cNvPr>
          <p:cNvSpPr/>
          <p:nvPr/>
        </p:nvSpPr>
        <p:spPr>
          <a:xfrm>
            <a:off x="6953686" y="3753249"/>
            <a:ext cx="2299581" cy="1186004"/>
          </a:xfrm>
          <a:prstGeom prst="flowChartAlternate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Sometimes not needed after development is done.</a:t>
            </a:r>
          </a:p>
        </p:txBody>
      </p:sp>
    </p:spTree>
    <p:extLst>
      <p:ext uri="{BB962C8B-B14F-4D97-AF65-F5344CB8AC3E}">
        <p14:creationId xmlns:p14="http://schemas.microsoft.com/office/powerpoint/2010/main" val="326136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804A2C-E72C-47E9-8278-9C6130A0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1943677"/>
            <a:ext cx="6839905" cy="41344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BB1E65-CA4B-4506-B5F0-5A0AF7B0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7426"/>
            <a:ext cx="10058400" cy="822960"/>
          </a:xfrm>
        </p:spPr>
        <p:txBody>
          <a:bodyPr>
            <a:normAutofit/>
          </a:bodyPr>
          <a:lstStyle/>
          <a:p>
            <a:r>
              <a:rPr lang="en-US" dirty="0"/>
              <a:t>II. Project System Components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5B50E2AC-8984-4E95-84AD-1212FA91F30B}"/>
              </a:ext>
            </a:extLst>
          </p:cNvPr>
          <p:cNvSpPr/>
          <p:nvPr/>
        </p:nvSpPr>
        <p:spPr>
          <a:xfrm>
            <a:off x="1204111" y="2990850"/>
            <a:ext cx="1139039" cy="530948"/>
          </a:xfrm>
          <a:prstGeom prst="wedgeEllipseCallout">
            <a:avLst>
              <a:gd name="adj1" fmla="val 160468"/>
              <a:gd name="adj2" fmla="val 2726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Arm Cortex M7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DE7C1999-D282-4506-828E-C0EAFCCBCF4C}"/>
              </a:ext>
            </a:extLst>
          </p:cNvPr>
          <p:cNvSpPr/>
          <p:nvPr/>
        </p:nvSpPr>
        <p:spPr>
          <a:xfrm>
            <a:off x="7586804" y="2109457"/>
            <a:ext cx="2553077" cy="612648"/>
          </a:xfrm>
          <a:prstGeom prst="wedgeEllipseCallout">
            <a:avLst>
              <a:gd name="adj1" fmla="val -47650"/>
              <a:gd name="adj2" fmla="val 10683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This can be a single ECU or a complete simulated network.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5D581369-83BE-4993-8345-22D49830A7D0}"/>
              </a:ext>
            </a:extLst>
          </p:cNvPr>
          <p:cNvSpPr/>
          <p:nvPr/>
        </p:nvSpPr>
        <p:spPr>
          <a:xfrm>
            <a:off x="7251826" y="5287224"/>
            <a:ext cx="1997088" cy="612648"/>
          </a:xfrm>
          <a:prstGeom prst="wedgeEllipseCallout">
            <a:avLst>
              <a:gd name="adj1" fmla="val -95683"/>
              <a:gd name="adj2" fmla="val 1373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 work with any tool that can send TCP commands.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628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1E65-CA4B-4506-B5F0-5A0AF7B0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77426"/>
            <a:ext cx="10058400" cy="822960"/>
          </a:xfrm>
        </p:spPr>
        <p:txBody>
          <a:bodyPr>
            <a:normAutofit/>
          </a:bodyPr>
          <a:lstStyle/>
          <a:p>
            <a:r>
              <a:rPr lang="en-US" dirty="0"/>
              <a:t>III. Overview of System Dataflow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B0FC7D-F2DF-4471-9BD8-E73C0354C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3085" y="2181265"/>
            <a:ext cx="6305829" cy="3846555"/>
          </a:xfrm>
          <a:prstGeom prst="rect">
            <a:avLst/>
          </a:prstGeom>
          <a:noFill/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3D2D1A-E179-4010-913C-F3293771EE36}"/>
              </a:ext>
            </a:extLst>
          </p:cNvPr>
          <p:cNvSpPr/>
          <p:nvPr/>
        </p:nvSpPr>
        <p:spPr>
          <a:xfrm>
            <a:off x="4372824" y="5477347"/>
            <a:ext cx="780202" cy="32592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Test Mode Select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000441-1D0E-490B-AA2A-460B9D840E24}"/>
              </a:ext>
            </a:extLst>
          </p:cNvPr>
          <p:cNvSpPr/>
          <p:nvPr/>
        </p:nvSpPr>
        <p:spPr>
          <a:xfrm>
            <a:off x="3367889" y="3279617"/>
            <a:ext cx="733331" cy="2987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Message Process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1CA7FE-1A42-4ADB-BC0F-9C900DBCB836}"/>
              </a:ext>
            </a:extLst>
          </p:cNvPr>
          <p:cNvSpPr/>
          <p:nvPr/>
        </p:nvSpPr>
        <p:spPr>
          <a:xfrm>
            <a:off x="3367889" y="3790994"/>
            <a:ext cx="823866" cy="32592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CAN Message(s)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16F8BF-2C4E-4EF1-894F-CDC92BE4F434}"/>
              </a:ext>
            </a:extLst>
          </p:cNvPr>
          <p:cNvSpPr/>
          <p:nvPr/>
        </p:nvSpPr>
        <p:spPr>
          <a:xfrm>
            <a:off x="6536602" y="4255129"/>
            <a:ext cx="840463" cy="33497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CAN Message(s)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D06FB69-6158-4F51-B1E0-27EA730798EA}"/>
              </a:ext>
            </a:extLst>
          </p:cNvPr>
          <p:cNvSpPr/>
          <p:nvPr/>
        </p:nvSpPr>
        <p:spPr>
          <a:xfrm>
            <a:off x="3382578" y="4440725"/>
            <a:ext cx="794487" cy="29876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Test Results</a:t>
            </a:r>
          </a:p>
        </p:txBody>
      </p:sp>
    </p:spTree>
    <p:extLst>
      <p:ext uri="{BB962C8B-B14F-4D97-AF65-F5344CB8AC3E}">
        <p14:creationId xmlns:p14="http://schemas.microsoft.com/office/powerpoint/2010/main" val="29088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-0.03985 -3.7037E-6 C -0.05768 -3.7037E-6 -0.07955 -0.03819 -0.07955 -0.06898 L -0.07955 -0.13773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84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0 C 0.02161 0 0.04128 0.02037 0.04128 0.0456 C 0.04128 0.07083 0.02161 0.09144 -0.00234 0.09144 C -0.02617 0.09144 -0.04557 0.07083 -0.04557 0.0456 C -0.04557 0.02037 -0.02617 0 -0.00234 0 Z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0.25586 0.000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8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4.07407E-6 L -0.25872 -0.0090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43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0.01551 L 0.00105 0.09074 C 0.00105 0.12454 0.04779 0.16621 0.08581 0.16621 L 0.17071 0.16621 " pathEditMode="relative" rAng="0" ptsTypes="AAAA">
                                      <p:cBhvr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12" grpId="0" animBg="1"/>
      <p:bldP spid="12" grpId="1" animBg="1"/>
      <p:bldP spid="12" grpId="2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FA3F6-3A82-4E54-8602-FA05B3538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IV. System Architecture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E1B46-EF24-4533-8949-9EC62D35E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431638"/>
            <a:ext cx="6909801" cy="3731292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F7791-059A-4333-A037-608FF6A39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/>
              <a:t>- Portable architecture to other MCUs running FreeRTOS.</a:t>
            </a:r>
          </a:p>
          <a:p>
            <a:r>
              <a:rPr lang="en-US"/>
              <a:t>- Modular architecture with same State Machine pattern for test modes.</a:t>
            </a:r>
          </a:p>
          <a:p>
            <a:r>
              <a:rPr lang="en-US"/>
              <a:t>- Additional features and task control can be added to the MAIN Controller task. </a:t>
            </a:r>
          </a:p>
          <a:p>
            <a:r>
              <a:rPr lang="en-US"/>
              <a:t>- Leverage use of STM’s Hardware Abstraction Layer for I/O.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6683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50EB6-7018-47AF-B7E8-B4D6719E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4679"/>
            <a:ext cx="10058400" cy="748454"/>
          </a:xfrm>
        </p:spPr>
        <p:txBody>
          <a:bodyPr/>
          <a:lstStyle/>
          <a:p>
            <a:r>
              <a:rPr lang="en-US" dirty="0"/>
              <a:t>V. System Process Development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1CABC-90EE-4309-82F6-5B820668CA41}"/>
              </a:ext>
            </a:extLst>
          </p:cNvPr>
          <p:cNvSpPr/>
          <p:nvPr/>
        </p:nvSpPr>
        <p:spPr>
          <a:xfrm>
            <a:off x="6648469" y="2306087"/>
            <a:ext cx="1343025" cy="7484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Requirements 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82C467-10CC-4835-9A3F-04F25A285A06}"/>
              </a:ext>
            </a:extLst>
          </p:cNvPr>
          <p:cNvSpPr/>
          <p:nvPr/>
        </p:nvSpPr>
        <p:spPr>
          <a:xfrm>
            <a:off x="7660948" y="3217735"/>
            <a:ext cx="1343025" cy="7484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HW and SW design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5BBD09-F8C0-4B02-9E91-D10782D375B4}"/>
              </a:ext>
            </a:extLst>
          </p:cNvPr>
          <p:cNvSpPr/>
          <p:nvPr/>
        </p:nvSpPr>
        <p:spPr>
          <a:xfrm>
            <a:off x="8709641" y="4129383"/>
            <a:ext cx="1343025" cy="7484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Integration and Testing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9E3656-EFD1-48BF-B7E6-EF64499711FF}"/>
              </a:ext>
            </a:extLst>
          </p:cNvPr>
          <p:cNvSpPr/>
          <p:nvPr/>
        </p:nvSpPr>
        <p:spPr>
          <a:xfrm>
            <a:off x="9812655" y="5041031"/>
            <a:ext cx="1343025" cy="74845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Operation and Maintenance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BC89D32-5E75-4A9A-843D-444306D4BDF7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7221755" y="3152768"/>
            <a:ext cx="537421" cy="34096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8CDEC0A-0833-4A12-AD40-AA70947A6A86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8252340" y="4046308"/>
            <a:ext cx="537421" cy="37718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385F539-D1F9-4C51-8923-ED785D0C7F32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9328194" y="4930796"/>
            <a:ext cx="537421" cy="43150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BC2A92-8244-4C40-BF46-075777FE6978}"/>
              </a:ext>
            </a:extLst>
          </p:cNvPr>
          <p:cNvSpPr txBox="1"/>
          <p:nvPr/>
        </p:nvSpPr>
        <p:spPr>
          <a:xfrm>
            <a:off x="1179826" y="2052590"/>
            <a:ext cx="514854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The project used the Waterfall Process Development Model.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This academic project did not involve discussions with customers or stakeholders; therefore, requirements were defined at project proposal stage.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Hardware and Software design were developed after the requirements stage and no additional features were added.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All components were integrated and tested using the 4 test modes described in the report.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Software optimizations were done after functionality was verified.</a:t>
            </a:r>
          </a:p>
        </p:txBody>
      </p:sp>
    </p:spTree>
    <p:extLst>
      <p:ext uri="{BB962C8B-B14F-4D97-AF65-F5344CB8AC3E}">
        <p14:creationId xmlns:p14="http://schemas.microsoft.com/office/powerpoint/2010/main" val="2010149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728C58-B3A9-4915-8CCE-5D0C0844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V. System Process Development Model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16BA91-3D94-4923-9FB5-E1673DE7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01" y="640081"/>
            <a:ext cx="4942397" cy="53144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9FBD03-DAAF-42D2-91BB-03143C30EE8B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Project was divided in 3 areas: Hardware, Software and Test.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Each area has its own set of requirements. </a:t>
            </a:r>
            <a:r>
              <a:rPr lang="en-US" sz="1700" i="1">
                <a:solidFill>
                  <a:schemeClr val="tx1">
                    <a:lumMod val="75000"/>
                    <a:lumOff val="25000"/>
                  </a:schemeClr>
                </a:solidFill>
              </a:rPr>
              <a:t>Section III </a:t>
            </a: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in the Project Report.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Hardware integration was done in a sequential way.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sz="17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1700">
                <a:solidFill>
                  <a:schemeClr val="tx1">
                    <a:lumMod val="75000"/>
                    <a:lumOff val="25000"/>
                  </a:schemeClr>
                </a:solidFill>
              </a:rPr>
              <a:t>Software and Test went back and forth specially with the CAN and Ethernet tests.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7953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797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University of Michigan – Dearborn  ECE 574: Advanced Software Methods for Engineering Applications. Fall 2022   Low-Cost Hardware in the Loop (HIL) Test Tool    </vt:lpstr>
      <vt:lpstr>Topics</vt:lpstr>
      <vt:lpstr>Introduction</vt:lpstr>
      <vt:lpstr>I. Commercial Off The Shelf (COTS) Technology</vt:lpstr>
      <vt:lpstr>II. Project System Components</vt:lpstr>
      <vt:lpstr>III. Overview of System Dataflow</vt:lpstr>
      <vt:lpstr>IV. System Architecture</vt:lpstr>
      <vt:lpstr>V. System Process Development Model</vt:lpstr>
      <vt:lpstr>V. System Process Development Model (cont.)</vt:lpstr>
      <vt:lpstr>VI. Results</vt:lpstr>
      <vt:lpstr>VII.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Michigan – Dearborn  ECE 574: Advanced Software Methods for Engineering Applications. Fall 2022   Low Cost Hardware in the Loop (HIL) Test Tool  </dc:title>
  <dc:creator>Castaneda Trejo, Luis (uib01493)</dc:creator>
  <cp:lastModifiedBy>Castaneda Trejo, Luis (uib01493)</cp:lastModifiedBy>
  <cp:revision>79</cp:revision>
  <dcterms:created xsi:type="dcterms:W3CDTF">2022-11-14T11:23:56Z</dcterms:created>
  <dcterms:modified xsi:type="dcterms:W3CDTF">2022-11-24T13:24:32Z</dcterms:modified>
</cp:coreProperties>
</file>