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67" r:id="rId7"/>
    <p:sldId id="269" r:id="rId8"/>
    <p:sldId id="270" r:id="rId9"/>
    <p:sldId id="259" r:id="rId10"/>
    <p:sldId id="261" r:id="rId11"/>
    <p:sldId id="262" r:id="rId12"/>
    <p:sldId id="263" r:id="rId13"/>
    <p:sldId id="265" r:id="rId14"/>
    <p:sldId id="272" r:id="rId15"/>
  </p:sldIdLst>
  <p:sldSz cx="12188825" cy="6858000"/>
  <p:notesSz cx="6858000" cy="9144000"/>
  <p:defaultTextStyle>
    <a:defPPr rtl="0">
      <a:defRPr lang="ro-ro"/>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Stil luminos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087" autoAdjust="0"/>
  </p:normalViewPr>
  <p:slideViewPr>
    <p:cSldViewPr>
      <p:cViewPr varScale="1">
        <p:scale>
          <a:sx n="55" d="100"/>
          <a:sy n="55" d="100"/>
        </p:scale>
        <p:origin x="34" y="720"/>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ro-RO" dirty="0"/>
          </a:p>
        </p:txBody>
      </p:sp>
      <p:sp>
        <p:nvSpPr>
          <p:cNvPr id="3" name="Substituent dată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564AA61-DB90-4C41-8D73-C205C0990813}" type="datetime1">
              <a:rPr lang="ro-RO" smtClean="0"/>
              <a:t>06.01.2021</a:t>
            </a:fld>
            <a:endParaRPr lang="ro-RO" dirty="0"/>
          </a:p>
        </p:txBody>
      </p:sp>
      <p:sp>
        <p:nvSpPr>
          <p:cNvPr id="4" name="Substituent subsol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ro-RO" dirty="0"/>
          </a:p>
        </p:txBody>
      </p:sp>
      <p:sp>
        <p:nvSpPr>
          <p:cNvPr id="5" name="Substituent număr diapozitiv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ro-RO" smtClean="0"/>
              <a:pPr algn="r" rtl="0"/>
              <a:t>‹#›</a:t>
            </a:fld>
            <a:endParaRPr lang="ro-RO"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ro-RO" dirty="0"/>
          </a:p>
        </p:txBody>
      </p:sp>
      <p:sp>
        <p:nvSpPr>
          <p:cNvPr id="3" name="Substituent dată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FA47940C-060F-441D-835D-1DE815320B36}" type="datetime1">
              <a:rPr lang="ro-RO" smtClean="0"/>
              <a:pPr/>
              <a:t>06.01.2021</a:t>
            </a:fld>
            <a:endParaRPr lang="ro-RO" dirty="0"/>
          </a:p>
        </p:txBody>
      </p:sp>
      <p:sp>
        <p:nvSpPr>
          <p:cNvPr id="4" name="Substituent imagine diapozitiv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ro-RO" dirty="0"/>
          </a:p>
        </p:txBody>
      </p:sp>
      <p:sp>
        <p:nvSpPr>
          <p:cNvPr id="5" name="Substituent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o-RO" dirty="0"/>
              <a:t>Clic pentru editare stiluri text Coordonator</a:t>
            </a:r>
          </a:p>
          <a:p>
            <a:pPr lvl="1" rtl="0"/>
            <a:r>
              <a:rPr lang="ro-RO" dirty="0"/>
              <a:t>Al doilea nivel</a:t>
            </a:r>
          </a:p>
          <a:p>
            <a:pPr lvl="2" rtl="0"/>
            <a:r>
              <a:rPr lang="ro-RO" dirty="0"/>
              <a:t>Al treilea nivel</a:t>
            </a:r>
          </a:p>
          <a:p>
            <a:pPr lvl="3" rtl="0"/>
            <a:r>
              <a:rPr lang="ro-RO" dirty="0"/>
              <a:t>Al patrulea nivel</a:t>
            </a:r>
          </a:p>
          <a:p>
            <a:pPr lvl="4" rtl="0"/>
            <a:r>
              <a:rPr lang="ro-RO" dirty="0"/>
              <a:t>Al cincilea nivel</a:t>
            </a:r>
          </a:p>
        </p:txBody>
      </p:sp>
      <p:sp>
        <p:nvSpPr>
          <p:cNvPr id="6" name="Substituent subsol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ro-RO" dirty="0"/>
          </a:p>
        </p:txBody>
      </p:sp>
      <p:sp>
        <p:nvSpPr>
          <p:cNvPr id="7" name="Substituent număr diapozitiv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ro-RO" smtClean="0"/>
              <a:pPr algn="r"/>
              <a:t>‹#›</a:t>
            </a:fld>
            <a:endParaRPr lang="ro-RO"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1</a:t>
            </a:fld>
            <a:endParaRPr lang="ro-RO" dirty="0"/>
          </a:p>
        </p:txBody>
      </p:sp>
    </p:spTree>
    <p:extLst>
      <p:ext uri="{BB962C8B-B14F-4D97-AF65-F5344CB8AC3E}">
        <p14:creationId xmlns:p14="http://schemas.microsoft.com/office/powerpoint/2010/main" val="2803251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10</a:t>
            </a:fld>
            <a:endParaRPr lang="ro-RO" dirty="0"/>
          </a:p>
        </p:txBody>
      </p:sp>
    </p:spTree>
    <p:extLst>
      <p:ext uri="{BB962C8B-B14F-4D97-AF65-F5344CB8AC3E}">
        <p14:creationId xmlns:p14="http://schemas.microsoft.com/office/powerpoint/2010/main" val="329983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2</a:t>
            </a:fld>
            <a:endParaRPr lang="ro-RO" dirty="0"/>
          </a:p>
        </p:txBody>
      </p:sp>
    </p:spTree>
    <p:extLst>
      <p:ext uri="{BB962C8B-B14F-4D97-AF65-F5344CB8AC3E}">
        <p14:creationId xmlns:p14="http://schemas.microsoft.com/office/powerpoint/2010/main" val="14165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3</a:t>
            </a:fld>
            <a:endParaRPr lang="ro-RO" dirty="0"/>
          </a:p>
        </p:txBody>
      </p:sp>
    </p:spTree>
    <p:extLst>
      <p:ext uri="{BB962C8B-B14F-4D97-AF65-F5344CB8AC3E}">
        <p14:creationId xmlns:p14="http://schemas.microsoft.com/office/powerpoint/2010/main" val="389426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4</a:t>
            </a:fld>
            <a:endParaRPr lang="ro-RO" dirty="0"/>
          </a:p>
        </p:txBody>
      </p:sp>
    </p:spTree>
    <p:extLst>
      <p:ext uri="{BB962C8B-B14F-4D97-AF65-F5344CB8AC3E}">
        <p14:creationId xmlns:p14="http://schemas.microsoft.com/office/powerpoint/2010/main" val="3082233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dirty="0"/>
          </a:p>
        </p:txBody>
      </p:sp>
      <p:sp>
        <p:nvSpPr>
          <p:cNvPr id="4" name="Substituent număr diapozitiv 3"/>
          <p:cNvSpPr>
            <a:spLocks noGrp="1"/>
          </p:cNvSpPr>
          <p:nvPr>
            <p:ph type="sldNum" sz="quarter" idx="10"/>
          </p:nvPr>
        </p:nvSpPr>
        <p:spPr/>
        <p:txBody>
          <a:bodyPr rtlCol="0"/>
          <a:lstStyle/>
          <a:p>
            <a:pPr algn="r" rtl="0"/>
            <a:fld id="{3EBA5BD7-F043-4D1B-AA17-CD412FC534DE}" type="slidenum">
              <a:rPr lang="ro-RO" smtClean="0"/>
              <a:pPr algn="r" rtl="0"/>
              <a:t>5</a:t>
            </a:fld>
            <a:endParaRPr lang="ro-RO" dirty="0"/>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6</a:t>
            </a:fld>
            <a:endParaRPr lang="ro-RO" dirty="0"/>
          </a:p>
        </p:txBody>
      </p:sp>
    </p:spTree>
    <p:extLst>
      <p:ext uri="{BB962C8B-B14F-4D97-AF65-F5344CB8AC3E}">
        <p14:creationId xmlns:p14="http://schemas.microsoft.com/office/powerpoint/2010/main" val="107787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7</a:t>
            </a:fld>
            <a:endParaRPr lang="ro-RO" dirty="0"/>
          </a:p>
        </p:txBody>
      </p:sp>
    </p:spTree>
    <p:extLst>
      <p:ext uri="{BB962C8B-B14F-4D97-AF65-F5344CB8AC3E}">
        <p14:creationId xmlns:p14="http://schemas.microsoft.com/office/powerpoint/2010/main" val="341152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8</a:t>
            </a:fld>
            <a:endParaRPr lang="ro-RO" dirty="0"/>
          </a:p>
        </p:txBody>
      </p:sp>
    </p:spTree>
    <p:extLst>
      <p:ext uri="{BB962C8B-B14F-4D97-AF65-F5344CB8AC3E}">
        <p14:creationId xmlns:p14="http://schemas.microsoft.com/office/powerpoint/2010/main" val="15035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pPr algn="r"/>
            <a:fld id="{3EBA5BD7-F043-4D1B-AA17-CD412FC534DE}" type="slidenum">
              <a:rPr lang="ro-RO" smtClean="0"/>
              <a:pPr algn="r"/>
              <a:t>9</a:t>
            </a:fld>
            <a:endParaRPr lang="ro-RO" dirty="0"/>
          </a:p>
        </p:txBody>
      </p:sp>
    </p:spTree>
    <p:extLst>
      <p:ext uri="{BB962C8B-B14F-4D97-AF65-F5344CB8AC3E}">
        <p14:creationId xmlns:p14="http://schemas.microsoft.com/office/powerpoint/2010/main" val="3217481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grpSp>
        <p:nvGrpSpPr>
          <p:cNvPr id="21" name="diagonale"/>
          <p:cNvGrpSpPr/>
          <p:nvPr/>
        </p:nvGrpSpPr>
        <p:grpSpPr>
          <a:xfrm>
            <a:off x="7516443" y="4145281"/>
            <a:ext cx="4686117" cy="2731407"/>
            <a:chOff x="5638800" y="3108960"/>
            <a:chExt cx="3515503" cy="2048555"/>
          </a:xfrm>
        </p:grpSpPr>
        <p:cxnSp>
          <p:nvCxnSpPr>
            <p:cNvPr id="14" name="Conector drep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drep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drep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ii în partea de jos"/>
          <p:cNvGrpSpPr/>
          <p:nvPr/>
        </p:nvGrpSpPr>
        <p:grpSpPr>
          <a:xfrm>
            <a:off x="-8916" y="6057149"/>
            <a:ext cx="5498726" cy="820207"/>
            <a:chOff x="-6689" y="4553748"/>
            <a:chExt cx="4125119" cy="615155"/>
          </a:xfrm>
        </p:grpSpPr>
        <p:sp>
          <p:nvSpPr>
            <p:cNvPr id="9" name="Formă liberă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sp>
          <p:nvSpPr>
            <p:cNvPr id="10" name="Formă liberă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sp>
          <p:nvSpPr>
            <p:cNvPr id="11" name="Formă liberă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grpSp>
      <p:sp>
        <p:nvSpPr>
          <p:cNvPr id="2" name="Titlu 1"/>
          <p:cNvSpPr>
            <a:spLocks noGrp="1"/>
          </p:cNvSpPr>
          <p:nvPr>
            <p:ph type="ctrTitle"/>
          </p:nvPr>
        </p:nvSpPr>
        <p:spPr>
          <a:xfrm>
            <a:off x="1625176" y="584200"/>
            <a:ext cx="8735325" cy="2000251"/>
          </a:xfrm>
        </p:spPr>
        <p:txBody>
          <a:bodyPr rtlCol="0">
            <a:normAutofit/>
          </a:bodyPr>
          <a:lstStyle>
            <a:lvl1pPr algn="l" rtl="0">
              <a:defRPr sz="5400"/>
            </a:lvl1pPr>
          </a:lstStyle>
          <a:p>
            <a:pPr rtl="0"/>
            <a:r>
              <a:rPr lang="ro-RO"/>
              <a:t>Faceți clic pentru a edita stilul de titlu coordonator</a:t>
            </a:r>
            <a:endParaRPr lang="ro-RO" dirty="0"/>
          </a:p>
        </p:txBody>
      </p:sp>
      <p:sp>
        <p:nvSpPr>
          <p:cNvPr id="3" name="Subtitlu 2"/>
          <p:cNvSpPr>
            <a:spLocks noGrp="1"/>
          </p:cNvSpPr>
          <p:nvPr>
            <p:ph type="subTitle" idx="1" hasCustomPrompt="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r>
              <a:rPr lang="ro-RO" dirty="0"/>
              <a:t>Clic pentru a edita stilul de subtitlu</a:t>
            </a:r>
          </a:p>
        </p:txBody>
      </p:sp>
      <p:sp>
        <p:nvSpPr>
          <p:cNvPr id="22" name="Substituent dată 21"/>
          <p:cNvSpPr>
            <a:spLocks noGrp="1"/>
          </p:cNvSpPr>
          <p:nvPr>
            <p:ph type="dt" sz="half" idx="10"/>
          </p:nvPr>
        </p:nvSpPr>
        <p:spPr/>
        <p:txBody>
          <a:bodyPr rtlCol="0"/>
          <a:lstStyle>
            <a:lvl1pPr>
              <a:defRPr/>
            </a:lvl1pPr>
          </a:lstStyle>
          <a:p>
            <a:fld id="{4E235D79-BAF3-4533-BD0F-678E1A4EFE15}" type="datetime1">
              <a:rPr lang="ro-RO" smtClean="0"/>
              <a:pPr/>
              <a:t>06.01.2021</a:t>
            </a:fld>
            <a:endParaRPr lang="ro-RO" dirty="0"/>
          </a:p>
        </p:txBody>
      </p:sp>
      <p:sp>
        <p:nvSpPr>
          <p:cNvPr id="23" name="Substituent subsol 22"/>
          <p:cNvSpPr>
            <a:spLocks noGrp="1"/>
          </p:cNvSpPr>
          <p:nvPr>
            <p:ph type="ftr" sz="quarter" idx="11"/>
          </p:nvPr>
        </p:nvSpPr>
        <p:spPr/>
        <p:txBody>
          <a:bodyPr rtlCol="0"/>
          <a:lstStyle/>
          <a:p>
            <a:pPr rtl="0"/>
            <a:endParaRPr lang="ro-RO" dirty="0"/>
          </a:p>
        </p:txBody>
      </p:sp>
      <p:sp>
        <p:nvSpPr>
          <p:cNvPr id="24" name="Substituent număr diapozitiv 23"/>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a:t>Faceți clic pentru a edita stilul de titlu coordonator</a:t>
            </a:r>
            <a:endParaRPr lang="ro-RO" dirty="0"/>
          </a:p>
        </p:txBody>
      </p:sp>
      <p:sp>
        <p:nvSpPr>
          <p:cNvPr id="3" name="Substituent text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4" name="Substituent dată 3"/>
          <p:cNvSpPr>
            <a:spLocks noGrp="1"/>
          </p:cNvSpPr>
          <p:nvPr>
            <p:ph type="dt" sz="half" idx="10"/>
          </p:nvPr>
        </p:nvSpPr>
        <p:spPr/>
        <p:txBody>
          <a:bodyPr rtlCol="0"/>
          <a:lstStyle>
            <a:lvl1pPr>
              <a:defRPr/>
            </a:lvl1pPr>
          </a:lstStyle>
          <a:p>
            <a:fld id="{8C2DAFD7-9F4E-4E17-98BC-7E698277A5FE}" type="datetime1">
              <a:rPr lang="ro-RO" smtClean="0"/>
              <a:pPr/>
              <a:t>06.01.2021</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836898" y="584200"/>
            <a:ext cx="2742486" cy="5588000"/>
          </a:xfrm>
        </p:spPr>
        <p:txBody>
          <a:bodyPr vert="eaVert" rtlCol="0"/>
          <a:lstStyle/>
          <a:p>
            <a:pPr rtl="0"/>
            <a:r>
              <a:rPr lang="ro-RO"/>
              <a:t>Faceți clic pentru a edita stilul de titlu coordonator</a:t>
            </a:r>
            <a:endParaRPr lang="ro-RO" dirty="0"/>
          </a:p>
        </p:txBody>
      </p:sp>
      <p:sp>
        <p:nvSpPr>
          <p:cNvPr id="3" name="Substituent text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4" name="Substituent dată 3"/>
          <p:cNvSpPr>
            <a:spLocks noGrp="1"/>
          </p:cNvSpPr>
          <p:nvPr>
            <p:ph type="dt" sz="half" idx="10"/>
          </p:nvPr>
        </p:nvSpPr>
        <p:spPr/>
        <p:txBody>
          <a:bodyPr rtlCol="0"/>
          <a:lstStyle>
            <a:lvl1pPr>
              <a:defRPr/>
            </a:lvl1pPr>
          </a:lstStyle>
          <a:p>
            <a:fld id="{856B4E55-7279-4C2C-8B78-47D8E2A9DDEC}" type="datetime1">
              <a:rPr lang="ro-RO" smtClean="0"/>
              <a:pPr/>
              <a:t>06.01.2021</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a:t>Faceți clic pentru a edita stilul de titlu coordonator</a:t>
            </a:r>
            <a:endParaRPr lang="ro-RO" dirty="0"/>
          </a:p>
        </p:txBody>
      </p:sp>
      <p:sp>
        <p:nvSpPr>
          <p:cNvPr id="3" name="Substituent conținut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4" name="Substituent dată 3"/>
          <p:cNvSpPr>
            <a:spLocks noGrp="1"/>
          </p:cNvSpPr>
          <p:nvPr>
            <p:ph type="dt" sz="half" idx="10"/>
          </p:nvPr>
        </p:nvSpPr>
        <p:spPr/>
        <p:txBody>
          <a:bodyPr rtlCol="0"/>
          <a:lstStyle>
            <a:lvl1pPr>
              <a:defRPr/>
            </a:lvl1pPr>
          </a:lstStyle>
          <a:p>
            <a:fld id="{0077A2ED-4BFC-4D16-9B13-E9DE064D7F72}" type="datetime1">
              <a:rPr lang="ro-RO" smtClean="0"/>
              <a:pPr/>
              <a:t>06.01.2021</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grpSp>
        <p:nvGrpSpPr>
          <p:cNvPr id="11" name="diagonale"/>
          <p:cNvGrpSpPr/>
          <p:nvPr/>
        </p:nvGrpSpPr>
        <p:grpSpPr>
          <a:xfrm>
            <a:off x="7516443" y="4145281"/>
            <a:ext cx="4686117" cy="2731407"/>
            <a:chOff x="5638800" y="3108960"/>
            <a:chExt cx="3515503" cy="2048555"/>
          </a:xfrm>
        </p:grpSpPr>
        <p:cxnSp>
          <p:nvCxnSpPr>
            <p:cNvPr id="12" name="Conector drep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drep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drep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u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ro-RO"/>
              <a:t>Faceți clic pentru a edita stilul de titlu coordonator</a:t>
            </a:r>
            <a:endParaRPr lang="ro-RO" dirty="0"/>
          </a:p>
        </p:txBody>
      </p:sp>
      <p:sp>
        <p:nvSpPr>
          <p:cNvPr id="3" name="Substituent text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ro-RO"/>
              <a:t>Faceţi clic pentru a edita Master stiluri text</a:t>
            </a:r>
          </a:p>
        </p:txBody>
      </p:sp>
      <p:sp>
        <p:nvSpPr>
          <p:cNvPr id="4" name="Substituent dată 3"/>
          <p:cNvSpPr>
            <a:spLocks noGrp="1"/>
          </p:cNvSpPr>
          <p:nvPr>
            <p:ph type="dt" sz="half" idx="10"/>
          </p:nvPr>
        </p:nvSpPr>
        <p:spPr/>
        <p:txBody>
          <a:bodyPr rtlCol="0"/>
          <a:lstStyle>
            <a:lvl1pPr>
              <a:defRPr/>
            </a:lvl1pPr>
          </a:lstStyle>
          <a:p>
            <a:fld id="{88073E27-4858-4ED3-9E6F-EF3668668768}" type="datetime1">
              <a:rPr lang="ro-RO" smtClean="0"/>
              <a:pPr/>
              <a:t>06.01.2021</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a:t>Faceți clic pentru a edita stilul de titlu coordonator</a:t>
            </a:r>
            <a:endParaRPr lang="ro-RO" dirty="0"/>
          </a:p>
        </p:txBody>
      </p:sp>
      <p:sp>
        <p:nvSpPr>
          <p:cNvPr id="3" name="Substituent conținut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4" name="Substituent conținut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5" name="Substituent dată 4"/>
          <p:cNvSpPr>
            <a:spLocks noGrp="1"/>
          </p:cNvSpPr>
          <p:nvPr>
            <p:ph type="dt" sz="half" idx="10"/>
          </p:nvPr>
        </p:nvSpPr>
        <p:spPr/>
        <p:txBody>
          <a:bodyPr rtlCol="0"/>
          <a:lstStyle>
            <a:lvl1pPr>
              <a:defRPr/>
            </a:lvl1pPr>
          </a:lstStyle>
          <a:p>
            <a:fld id="{F84E113F-CC20-4C95-BA49-B4B719FD3C16}" type="datetime1">
              <a:rPr lang="ro-RO" smtClean="0"/>
              <a:pPr/>
              <a:t>06.01.2021</a:t>
            </a:fld>
            <a:endParaRPr lang="ro-RO" dirty="0"/>
          </a:p>
        </p:txBody>
      </p:sp>
      <p:sp>
        <p:nvSpPr>
          <p:cNvPr id="6" name="Substituent subsol 5"/>
          <p:cNvSpPr>
            <a:spLocks noGrp="1"/>
          </p:cNvSpPr>
          <p:nvPr>
            <p:ph type="ftr" sz="quarter" idx="11"/>
          </p:nvPr>
        </p:nvSpPr>
        <p:spPr/>
        <p:txBody>
          <a:bodyPr rtlCol="0"/>
          <a:lstStyle/>
          <a:p>
            <a:pPr rtl="0"/>
            <a:endParaRPr lang="ro-RO" dirty="0"/>
          </a:p>
        </p:txBody>
      </p:sp>
      <p:sp>
        <p:nvSpPr>
          <p:cNvPr id="7" name="Substituent număr diapozitiv 6"/>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lvl1pPr algn="l" rtl="0">
              <a:defRPr/>
            </a:lvl1pPr>
          </a:lstStyle>
          <a:p>
            <a:pPr rtl="0"/>
            <a:r>
              <a:rPr lang="ro-RO"/>
              <a:t>Faceți clic pentru a edita stilul de titlu coordonator</a:t>
            </a:r>
            <a:endParaRPr lang="ro-RO" dirty="0"/>
          </a:p>
        </p:txBody>
      </p:sp>
      <p:sp>
        <p:nvSpPr>
          <p:cNvPr id="3" name="Substituent text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o-RO"/>
              <a:t>Faceţi clic pentru a edita Master stiluri text</a:t>
            </a:r>
          </a:p>
        </p:txBody>
      </p:sp>
      <p:sp>
        <p:nvSpPr>
          <p:cNvPr id="4" name="Substituent conținut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5" name="Substituent text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o-RO"/>
              <a:t>Faceţi clic pentru a edita Master stiluri text</a:t>
            </a:r>
          </a:p>
        </p:txBody>
      </p:sp>
      <p:sp>
        <p:nvSpPr>
          <p:cNvPr id="6" name="Substituent conținut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7" name="Substituent dată 6"/>
          <p:cNvSpPr>
            <a:spLocks noGrp="1"/>
          </p:cNvSpPr>
          <p:nvPr>
            <p:ph type="dt" sz="half" idx="10"/>
          </p:nvPr>
        </p:nvSpPr>
        <p:spPr/>
        <p:txBody>
          <a:bodyPr rtlCol="0"/>
          <a:lstStyle>
            <a:lvl1pPr>
              <a:defRPr/>
            </a:lvl1pPr>
          </a:lstStyle>
          <a:p>
            <a:fld id="{FF36C638-5357-4237-8986-70D687606A00}" type="datetime1">
              <a:rPr lang="ro-RO" smtClean="0"/>
              <a:pPr/>
              <a:t>06.01.2021</a:t>
            </a:fld>
            <a:endParaRPr lang="ro-RO" dirty="0"/>
          </a:p>
        </p:txBody>
      </p:sp>
      <p:sp>
        <p:nvSpPr>
          <p:cNvPr id="8" name="Substituent subsol 7"/>
          <p:cNvSpPr>
            <a:spLocks noGrp="1"/>
          </p:cNvSpPr>
          <p:nvPr>
            <p:ph type="ftr" sz="quarter" idx="11"/>
          </p:nvPr>
        </p:nvSpPr>
        <p:spPr/>
        <p:txBody>
          <a:bodyPr rtlCol="0"/>
          <a:lstStyle/>
          <a:p>
            <a:pPr rtl="0"/>
            <a:endParaRPr lang="ro-RO" dirty="0"/>
          </a:p>
        </p:txBody>
      </p:sp>
      <p:sp>
        <p:nvSpPr>
          <p:cNvPr id="9" name="Substituent număr diapozitiv 8"/>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a:t>Faceți clic pentru a edita stilul de titlu coordonator</a:t>
            </a:r>
            <a:endParaRPr lang="ro-RO" dirty="0"/>
          </a:p>
        </p:txBody>
      </p:sp>
      <p:sp>
        <p:nvSpPr>
          <p:cNvPr id="3" name="Substituent dată 2"/>
          <p:cNvSpPr>
            <a:spLocks noGrp="1"/>
          </p:cNvSpPr>
          <p:nvPr>
            <p:ph type="dt" sz="half" idx="10"/>
          </p:nvPr>
        </p:nvSpPr>
        <p:spPr/>
        <p:txBody>
          <a:bodyPr rtlCol="0"/>
          <a:lstStyle>
            <a:lvl1pPr>
              <a:defRPr/>
            </a:lvl1pPr>
          </a:lstStyle>
          <a:p>
            <a:fld id="{504EB6DD-C5E5-485E-8B65-2AC9839E1641}" type="datetime1">
              <a:rPr lang="ro-RO" smtClean="0"/>
              <a:pPr/>
              <a:t>06.01.2021</a:t>
            </a:fld>
            <a:endParaRPr lang="ro-RO" dirty="0"/>
          </a:p>
        </p:txBody>
      </p:sp>
      <p:sp>
        <p:nvSpPr>
          <p:cNvPr id="4" name="Substituent subsol 3"/>
          <p:cNvSpPr>
            <a:spLocks noGrp="1"/>
          </p:cNvSpPr>
          <p:nvPr>
            <p:ph type="ftr" sz="quarter" idx="11"/>
          </p:nvPr>
        </p:nvSpPr>
        <p:spPr/>
        <p:txBody>
          <a:bodyPr rtlCol="0"/>
          <a:lstStyle/>
          <a:p>
            <a:pPr rtl="0"/>
            <a:endParaRPr lang="ro-RO" dirty="0"/>
          </a:p>
        </p:txBody>
      </p:sp>
      <p:sp>
        <p:nvSpPr>
          <p:cNvPr id="5" name="Substituent număr diapozitiv 4"/>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lvl1pPr>
              <a:defRPr/>
            </a:lvl1pPr>
          </a:lstStyle>
          <a:p>
            <a:fld id="{D1471C80-3147-45DB-B8E8-9A29C1353614}" type="datetime1">
              <a:rPr lang="ro-RO" smtClean="0"/>
              <a:pPr/>
              <a:t>06.01.2021</a:t>
            </a:fld>
            <a:endParaRPr lang="ro-RO" dirty="0"/>
          </a:p>
        </p:txBody>
      </p:sp>
      <p:sp>
        <p:nvSpPr>
          <p:cNvPr id="3" name="Substituent subsol 2"/>
          <p:cNvSpPr>
            <a:spLocks noGrp="1"/>
          </p:cNvSpPr>
          <p:nvPr>
            <p:ph type="ftr" sz="quarter" idx="11"/>
          </p:nvPr>
        </p:nvSpPr>
        <p:spPr/>
        <p:txBody>
          <a:bodyPr rtlCol="0"/>
          <a:lstStyle/>
          <a:p>
            <a:pPr rtl="0"/>
            <a:endParaRPr lang="ro-RO" dirty="0"/>
          </a:p>
        </p:txBody>
      </p:sp>
      <p:sp>
        <p:nvSpPr>
          <p:cNvPr id="4" name="Substituent număr diapozitiv 3"/>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ro-RO"/>
              <a:t>Faceți clic pentru a edita stilul de titlu coordonator</a:t>
            </a:r>
            <a:endParaRPr lang="ro-RO" dirty="0"/>
          </a:p>
        </p:txBody>
      </p:sp>
      <p:sp>
        <p:nvSpPr>
          <p:cNvPr id="4" name="Substituent tex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o-RO"/>
              <a:t>Faceţi clic pentru a edita Master stiluri text</a:t>
            </a:r>
          </a:p>
        </p:txBody>
      </p:sp>
      <p:sp>
        <p:nvSpPr>
          <p:cNvPr id="3" name="Substituent conținut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5" name="Substituent dată 4"/>
          <p:cNvSpPr>
            <a:spLocks noGrp="1"/>
          </p:cNvSpPr>
          <p:nvPr>
            <p:ph type="dt" sz="half" idx="10"/>
          </p:nvPr>
        </p:nvSpPr>
        <p:spPr/>
        <p:txBody>
          <a:bodyPr rtlCol="0"/>
          <a:lstStyle>
            <a:lvl1pPr>
              <a:defRPr/>
            </a:lvl1pPr>
          </a:lstStyle>
          <a:p>
            <a:fld id="{A0CDC771-978E-467A-80A4-3CFB97B40C81}" type="datetime1">
              <a:rPr lang="ro-RO" smtClean="0"/>
              <a:pPr/>
              <a:t>06.01.2021</a:t>
            </a:fld>
            <a:endParaRPr lang="ro-RO" dirty="0"/>
          </a:p>
        </p:txBody>
      </p:sp>
      <p:sp>
        <p:nvSpPr>
          <p:cNvPr id="6" name="Substituent subsol 5"/>
          <p:cNvSpPr>
            <a:spLocks noGrp="1"/>
          </p:cNvSpPr>
          <p:nvPr>
            <p:ph type="ftr" sz="quarter" idx="11"/>
          </p:nvPr>
        </p:nvSpPr>
        <p:spPr/>
        <p:txBody>
          <a:bodyPr rtlCol="0"/>
          <a:lstStyle/>
          <a:p>
            <a:pPr rtl="0"/>
            <a:endParaRPr lang="ro-RO" dirty="0"/>
          </a:p>
        </p:txBody>
      </p:sp>
      <p:sp>
        <p:nvSpPr>
          <p:cNvPr id="7" name="Substituent număr diapozitiv 6"/>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ro-RO"/>
              <a:t>Faceți clic pentru a edita stilul de titlu coordonator</a:t>
            </a:r>
            <a:endParaRPr lang="ro-RO" dirty="0"/>
          </a:p>
        </p:txBody>
      </p:sp>
      <p:sp>
        <p:nvSpPr>
          <p:cNvPr id="4" name="Substituent tex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o-RO"/>
              <a:t>Faceţi clic pentru a edita Master stiluri text</a:t>
            </a:r>
          </a:p>
        </p:txBody>
      </p:sp>
      <p:sp>
        <p:nvSpPr>
          <p:cNvPr id="3" name="Substituent imagine 2" descr="Un substituent gol pentru a adăuga o imagine. Faceți clic pe substituent și selectați imaginea pe care doriți s-o adăugați."/>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ro-RO"/>
              <a:t>Faceți clic pe pictogramă pentru a adăuga o imagine</a:t>
            </a:r>
            <a:endParaRPr lang="ro-RO" dirty="0"/>
          </a:p>
        </p:txBody>
      </p:sp>
      <p:sp>
        <p:nvSpPr>
          <p:cNvPr id="5" name="Substituent dată 4"/>
          <p:cNvSpPr>
            <a:spLocks noGrp="1"/>
          </p:cNvSpPr>
          <p:nvPr>
            <p:ph type="dt" sz="half" idx="10"/>
          </p:nvPr>
        </p:nvSpPr>
        <p:spPr/>
        <p:txBody>
          <a:bodyPr rtlCol="0"/>
          <a:lstStyle>
            <a:lvl1pPr>
              <a:defRPr/>
            </a:lvl1pPr>
          </a:lstStyle>
          <a:p>
            <a:fld id="{8A681EF5-F6EF-4DC3-BA74-62F467F5FE61}" type="datetime1">
              <a:rPr lang="ro-RO" smtClean="0"/>
              <a:pPr/>
              <a:t>06.01.2021</a:t>
            </a:fld>
            <a:endParaRPr lang="ro-RO" dirty="0"/>
          </a:p>
        </p:txBody>
      </p:sp>
      <p:sp>
        <p:nvSpPr>
          <p:cNvPr id="6" name="Substituent subsol 5"/>
          <p:cNvSpPr>
            <a:spLocks noGrp="1"/>
          </p:cNvSpPr>
          <p:nvPr>
            <p:ph type="ftr" sz="quarter" idx="11"/>
          </p:nvPr>
        </p:nvSpPr>
        <p:spPr/>
        <p:txBody>
          <a:bodyPr rtlCol="0"/>
          <a:lstStyle/>
          <a:p>
            <a:pPr rtl="0"/>
            <a:endParaRPr lang="ro-RO" dirty="0"/>
          </a:p>
        </p:txBody>
      </p:sp>
      <p:sp>
        <p:nvSpPr>
          <p:cNvPr id="7" name="Substituent număr diapozitiv 6"/>
          <p:cNvSpPr>
            <a:spLocks noGrp="1"/>
          </p:cNvSpPr>
          <p:nvPr>
            <p:ph type="sldNum" sz="quarter" idx="12"/>
          </p:nvPr>
        </p:nvSpPr>
        <p:spPr/>
        <p:txBody>
          <a:bodyPr rtlCol="0"/>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ii din stânga"/>
          <p:cNvGrpSpPr/>
          <p:nvPr/>
        </p:nvGrpSpPr>
        <p:grpSpPr>
          <a:xfrm>
            <a:off x="-15870" y="-3174"/>
            <a:ext cx="819993" cy="5229225"/>
            <a:chOff x="-11906" y="-2381"/>
            <a:chExt cx="615155" cy="3921919"/>
          </a:xfrm>
        </p:grpSpPr>
        <p:sp>
          <p:nvSpPr>
            <p:cNvPr id="10" name="Formă liberă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sp>
          <p:nvSpPr>
            <p:cNvPr id="11" name="Formă liberă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sp>
          <p:nvSpPr>
            <p:cNvPr id="14" name="Formă liberă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grpSp>
      <p:sp>
        <p:nvSpPr>
          <p:cNvPr id="2" name="Substituent titlu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ro-RO" dirty="0"/>
              <a:t>Clic pentru editare stil titlu</a:t>
            </a:r>
          </a:p>
        </p:txBody>
      </p:sp>
      <p:sp>
        <p:nvSpPr>
          <p:cNvPr id="3" name="Substituent text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ro-RO" dirty="0"/>
              <a:t>Editați stilurile de text coordonator</a:t>
            </a:r>
          </a:p>
          <a:p>
            <a:pPr lvl="1" rtl="0"/>
            <a:r>
              <a:rPr lang="ro-RO" dirty="0"/>
              <a:t>Al doilea nivel</a:t>
            </a:r>
          </a:p>
          <a:p>
            <a:pPr lvl="2" rtl="0"/>
            <a:r>
              <a:rPr lang="ro-RO" dirty="0"/>
              <a:t>Al treilea nivel</a:t>
            </a:r>
          </a:p>
          <a:p>
            <a:pPr lvl="3" rtl="0"/>
            <a:r>
              <a:rPr lang="ro-RO" dirty="0"/>
              <a:t>Al patrulea nivel</a:t>
            </a:r>
          </a:p>
          <a:p>
            <a:pPr lvl="4" rtl="0"/>
            <a:r>
              <a:rPr lang="ro-RO" dirty="0"/>
              <a:t>Al cincilea nivel</a:t>
            </a:r>
          </a:p>
        </p:txBody>
      </p:sp>
      <p:sp>
        <p:nvSpPr>
          <p:cNvPr id="4" name="Substituent dată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1D557914-1B5A-460F-8110-66E17909A04F}" type="datetime1">
              <a:rPr lang="ro-RO" smtClean="0"/>
              <a:pPr/>
              <a:t>06.01.2021</a:t>
            </a:fld>
            <a:endParaRPr lang="ro-RO" dirty="0"/>
          </a:p>
        </p:txBody>
      </p:sp>
      <p:sp>
        <p:nvSpPr>
          <p:cNvPr id="5" name="Substituent subsol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ro-RO" dirty="0"/>
          </a:p>
        </p:txBody>
      </p:sp>
      <p:sp>
        <p:nvSpPr>
          <p:cNvPr id="6" name="Substituent număr diapozitiv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ro-RO" smtClean="0"/>
              <a:pPr algn="r"/>
              <a:t>‹#›</a:t>
            </a:fld>
            <a:endParaRPr lang="ro-RO"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rtlCol="0"/>
          <a:lstStyle/>
          <a:p>
            <a:pPr rtl="0"/>
            <a:r>
              <a:rPr lang="en-US" dirty="0"/>
              <a:t>Digital Signatures</a:t>
            </a:r>
            <a:endParaRPr lang="ro-RO" dirty="0"/>
          </a:p>
        </p:txBody>
      </p:sp>
      <p:sp>
        <p:nvSpPr>
          <p:cNvPr id="5" name="Subtitlu 4"/>
          <p:cNvSpPr>
            <a:spLocks noGrp="1"/>
          </p:cNvSpPr>
          <p:nvPr>
            <p:ph type="subTitle" idx="1"/>
          </p:nvPr>
        </p:nvSpPr>
        <p:spPr>
          <a:xfrm>
            <a:off x="1641334" y="2584451"/>
            <a:ext cx="8735325" cy="1752600"/>
          </a:xfrm>
        </p:spPr>
        <p:txBody>
          <a:bodyPr rtlCol="0"/>
          <a:lstStyle/>
          <a:p>
            <a:pPr rtl="0"/>
            <a:r>
              <a:rPr lang="en-US" dirty="0"/>
              <a:t>The Electronic fingerprints</a:t>
            </a:r>
            <a:endParaRPr lang="ro-RO"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a:xfrm>
            <a:off x="1053852" y="332656"/>
            <a:ext cx="6891754" cy="647080"/>
          </a:xfrm>
        </p:spPr>
        <p:txBody>
          <a:bodyPr rtlCol="0"/>
          <a:lstStyle/>
          <a:p>
            <a:pPr rtl="0"/>
            <a:r>
              <a:rPr lang="en-US" dirty="0"/>
              <a:t>Certified authorities(ca)</a:t>
            </a:r>
            <a:endParaRPr lang="ro-RO" dirty="0"/>
          </a:p>
        </p:txBody>
      </p:sp>
      <p:sp>
        <p:nvSpPr>
          <p:cNvPr id="2" name="CasetăText 1">
            <a:extLst>
              <a:ext uri="{FF2B5EF4-FFF2-40B4-BE49-F238E27FC236}">
                <a16:creationId xmlns:a16="http://schemas.microsoft.com/office/drawing/2014/main" id="{CC01D061-5BDF-4E3B-AC18-FE4711F747A2}"/>
              </a:ext>
            </a:extLst>
          </p:cNvPr>
          <p:cNvSpPr txBox="1"/>
          <p:nvPr/>
        </p:nvSpPr>
        <p:spPr>
          <a:xfrm>
            <a:off x="1019341" y="1772816"/>
            <a:ext cx="8856984" cy="923330"/>
          </a:xfrm>
          <a:prstGeom prst="rect">
            <a:avLst/>
          </a:prstGeom>
          <a:noFill/>
        </p:spPr>
        <p:txBody>
          <a:bodyPr wrap="square" rtlCol="0">
            <a:spAutoFit/>
          </a:bodyPr>
          <a:lstStyle/>
          <a:p>
            <a:r>
              <a:rPr lang="en-US" sz="1800" b="0" i="0" dirty="0">
                <a:effectLst/>
                <a:latin typeface="Roboto"/>
              </a:rPr>
              <a:t>A </a:t>
            </a:r>
            <a:r>
              <a:rPr lang="en-US" sz="1800" b="0" i="1" dirty="0">
                <a:effectLst/>
                <a:latin typeface="Roboto"/>
              </a:rPr>
              <a:t>certificate authority</a:t>
            </a:r>
            <a:r>
              <a:rPr lang="en-US" sz="1800" b="0" i="0" dirty="0">
                <a:effectLst/>
                <a:latin typeface="Roboto"/>
              </a:rPr>
              <a:t>, also known as a certification authority </a:t>
            </a:r>
            <a:r>
              <a:rPr lang="en-US" sz="1800" dirty="0">
                <a:latin typeface="Roboto"/>
              </a:rPr>
              <a:t>issues digital signatures and act as a trusted third party by accepting, authenticating, issuing and maintaining digital certificates. The use of CAs helps avoid the creation of fake digital certificates</a:t>
            </a:r>
          </a:p>
        </p:txBody>
      </p:sp>
      <p:pic>
        <p:nvPicPr>
          <p:cNvPr id="7" name="Imagine 6">
            <a:extLst>
              <a:ext uri="{FF2B5EF4-FFF2-40B4-BE49-F238E27FC236}">
                <a16:creationId xmlns:a16="http://schemas.microsoft.com/office/drawing/2014/main" id="{364CC94E-4421-4668-ACC3-0E72D406C735}"/>
              </a:ext>
            </a:extLst>
          </p:cNvPr>
          <p:cNvPicPr>
            <a:picLocks noChangeAspect="1"/>
          </p:cNvPicPr>
          <p:nvPr/>
        </p:nvPicPr>
        <p:blipFill>
          <a:blip r:embed="rId3"/>
          <a:stretch>
            <a:fillRect/>
          </a:stretch>
        </p:blipFill>
        <p:spPr>
          <a:xfrm>
            <a:off x="2638028" y="2696146"/>
            <a:ext cx="6323859" cy="3889411"/>
          </a:xfrm>
          <a:prstGeom prst="rect">
            <a:avLst/>
          </a:prstGeom>
          <a:ln>
            <a:noFill/>
          </a:ln>
          <a:effectLst>
            <a:softEdge rad="112500"/>
          </a:effectLst>
        </p:spPr>
      </p:pic>
      <p:sp>
        <p:nvSpPr>
          <p:cNvPr id="4" name="CasetăText 3">
            <a:extLst>
              <a:ext uri="{FF2B5EF4-FFF2-40B4-BE49-F238E27FC236}">
                <a16:creationId xmlns:a16="http://schemas.microsoft.com/office/drawing/2014/main" id="{53D24D60-22E0-4F71-BB73-F788C0A5D48C}"/>
              </a:ext>
            </a:extLst>
          </p:cNvPr>
          <p:cNvSpPr txBox="1"/>
          <p:nvPr/>
        </p:nvSpPr>
        <p:spPr>
          <a:xfrm>
            <a:off x="1043524" y="979736"/>
            <a:ext cx="8568952" cy="923330"/>
          </a:xfrm>
          <a:prstGeom prst="rect">
            <a:avLst/>
          </a:prstGeom>
          <a:noFill/>
        </p:spPr>
        <p:txBody>
          <a:bodyPr wrap="square" rtlCol="0">
            <a:spAutoFit/>
          </a:bodyPr>
          <a:lstStyle/>
          <a:p>
            <a:r>
              <a:rPr lang="en-US" sz="1800" b="0" i="0" dirty="0">
                <a:effectLst/>
                <a:latin typeface="Roboto"/>
              </a:rPr>
              <a:t>A digital signature is verifiable since it is authorized by a trusted third party known as certification authority.</a:t>
            </a:r>
          </a:p>
          <a:p>
            <a:endParaRPr lang="en-US" sz="1800"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0217F9B-ACB4-4305-9A96-F7CF9F5AA560}"/>
              </a:ext>
            </a:extLst>
          </p:cNvPr>
          <p:cNvSpPr>
            <a:spLocks noGrp="1"/>
          </p:cNvSpPr>
          <p:nvPr>
            <p:ph type="title"/>
          </p:nvPr>
        </p:nvSpPr>
        <p:spPr>
          <a:xfrm>
            <a:off x="1125860" y="620688"/>
            <a:ext cx="8619946" cy="648072"/>
          </a:xfrm>
        </p:spPr>
        <p:txBody>
          <a:bodyPr/>
          <a:lstStyle/>
          <a:p>
            <a:r>
              <a:rPr lang="en-US" dirty="0"/>
              <a:t>demo time</a:t>
            </a:r>
          </a:p>
        </p:txBody>
      </p:sp>
    </p:spTree>
    <p:extLst>
      <p:ext uri="{BB962C8B-B14F-4D97-AF65-F5344CB8AC3E}">
        <p14:creationId xmlns:p14="http://schemas.microsoft.com/office/powerpoint/2010/main" val="958093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a:xfrm>
            <a:off x="1197868" y="476672"/>
            <a:ext cx="10360501" cy="1368152"/>
          </a:xfrm>
        </p:spPr>
        <p:txBody>
          <a:bodyPr rtlCol="0">
            <a:normAutofit/>
          </a:bodyPr>
          <a:lstStyle/>
          <a:p>
            <a:r>
              <a:rPr lang="en-US" sz="1800" dirty="0">
                <a:latin typeface="Roboto"/>
              </a:rPr>
              <a:t>A </a:t>
            </a:r>
            <a:r>
              <a:rPr lang="en-US" sz="1800" i="1" dirty="0">
                <a:latin typeface="Roboto"/>
              </a:rPr>
              <a:t>digital signature </a:t>
            </a:r>
            <a:r>
              <a:rPr lang="en-US" sz="1800" dirty="0">
                <a:latin typeface="Roboto"/>
              </a:rPr>
              <a:t>is a PKI(public key infrastructure)-based digital certificate that authenticates the identity of the signer and ensures that electronically transmitted documents and digital messages have not been forged or tampered with.</a:t>
            </a:r>
            <a:br>
              <a:rPr lang="en-US" sz="1800" dirty="0">
                <a:latin typeface="Roboto"/>
              </a:rPr>
            </a:br>
            <a:br>
              <a:rPr lang="en-US" sz="1800" dirty="0">
                <a:latin typeface="Roboto"/>
              </a:rPr>
            </a:br>
            <a:endParaRPr lang="ro-RO" sz="1800" dirty="0">
              <a:latin typeface="Roboto"/>
            </a:endParaRPr>
          </a:p>
        </p:txBody>
      </p:sp>
      <p:sp>
        <p:nvSpPr>
          <p:cNvPr id="2" name="CasetăText 1">
            <a:extLst>
              <a:ext uri="{FF2B5EF4-FFF2-40B4-BE49-F238E27FC236}">
                <a16:creationId xmlns:a16="http://schemas.microsoft.com/office/drawing/2014/main" id="{C3FF7DE8-CA98-43D6-B95C-4712D517FC31}"/>
              </a:ext>
            </a:extLst>
          </p:cNvPr>
          <p:cNvSpPr txBox="1"/>
          <p:nvPr/>
        </p:nvSpPr>
        <p:spPr>
          <a:xfrm>
            <a:off x="1244305" y="1715033"/>
            <a:ext cx="9145016" cy="923330"/>
          </a:xfrm>
          <a:prstGeom prst="rect">
            <a:avLst/>
          </a:prstGeom>
          <a:noFill/>
        </p:spPr>
        <p:txBody>
          <a:bodyPr wrap="square" rtlCol="0">
            <a:spAutoFit/>
          </a:bodyPr>
          <a:lstStyle/>
          <a:p>
            <a:r>
              <a:rPr lang="en-US" sz="1800" b="0" i="0" dirty="0">
                <a:effectLst/>
                <a:latin typeface="Roboto"/>
              </a:rPr>
              <a:t>Digital signatures can provide evidence of origin, identity and status of an electronic document, transaction or message and can acknowledge informed consent by the signer.</a:t>
            </a:r>
            <a:endParaRPr lang="en-US" sz="1800" dirty="0"/>
          </a:p>
        </p:txBody>
      </p:sp>
      <p:sp>
        <p:nvSpPr>
          <p:cNvPr id="3" name="CasetăText 2">
            <a:extLst>
              <a:ext uri="{FF2B5EF4-FFF2-40B4-BE49-F238E27FC236}">
                <a16:creationId xmlns:a16="http://schemas.microsoft.com/office/drawing/2014/main" id="{E1229298-10CF-450A-AF1F-10AA0963FA9C}"/>
              </a:ext>
            </a:extLst>
          </p:cNvPr>
          <p:cNvSpPr txBox="1"/>
          <p:nvPr/>
        </p:nvSpPr>
        <p:spPr>
          <a:xfrm>
            <a:off x="1244305" y="2924944"/>
            <a:ext cx="9505056" cy="646331"/>
          </a:xfrm>
          <a:prstGeom prst="rect">
            <a:avLst/>
          </a:prstGeom>
          <a:noFill/>
        </p:spPr>
        <p:txBody>
          <a:bodyPr wrap="square" rtlCol="0">
            <a:spAutoFit/>
          </a:bodyPr>
          <a:lstStyle/>
          <a:p>
            <a:pPr algn="l"/>
            <a:r>
              <a:rPr lang="en-US" sz="1800" b="0" i="0" dirty="0">
                <a:effectLst/>
                <a:latin typeface="Roboto"/>
              </a:rPr>
              <a:t>Why would you use a digital signature? Digital signatures increase the transparency of online interactions and develop trust between customers, business partners, and vendors.</a:t>
            </a:r>
          </a:p>
        </p:txBody>
      </p:sp>
      <p:pic>
        <p:nvPicPr>
          <p:cNvPr id="5" name="Imagine 4">
            <a:extLst>
              <a:ext uri="{FF2B5EF4-FFF2-40B4-BE49-F238E27FC236}">
                <a16:creationId xmlns:a16="http://schemas.microsoft.com/office/drawing/2014/main" id="{EF2FAB2B-26B5-4072-A21C-15FDCE48CD2C}"/>
              </a:ext>
            </a:extLst>
          </p:cNvPr>
          <p:cNvPicPr>
            <a:picLocks noChangeAspect="1"/>
          </p:cNvPicPr>
          <p:nvPr/>
        </p:nvPicPr>
        <p:blipFill>
          <a:blip r:embed="rId3"/>
          <a:stretch>
            <a:fillRect/>
          </a:stretch>
        </p:blipFill>
        <p:spPr>
          <a:xfrm>
            <a:off x="3509616" y="3857856"/>
            <a:ext cx="4974434" cy="2520528"/>
          </a:xfrm>
          <a:prstGeom prst="rect">
            <a:avLst/>
          </a:prstGeom>
          <a:ln>
            <a:noFill/>
          </a:ln>
          <a:effectLst>
            <a:softEdge rad="112500"/>
          </a:effectLst>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3"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u 6"/>
          <p:cNvSpPr>
            <a:spLocks noGrp="1"/>
          </p:cNvSpPr>
          <p:nvPr>
            <p:ph type="title"/>
          </p:nvPr>
        </p:nvSpPr>
        <p:spPr/>
        <p:txBody>
          <a:bodyPr rtlCol="0"/>
          <a:lstStyle/>
          <a:p>
            <a:pPr rtl="0"/>
            <a:r>
              <a:rPr lang="en-US" dirty="0"/>
              <a:t>How does it work ? </a:t>
            </a:r>
            <a:endParaRPr lang="ro-RO" dirty="0"/>
          </a:p>
        </p:txBody>
      </p:sp>
      <p:sp>
        <p:nvSpPr>
          <p:cNvPr id="4" name="CasetăText 3">
            <a:extLst>
              <a:ext uri="{FF2B5EF4-FFF2-40B4-BE49-F238E27FC236}">
                <a16:creationId xmlns:a16="http://schemas.microsoft.com/office/drawing/2014/main" id="{4398F316-567F-4116-B911-0A91B6EC8D8D}"/>
              </a:ext>
            </a:extLst>
          </p:cNvPr>
          <p:cNvSpPr txBox="1"/>
          <p:nvPr/>
        </p:nvSpPr>
        <p:spPr>
          <a:xfrm>
            <a:off x="1413892" y="1700808"/>
            <a:ext cx="10165492" cy="923330"/>
          </a:xfrm>
          <a:prstGeom prst="rect">
            <a:avLst/>
          </a:prstGeom>
          <a:noFill/>
        </p:spPr>
        <p:txBody>
          <a:bodyPr wrap="square" rtlCol="0">
            <a:spAutoFit/>
          </a:bodyPr>
          <a:lstStyle/>
          <a:p>
            <a:r>
              <a:rPr lang="en-US" sz="1800" b="0" i="0" dirty="0">
                <a:effectLst/>
                <a:latin typeface="Roboto"/>
              </a:rPr>
              <a:t>At the heart of it, a digital signature is the confirmation of the signer’s identity. It ensures that the electronic document has been signed by the person they claim to be and that there hasn’t been any tampering within the document post-creation. </a:t>
            </a:r>
            <a:endParaRPr lang="en-US" sz="1800" dirty="0">
              <a:latin typeface="Roboto"/>
            </a:endParaRPr>
          </a:p>
        </p:txBody>
      </p:sp>
      <p:sp>
        <p:nvSpPr>
          <p:cNvPr id="6" name="CasetăText 5">
            <a:extLst>
              <a:ext uri="{FF2B5EF4-FFF2-40B4-BE49-F238E27FC236}">
                <a16:creationId xmlns:a16="http://schemas.microsoft.com/office/drawing/2014/main" id="{865297FC-890E-447D-A2DE-61320E38A203}"/>
              </a:ext>
            </a:extLst>
          </p:cNvPr>
          <p:cNvSpPr txBox="1"/>
          <p:nvPr/>
        </p:nvSpPr>
        <p:spPr>
          <a:xfrm>
            <a:off x="1427524" y="2852936"/>
            <a:ext cx="9793088" cy="1754326"/>
          </a:xfrm>
          <a:prstGeom prst="rect">
            <a:avLst/>
          </a:prstGeom>
          <a:noFill/>
        </p:spPr>
        <p:txBody>
          <a:bodyPr wrap="square" rtlCol="0">
            <a:spAutoFit/>
          </a:bodyPr>
          <a:lstStyle/>
          <a:p>
            <a:r>
              <a:rPr lang="en-US" sz="1800" b="0" i="0" dirty="0">
                <a:effectLst/>
                <a:latin typeface="Roboto"/>
              </a:rPr>
              <a:t>Think of it this way: your signature is a locked box that requires two keys to open. If the keys don’t match, an alarm will go off, red lights will start flashing, the doors will shut close and everything collapses. </a:t>
            </a:r>
          </a:p>
          <a:p>
            <a:endParaRPr lang="en-US" sz="1800" dirty="0">
              <a:latin typeface="Roboto"/>
            </a:endParaRPr>
          </a:p>
          <a:p>
            <a:r>
              <a:rPr lang="en-US" sz="1800" b="0" i="0" dirty="0">
                <a:effectLst/>
                <a:latin typeface="Roboto"/>
              </a:rPr>
              <a:t>Of course that’s not going to happen but if the keys don’t match, the document will be invalidated and all of the parties will be notified.</a:t>
            </a:r>
            <a:endParaRPr lang="en-US" sz="1800" dirty="0">
              <a:latin typeface="Roboto"/>
            </a:endParaRP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dirty="0"/>
              <a:t>Behind the scenes</a:t>
            </a:r>
            <a:endParaRPr lang="ro-RO" dirty="0"/>
          </a:p>
        </p:txBody>
      </p:sp>
      <p:pic>
        <p:nvPicPr>
          <p:cNvPr id="14" name="Imagine 13">
            <a:extLst>
              <a:ext uri="{FF2B5EF4-FFF2-40B4-BE49-F238E27FC236}">
                <a16:creationId xmlns:a16="http://schemas.microsoft.com/office/drawing/2014/main" id="{6B2D991E-7843-4617-A345-1422A789BD4F}"/>
              </a:ext>
            </a:extLst>
          </p:cNvPr>
          <p:cNvPicPr>
            <a:picLocks noChangeAspect="1"/>
          </p:cNvPicPr>
          <p:nvPr/>
        </p:nvPicPr>
        <p:blipFill>
          <a:blip r:embed="rId3"/>
          <a:stretch>
            <a:fillRect/>
          </a:stretch>
        </p:blipFill>
        <p:spPr>
          <a:xfrm>
            <a:off x="2373330" y="1916832"/>
            <a:ext cx="7442163" cy="3337632"/>
          </a:xfrm>
          <a:prstGeom prst="rect">
            <a:avLst/>
          </a:prstGeom>
          <a:ln>
            <a:noFill/>
          </a:ln>
          <a:effectLst>
            <a:softEdge rad="112500"/>
          </a:effectLst>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setăText 9">
            <a:extLst>
              <a:ext uri="{FF2B5EF4-FFF2-40B4-BE49-F238E27FC236}">
                <a16:creationId xmlns:a16="http://schemas.microsoft.com/office/drawing/2014/main" id="{D1ED6E16-53CD-417E-9D4E-57D776325A42}"/>
              </a:ext>
            </a:extLst>
          </p:cNvPr>
          <p:cNvSpPr txBox="1"/>
          <p:nvPr/>
        </p:nvSpPr>
        <p:spPr>
          <a:xfrm>
            <a:off x="1845940" y="764704"/>
            <a:ext cx="9433048" cy="369332"/>
          </a:xfrm>
          <a:prstGeom prst="rect">
            <a:avLst/>
          </a:prstGeom>
          <a:noFill/>
        </p:spPr>
        <p:txBody>
          <a:bodyPr wrap="square" rtlCol="0">
            <a:spAutoFit/>
          </a:bodyPr>
          <a:lstStyle/>
          <a:p>
            <a:r>
              <a:rPr lang="en-US" sz="1800" b="0" i="0" dirty="0">
                <a:effectLst/>
                <a:latin typeface="Roboto"/>
              </a:rPr>
              <a:t>Each person adopting this scheme has a public-private key pair.</a:t>
            </a:r>
            <a:endParaRPr lang="en-US" sz="1800" dirty="0">
              <a:latin typeface="Roboto"/>
            </a:endParaRPr>
          </a:p>
        </p:txBody>
      </p:sp>
      <p:sp>
        <p:nvSpPr>
          <p:cNvPr id="11" name="CasetăText 10">
            <a:extLst>
              <a:ext uri="{FF2B5EF4-FFF2-40B4-BE49-F238E27FC236}">
                <a16:creationId xmlns:a16="http://schemas.microsoft.com/office/drawing/2014/main" id="{3A108280-AFC2-4D7C-8EFC-7542ED7AD191}"/>
              </a:ext>
            </a:extLst>
          </p:cNvPr>
          <p:cNvSpPr txBox="1"/>
          <p:nvPr/>
        </p:nvSpPr>
        <p:spPr>
          <a:xfrm>
            <a:off x="1917948" y="1340768"/>
            <a:ext cx="8568952" cy="923330"/>
          </a:xfrm>
          <a:prstGeom prst="rect">
            <a:avLst/>
          </a:prstGeom>
          <a:noFill/>
        </p:spPr>
        <p:txBody>
          <a:bodyPr wrap="square" rtlCol="0">
            <a:spAutoFit/>
          </a:bodyPr>
          <a:lstStyle/>
          <a:p>
            <a:r>
              <a:rPr lang="en-US" sz="1800" b="0" i="0" dirty="0">
                <a:effectLst/>
                <a:latin typeface="Roboto"/>
              </a:rPr>
              <a:t>Generally, the key pairs used for encryption/decryption and signing/verifying are different. The private key used for signing is referred to as the signature key and the public key is referred as the verification key.</a:t>
            </a:r>
            <a:endParaRPr lang="en-US" sz="1800" dirty="0">
              <a:latin typeface="Roboto"/>
            </a:endParaRPr>
          </a:p>
        </p:txBody>
      </p:sp>
      <p:sp>
        <p:nvSpPr>
          <p:cNvPr id="13" name="CasetăText 12">
            <a:extLst>
              <a:ext uri="{FF2B5EF4-FFF2-40B4-BE49-F238E27FC236}">
                <a16:creationId xmlns:a16="http://schemas.microsoft.com/office/drawing/2014/main" id="{1AD036F0-C3C4-497A-B56D-A1130A7E098E}"/>
              </a:ext>
            </a:extLst>
          </p:cNvPr>
          <p:cNvSpPr txBox="1"/>
          <p:nvPr/>
        </p:nvSpPr>
        <p:spPr>
          <a:xfrm>
            <a:off x="1917948" y="2693678"/>
            <a:ext cx="8640960" cy="369332"/>
          </a:xfrm>
          <a:prstGeom prst="rect">
            <a:avLst/>
          </a:prstGeom>
          <a:noFill/>
        </p:spPr>
        <p:txBody>
          <a:bodyPr wrap="square" rtlCol="0">
            <a:spAutoFit/>
          </a:bodyPr>
          <a:lstStyle/>
          <a:p>
            <a:pPr algn="just"/>
            <a:r>
              <a:rPr lang="en-US" sz="1800" b="0" i="0" dirty="0">
                <a:effectLst/>
                <a:latin typeface="Roboto"/>
              </a:rPr>
              <a:t>Signer gives data to the hash function.</a:t>
            </a:r>
          </a:p>
        </p:txBody>
      </p:sp>
      <p:sp>
        <p:nvSpPr>
          <p:cNvPr id="14" name="CasetăText 13">
            <a:extLst>
              <a:ext uri="{FF2B5EF4-FFF2-40B4-BE49-F238E27FC236}">
                <a16:creationId xmlns:a16="http://schemas.microsoft.com/office/drawing/2014/main" id="{0ACD7310-16EF-40F6-BF35-61DD07687027}"/>
              </a:ext>
            </a:extLst>
          </p:cNvPr>
          <p:cNvSpPr txBox="1"/>
          <p:nvPr/>
        </p:nvSpPr>
        <p:spPr>
          <a:xfrm>
            <a:off x="1989956" y="4365104"/>
            <a:ext cx="9001000" cy="646331"/>
          </a:xfrm>
          <a:prstGeom prst="rect">
            <a:avLst/>
          </a:prstGeom>
          <a:noFill/>
        </p:spPr>
        <p:txBody>
          <a:bodyPr wrap="square" rtlCol="0">
            <a:spAutoFit/>
          </a:bodyPr>
          <a:lstStyle/>
          <a:p>
            <a:pPr algn="just"/>
            <a:r>
              <a:rPr lang="en-US" sz="1800" b="0" i="0" dirty="0">
                <a:effectLst/>
                <a:latin typeface="Roboto"/>
              </a:rPr>
              <a:t>Verifier feeds the digital signature and the verification key into the verification algorithm. The verification algorithm gives some value as output.</a:t>
            </a:r>
          </a:p>
        </p:txBody>
      </p:sp>
      <p:sp>
        <p:nvSpPr>
          <p:cNvPr id="15" name="CasetăText 14">
            <a:extLst>
              <a:ext uri="{FF2B5EF4-FFF2-40B4-BE49-F238E27FC236}">
                <a16:creationId xmlns:a16="http://schemas.microsoft.com/office/drawing/2014/main" id="{1B04663E-45BB-4E4E-BF53-4961C98784C4}"/>
              </a:ext>
            </a:extLst>
          </p:cNvPr>
          <p:cNvSpPr txBox="1"/>
          <p:nvPr/>
        </p:nvSpPr>
        <p:spPr>
          <a:xfrm>
            <a:off x="5624004" y="2974019"/>
            <a:ext cx="914400" cy="914400"/>
          </a:xfrm>
          <a:prstGeom prst="rect">
            <a:avLst/>
          </a:prstGeom>
          <a:noFill/>
        </p:spPr>
        <p:txBody>
          <a:bodyPr wrap="square" rtlCol="0">
            <a:spAutoFit/>
          </a:bodyPr>
          <a:lstStyle/>
          <a:p>
            <a:endParaRPr lang="en-US" sz="2800" dirty="0"/>
          </a:p>
        </p:txBody>
      </p:sp>
      <p:sp>
        <p:nvSpPr>
          <p:cNvPr id="16" name="CasetăText 15">
            <a:extLst>
              <a:ext uri="{FF2B5EF4-FFF2-40B4-BE49-F238E27FC236}">
                <a16:creationId xmlns:a16="http://schemas.microsoft.com/office/drawing/2014/main" id="{9E7C3180-E2C7-4DAC-99DA-DA548825E7D4}"/>
              </a:ext>
            </a:extLst>
          </p:cNvPr>
          <p:cNvSpPr txBox="1"/>
          <p:nvPr/>
        </p:nvSpPr>
        <p:spPr>
          <a:xfrm>
            <a:off x="1917948" y="3381081"/>
            <a:ext cx="8195704" cy="1200329"/>
          </a:xfrm>
          <a:prstGeom prst="rect">
            <a:avLst/>
          </a:prstGeom>
          <a:noFill/>
        </p:spPr>
        <p:txBody>
          <a:bodyPr wrap="square" rtlCol="0">
            <a:spAutoFit/>
          </a:bodyPr>
          <a:lstStyle/>
          <a:p>
            <a:r>
              <a:rPr lang="en-US" sz="1800" b="0" i="0" dirty="0">
                <a:effectLst/>
                <a:latin typeface="Roboto"/>
              </a:rPr>
              <a:t>Hash value and signature key are then given to the signature algorithm which produces the digital signature on the given hash. Signature is appended to the data and then both are sent to the verifier.</a:t>
            </a:r>
          </a:p>
          <a:p>
            <a:endParaRPr lang="en-US" sz="1800" dirty="0"/>
          </a:p>
        </p:txBody>
      </p:sp>
      <p:sp>
        <p:nvSpPr>
          <p:cNvPr id="17" name="CasetăText 16">
            <a:extLst>
              <a:ext uri="{FF2B5EF4-FFF2-40B4-BE49-F238E27FC236}">
                <a16:creationId xmlns:a16="http://schemas.microsoft.com/office/drawing/2014/main" id="{0C429309-A6F8-40DD-8E35-B6D8ACA11096}"/>
              </a:ext>
            </a:extLst>
          </p:cNvPr>
          <p:cNvSpPr txBox="1"/>
          <p:nvPr/>
        </p:nvSpPr>
        <p:spPr>
          <a:xfrm>
            <a:off x="1917948" y="5279504"/>
            <a:ext cx="9145016" cy="646331"/>
          </a:xfrm>
          <a:prstGeom prst="rect">
            <a:avLst/>
          </a:prstGeom>
          <a:noFill/>
        </p:spPr>
        <p:txBody>
          <a:bodyPr wrap="square" rtlCol="0">
            <a:spAutoFit/>
          </a:bodyPr>
          <a:lstStyle/>
          <a:p>
            <a:r>
              <a:rPr lang="en-US" sz="1800" b="0" i="0" dirty="0">
                <a:effectLst/>
                <a:latin typeface="Roboto"/>
              </a:rPr>
              <a:t>Verifier also runs same hash function on received data to generate hash value.</a:t>
            </a:r>
          </a:p>
          <a:p>
            <a:endParaRPr lang="en-US" sz="1800"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tăText 5">
            <a:extLst>
              <a:ext uri="{FF2B5EF4-FFF2-40B4-BE49-F238E27FC236}">
                <a16:creationId xmlns:a16="http://schemas.microsoft.com/office/drawing/2014/main" id="{49BAACE7-F90F-41F3-92CE-4DA46C638D66}"/>
              </a:ext>
            </a:extLst>
          </p:cNvPr>
          <p:cNvSpPr txBox="1"/>
          <p:nvPr/>
        </p:nvSpPr>
        <p:spPr>
          <a:xfrm>
            <a:off x="1557908" y="908720"/>
            <a:ext cx="8424936" cy="923330"/>
          </a:xfrm>
          <a:prstGeom prst="rect">
            <a:avLst/>
          </a:prstGeom>
          <a:noFill/>
        </p:spPr>
        <p:txBody>
          <a:bodyPr wrap="square" rtlCol="0">
            <a:spAutoFit/>
          </a:bodyPr>
          <a:lstStyle/>
          <a:p>
            <a:pPr algn="just"/>
            <a:r>
              <a:rPr lang="en-US" sz="1800" b="0" i="0" dirty="0">
                <a:effectLst/>
                <a:latin typeface="Roboto"/>
              </a:rPr>
              <a:t>For verification, this hash value and output of verification algorithm are compared. Based on the comparison result, verifier decides whether the digital signature is valid.</a:t>
            </a:r>
          </a:p>
        </p:txBody>
      </p:sp>
      <p:sp>
        <p:nvSpPr>
          <p:cNvPr id="7" name="CasetăText 6">
            <a:extLst>
              <a:ext uri="{FF2B5EF4-FFF2-40B4-BE49-F238E27FC236}">
                <a16:creationId xmlns:a16="http://schemas.microsoft.com/office/drawing/2014/main" id="{ED742529-B141-4DB0-A029-8DF30B79F646}"/>
              </a:ext>
            </a:extLst>
          </p:cNvPr>
          <p:cNvSpPr txBox="1"/>
          <p:nvPr/>
        </p:nvSpPr>
        <p:spPr>
          <a:xfrm>
            <a:off x="1557908" y="2204864"/>
            <a:ext cx="8856984" cy="646331"/>
          </a:xfrm>
          <a:prstGeom prst="rect">
            <a:avLst/>
          </a:prstGeom>
          <a:noFill/>
        </p:spPr>
        <p:txBody>
          <a:bodyPr wrap="square" rtlCol="0">
            <a:spAutoFit/>
          </a:bodyPr>
          <a:lstStyle/>
          <a:p>
            <a:pPr algn="just"/>
            <a:r>
              <a:rPr lang="en-US" sz="1800" b="0" i="0" dirty="0">
                <a:effectLst/>
                <a:latin typeface="Roboto"/>
              </a:rPr>
              <a:t>Since digital signature is created by ‘private’ key of signer and no one else can have this key; the signer cannot repudiate signing the data in future.</a:t>
            </a:r>
          </a:p>
        </p:txBody>
      </p:sp>
      <p:sp>
        <p:nvSpPr>
          <p:cNvPr id="8" name="CasetăText 7">
            <a:extLst>
              <a:ext uri="{FF2B5EF4-FFF2-40B4-BE49-F238E27FC236}">
                <a16:creationId xmlns:a16="http://schemas.microsoft.com/office/drawing/2014/main" id="{834E1EF1-1EF9-4F68-BAA0-64D8092B1A31}"/>
              </a:ext>
            </a:extLst>
          </p:cNvPr>
          <p:cNvSpPr txBox="1"/>
          <p:nvPr/>
        </p:nvSpPr>
        <p:spPr>
          <a:xfrm>
            <a:off x="1557908" y="3356992"/>
            <a:ext cx="8928993" cy="646331"/>
          </a:xfrm>
          <a:prstGeom prst="rect">
            <a:avLst/>
          </a:prstGeom>
          <a:noFill/>
        </p:spPr>
        <p:txBody>
          <a:bodyPr wrap="square" rtlCol="0">
            <a:spAutoFit/>
          </a:bodyPr>
          <a:lstStyle/>
          <a:p>
            <a:r>
              <a:rPr lang="en-US" sz="1800" b="0" i="0" dirty="0">
                <a:effectLst/>
                <a:latin typeface="Roboto"/>
              </a:rPr>
              <a:t>It should be noticed that instead of signing data directly by signing algorithm, usually a hash of data is created. </a:t>
            </a:r>
            <a:endParaRPr lang="en-US" sz="1800" dirty="0">
              <a:latin typeface="Roboto"/>
            </a:endParaRP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a:extLst>
              <a:ext uri="{FF2B5EF4-FFF2-40B4-BE49-F238E27FC236}">
                <a16:creationId xmlns:a16="http://schemas.microsoft.com/office/drawing/2014/main" id="{8AA91CA1-E194-4DBB-9D39-1CE67AE023BF}"/>
              </a:ext>
            </a:extLst>
          </p:cNvPr>
          <p:cNvSpPr>
            <a:spLocks noGrp="1"/>
          </p:cNvSpPr>
          <p:nvPr>
            <p:ph type="title"/>
          </p:nvPr>
        </p:nvSpPr>
        <p:spPr/>
        <p:txBody>
          <a:bodyPr/>
          <a:lstStyle/>
          <a:p>
            <a:r>
              <a:rPr lang="en-US" dirty="0"/>
              <a:t>Importance</a:t>
            </a:r>
          </a:p>
        </p:txBody>
      </p:sp>
      <p:sp>
        <p:nvSpPr>
          <p:cNvPr id="4" name="CasetăText 3">
            <a:extLst>
              <a:ext uri="{FF2B5EF4-FFF2-40B4-BE49-F238E27FC236}">
                <a16:creationId xmlns:a16="http://schemas.microsoft.com/office/drawing/2014/main" id="{11529D7E-9992-4076-9AD6-2E23DE37E44B}"/>
              </a:ext>
            </a:extLst>
          </p:cNvPr>
          <p:cNvSpPr txBox="1"/>
          <p:nvPr/>
        </p:nvSpPr>
        <p:spPr>
          <a:xfrm>
            <a:off x="1341884" y="1772816"/>
            <a:ext cx="8640960" cy="923330"/>
          </a:xfrm>
          <a:prstGeom prst="rect">
            <a:avLst/>
          </a:prstGeom>
          <a:noFill/>
        </p:spPr>
        <p:txBody>
          <a:bodyPr wrap="square" rtlCol="0">
            <a:spAutoFit/>
          </a:bodyPr>
          <a:lstStyle/>
          <a:p>
            <a:r>
              <a:rPr lang="en-US" sz="1800" b="1" i="0" dirty="0">
                <a:effectLst/>
                <a:latin typeface="Roboto"/>
              </a:rPr>
              <a:t>Message authentication</a:t>
            </a:r>
            <a:r>
              <a:rPr lang="en-US" sz="1800" b="0" i="0" dirty="0">
                <a:effectLst/>
                <a:latin typeface="Roboto"/>
              </a:rPr>
              <a:t> : when the verifier validates the digital signature using public key of a sender, he is assured that signature has been created only by sender who possess the corresponding secret private key and no one else.</a:t>
            </a:r>
            <a:endParaRPr lang="en-US" sz="1800" dirty="0">
              <a:latin typeface="Roboto"/>
            </a:endParaRPr>
          </a:p>
        </p:txBody>
      </p:sp>
      <p:sp>
        <p:nvSpPr>
          <p:cNvPr id="5" name="CasetăText 4">
            <a:extLst>
              <a:ext uri="{FF2B5EF4-FFF2-40B4-BE49-F238E27FC236}">
                <a16:creationId xmlns:a16="http://schemas.microsoft.com/office/drawing/2014/main" id="{B6C7B708-C55A-4A44-8FDF-4664201E60E2}"/>
              </a:ext>
            </a:extLst>
          </p:cNvPr>
          <p:cNvSpPr txBox="1"/>
          <p:nvPr/>
        </p:nvSpPr>
        <p:spPr>
          <a:xfrm>
            <a:off x="1341884" y="2852936"/>
            <a:ext cx="8784976" cy="1200329"/>
          </a:xfrm>
          <a:prstGeom prst="rect">
            <a:avLst/>
          </a:prstGeom>
          <a:noFill/>
        </p:spPr>
        <p:txBody>
          <a:bodyPr wrap="square" rtlCol="0">
            <a:spAutoFit/>
          </a:bodyPr>
          <a:lstStyle/>
          <a:p>
            <a:r>
              <a:rPr lang="en-US" sz="1800" b="1" i="0" dirty="0">
                <a:effectLst/>
                <a:latin typeface="Roboto"/>
              </a:rPr>
              <a:t>Data Integrity</a:t>
            </a:r>
            <a:r>
              <a:rPr lang="en-US" sz="1800" b="0" i="0" dirty="0">
                <a:effectLst/>
                <a:latin typeface="Roboto"/>
              </a:rPr>
              <a:t> : in case an attacker has access to the data and modifies it, the digital signature verification at receiver end fails. The hash of modified data and the output provided by the verification algorithm will not match. So, receiver can safely deny the message assuming that data integrity has been breached.</a:t>
            </a:r>
            <a:endParaRPr lang="en-US" sz="1800" dirty="0">
              <a:latin typeface="Roboto"/>
            </a:endParaRPr>
          </a:p>
        </p:txBody>
      </p:sp>
      <p:sp>
        <p:nvSpPr>
          <p:cNvPr id="6" name="CasetăText 5">
            <a:extLst>
              <a:ext uri="{FF2B5EF4-FFF2-40B4-BE49-F238E27FC236}">
                <a16:creationId xmlns:a16="http://schemas.microsoft.com/office/drawing/2014/main" id="{F046D280-0781-4AAB-973C-8B90D869E1F0}"/>
              </a:ext>
            </a:extLst>
          </p:cNvPr>
          <p:cNvSpPr txBox="1"/>
          <p:nvPr/>
        </p:nvSpPr>
        <p:spPr>
          <a:xfrm>
            <a:off x="1341884" y="4221088"/>
            <a:ext cx="8784976" cy="1200329"/>
          </a:xfrm>
          <a:prstGeom prst="rect">
            <a:avLst/>
          </a:prstGeom>
          <a:noFill/>
        </p:spPr>
        <p:txBody>
          <a:bodyPr wrap="square" rtlCol="0">
            <a:spAutoFit/>
          </a:bodyPr>
          <a:lstStyle/>
          <a:p>
            <a:r>
              <a:rPr lang="en-US" sz="1800" b="1" i="0" dirty="0">
                <a:effectLst/>
                <a:latin typeface="Roboto"/>
              </a:rPr>
              <a:t>Non-repudiation</a:t>
            </a:r>
            <a:r>
              <a:rPr lang="en-US" sz="1800" b="0" i="0" dirty="0">
                <a:effectLst/>
                <a:latin typeface="Roboto"/>
              </a:rPr>
              <a:t> : </a:t>
            </a:r>
            <a:r>
              <a:rPr lang="en-US" sz="1800" dirty="0">
                <a:latin typeface="Roboto"/>
              </a:rPr>
              <a:t>s</a:t>
            </a:r>
            <a:r>
              <a:rPr lang="en-US" sz="1800" b="0" i="0" dirty="0">
                <a:effectLst/>
                <a:latin typeface="Roboto"/>
              </a:rPr>
              <a:t>ince it is assumed that only the signer has the knowledge of the signature key, he can only create unique signature on a given data. Thus the receiver can present data and the digital signature to a third party as evidence if any dispute arises in the future.</a:t>
            </a:r>
            <a:endParaRPr lang="en-US" sz="1800" dirty="0">
              <a:latin typeface="Roboto"/>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lstStyle/>
          <a:p>
            <a:pPr rtl="0"/>
            <a:r>
              <a:rPr lang="en-US" dirty="0"/>
              <a:t>Electronic signatures vs digital signatures</a:t>
            </a:r>
            <a:endParaRPr lang="ro-RO" dirty="0"/>
          </a:p>
        </p:txBody>
      </p:sp>
      <p:sp>
        <p:nvSpPr>
          <p:cNvPr id="2" name="CasetăText 1">
            <a:extLst>
              <a:ext uri="{FF2B5EF4-FFF2-40B4-BE49-F238E27FC236}">
                <a16:creationId xmlns:a16="http://schemas.microsoft.com/office/drawing/2014/main" id="{F8629EE1-2398-4859-91CC-EA53DECE00D7}"/>
              </a:ext>
            </a:extLst>
          </p:cNvPr>
          <p:cNvSpPr txBox="1"/>
          <p:nvPr/>
        </p:nvSpPr>
        <p:spPr>
          <a:xfrm>
            <a:off x="1341884" y="1700808"/>
            <a:ext cx="9073008" cy="923330"/>
          </a:xfrm>
          <a:prstGeom prst="rect">
            <a:avLst/>
          </a:prstGeom>
          <a:noFill/>
        </p:spPr>
        <p:txBody>
          <a:bodyPr wrap="square" rtlCol="0">
            <a:spAutoFit/>
          </a:bodyPr>
          <a:lstStyle/>
          <a:p>
            <a:r>
              <a:rPr lang="en-US" sz="1800" i="0" dirty="0">
                <a:latin typeface="Roboto"/>
              </a:rPr>
              <a:t>Electronic signature and digital signature are often </a:t>
            </a:r>
            <a:r>
              <a:rPr lang="en-US" sz="1800" dirty="0">
                <a:latin typeface="Roboto"/>
              </a:rPr>
              <a:t>used</a:t>
            </a:r>
            <a:r>
              <a:rPr lang="en-US" sz="1800" i="0" dirty="0">
                <a:latin typeface="Roboto"/>
              </a:rPr>
              <a:t> interchangeably but the truth is that these two concepts are pretty different. </a:t>
            </a:r>
          </a:p>
          <a:p>
            <a:endParaRPr lang="en-US" sz="1800" dirty="0">
              <a:latin typeface="Roboto"/>
            </a:endParaRPr>
          </a:p>
        </p:txBody>
      </p:sp>
      <p:pic>
        <p:nvPicPr>
          <p:cNvPr id="5" name="Imagine 4">
            <a:extLst>
              <a:ext uri="{FF2B5EF4-FFF2-40B4-BE49-F238E27FC236}">
                <a16:creationId xmlns:a16="http://schemas.microsoft.com/office/drawing/2014/main" id="{4C17BDFE-5DD1-4A0C-B3BD-062FC32A5A7E}"/>
              </a:ext>
            </a:extLst>
          </p:cNvPr>
          <p:cNvPicPr>
            <a:picLocks noChangeAspect="1"/>
          </p:cNvPicPr>
          <p:nvPr/>
        </p:nvPicPr>
        <p:blipFill>
          <a:blip r:embed="rId3"/>
          <a:stretch>
            <a:fillRect/>
          </a:stretch>
        </p:blipFill>
        <p:spPr>
          <a:xfrm>
            <a:off x="2854052" y="2826346"/>
            <a:ext cx="5896622" cy="3111803"/>
          </a:xfrm>
          <a:prstGeom prst="rect">
            <a:avLst/>
          </a:prstGeom>
          <a:ln>
            <a:noFill/>
          </a:ln>
          <a:effectLst>
            <a:softEdge rad="112500"/>
          </a:effectLst>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 2">
            <a:extLst>
              <a:ext uri="{FF2B5EF4-FFF2-40B4-BE49-F238E27FC236}">
                <a16:creationId xmlns:a16="http://schemas.microsoft.com/office/drawing/2014/main" id="{57C5C912-D8C4-4A80-B7F2-B0E8C45114C1}"/>
              </a:ext>
            </a:extLst>
          </p:cNvPr>
          <p:cNvGraphicFramePr>
            <a:graphicFrameLocks noGrp="1"/>
          </p:cNvGraphicFramePr>
          <p:nvPr>
            <p:extLst>
              <p:ext uri="{D42A27DB-BD31-4B8C-83A1-F6EECF244321}">
                <p14:modId xmlns:p14="http://schemas.microsoft.com/office/powerpoint/2010/main" val="4242499534"/>
              </p:ext>
            </p:extLst>
          </p:nvPr>
        </p:nvGraphicFramePr>
        <p:xfrm>
          <a:off x="1974710" y="1124744"/>
          <a:ext cx="8239404" cy="4338748"/>
        </p:xfrm>
        <a:graphic>
          <a:graphicData uri="http://schemas.openxmlformats.org/drawingml/2006/table">
            <a:tbl>
              <a:tblPr firstRow="1" bandRow="1">
                <a:tableStyleId>{3B4B98B0-60AC-42C2-AFA5-B58CD77FA1E5}</a:tableStyleId>
              </a:tblPr>
              <a:tblGrid>
                <a:gridCol w="4194319">
                  <a:extLst>
                    <a:ext uri="{9D8B030D-6E8A-4147-A177-3AD203B41FA5}">
                      <a16:colId xmlns:a16="http://schemas.microsoft.com/office/drawing/2014/main" val="1437534242"/>
                    </a:ext>
                  </a:extLst>
                </a:gridCol>
                <a:gridCol w="4045085">
                  <a:extLst>
                    <a:ext uri="{9D8B030D-6E8A-4147-A177-3AD203B41FA5}">
                      <a16:colId xmlns:a16="http://schemas.microsoft.com/office/drawing/2014/main" val="166633094"/>
                    </a:ext>
                  </a:extLst>
                </a:gridCol>
              </a:tblGrid>
              <a:tr h="501291">
                <a:tc>
                  <a:txBody>
                    <a:bodyPr/>
                    <a:lstStyle/>
                    <a:p>
                      <a:r>
                        <a:rPr lang="en-US" sz="2400" dirty="0">
                          <a:latin typeface="Roboto"/>
                        </a:rPr>
                        <a:t>Digital signatures</a:t>
                      </a:r>
                    </a:p>
                  </a:txBody>
                  <a:tcPr/>
                </a:tc>
                <a:tc>
                  <a:txBody>
                    <a:bodyPr/>
                    <a:lstStyle/>
                    <a:p>
                      <a:r>
                        <a:rPr lang="en-US" sz="2400" dirty="0"/>
                        <a:t>Electronic signatures</a:t>
                      </a:r>
                    </a:p>
                  </a:txBody>
                  <a:tcPr/>
                </a:tc>
                <a:extLst>
                  <a:ext uri="{0D108BD9-81ED-4DB2-BD59-A6C34878D82A}">
                    <a16:rowId xmlns:a16="http://schemas.microsoft.com/office/drawing/2014/main" val="2202622320"/>
                  </a:ext>
                </a:extLst>
              </a:tr>
              <a:tr h="501291">
                <a:tc>
                  <a:txBody>
                    <a:bodyPr/>
                    <a:lstStyle/>
                    <a:p>
                      <a:r>
                        <a:rPr lang="en-US" sz="1800" dirty="0">
                          <a:solidFill>
                            <a:schemeClr val="tx1"/>
                          </a:solidFill>
                          <a:effectLst/>
                          <a:latin typeface="Roboto"/>
                        </a:rPr>
                        <a:t>Used to secure a document.</a:t>
                      </a:r>
                    </a:p>
                  </a:txBody>
                  <a:tcPr marL="76200" marR="76200" marT="76200" marB="76200" anchor="ctr"/>
                </a:tc>
                <a:tc>
                  <a:txBody>
                    <a:bodyPr/>
                    <a:lstStyle/>
                    <a:p>
                      <a:r>
                        <a:rPr lang="en-US" sz="1800" b="0" i="0" kern="1200" dirty="0">
                          <a:solidFill>
                            <a:schemeClr val="tx1"/>
                          </a:solidFill>
                          <a:effectLst/>
                          <a:latin typeface="Roboto"/>
                          <a:ea typeface="+mn-ea"/>
                          <a:cs typeface="+mn-cs"/>
                        </a:rPr>
                        <a:t>Used to verify a document.</a:t>
                      </a:r>
                      <a:endParaRPr lang="en-US" sz="1800" dirty="0">
                        <a:latin typeface="Roboto"/>
                      </a:endParaRPr>
                    </a:p>
                  </a:txBody>
                  <a:tcPr/>
                </a:tc>
                <a:extLst>
                  <a:ext uri="{0D108BD9-81ED-4DB2-BD59-A6C34878D82A}">
                    <a16:rowId xmlns:a16="http://schemas.microsoft.com/office/drawing/2014/main" val="2811497934"/>
                  </a:ext>
                </a:extLst>
              </a:tr>
              <a:tr h="524890">
                <a:tc>
                  <a:txBody>
                    <a:bodyPr/>
                    <a:lstStyle/>
                    <a:p>
                      <a:r>
                        <a:rPr lang="en-US" sz="1800" b="0" i="0" kern="1200" dirty="0">
                          <a:solidFill>
                            <a:schemeClr val="tx1"/>
                          </a:solidFill>
                          <a:effectLst/>
                          <a:latin typeface="Roboto"/>
                          <a:ea typeface="+mn-ea"/>
                          <a:cs typeface="+mn-cs"/>
                        </a:rPr>
                        <a:t>Authorized and </a:t>
                      </a:r>
                      <a:r>
                        <a:rPr lang="en-US" sz="1800" b="0" i="0" u="none" strike="noStrike" kern="1200" dirty="0">
                          <a:solidFill>
                            <a:schemeClr val="tx1"/>
                          </a:solidFill>
                          <a:effectLst/>
                          <a:latin typeface="Roboto"/>
                          <a:ea typeface="+mn-ea"/>
                          <a:cs typeface="+mn-cs"/>
                        </a:rPr>
                        <a:t>regulated</a:t>
                      </a:r>
                      <a:r>
                        <a:rPr lang="en-US" sz="1800" b="0" i="0" kern="1200" dirty="0">
                          <a:solidFill>
                            <a:schemeClr val="tx1"/>
                          </a:solidFill>
                          <a:effectLst/>
                          <a:latin typeface="Roboto"/>
                          <a:ea typeface="+mn-ea"/>
                          <a:cs typeface="+mn-cs"/>
                        </a:rPr>
                        <a:t> by certification authorities.</a:t>
                      </a:r>
                      <a:endParaRPr lang="en-US" sz="1800" dirty="0">
                        <a:solidFill>
                          <a:schemeClr val="tx1"/>
                        </a:solidFill>
                        <a:latin typeface="Roboto"/>
                      </a:endParaRPr>
                    </a:p>
                  </a:txBody>
                  <a:tcPr/>
                </a:tc>
                <a:tc>
                  <a:txBody>
                    <a:bodyPr/>
                    <a:lstStyle/>
                    <a:p>
                      <a:r>
                        <a:rPr lang="en-US" sz="1800" b="0" i="0" kern="1200" dirty="0">
                          <a:solidFill>
                            <a:schemeClr val="tx1"/>
                          </a:solidFill>
                          <a:effectLst/>
                          <a:latin typeface="Roboto"/>
                          <a:ea typeface="+mn-ea"/>
                          <a:cs typeface="+mn-cs"/>
                        </a:rPr>
                        <a:t>Not authorized.</a:t>
                      </a:r>
                      <a:endParaRPr lang="en-US" sz="1800" dirty="0">
                        <a:latin typeface="Roboto"/>
                      </a:endParaRPr>
                    </a:p>
                  </a:txBody>
                  <a:tcPr/>
                </a:tc>
                <a:extLst>
                  <a:ext uri="{0D108BD9-81ED-4DB2-BD59-A6C34878D82A}">
                    <a16:rowId xmlns:a16="http://schemas.microsoft.com/office/drawing/2014/main" val="2296430894"/>
                  </a:ext>
                </a:extLst>
              </a:tr>
              <a:tr h="501291">
                <a:tc>
                  <a:txBody>
                    <a:bodyPr/>
                    <a:lstStyle/>
                    <a:p>
                      <a:r>
                        <a:rPr lang="en-US" sz="1800" b="0" i="0" kern="1200" dirty="0">
                          <a:solidFill>
                            <a:schemeClr val="tx1"/>
                          </a:solidFill>
                          <a:effectLst/>
                          <a:latin typeface="Roboto"/>
                          <a:ea typeface="+mn-ea"/>
                          <a:cs typeface="+mn-cs"/>
                        </a:rPr>
                        <a:t>Comprised of more security features.</a:t>
                      </a:r>
                      <a:endParaRPr lang="en-US" sz="1800" dirty="0">
                        <a:latin typeface="Roboto"/>
                      </a:endParaRPr>
                    </a:p>
                  </a:txBody>
                  <a:tcPr/>
                </a:tc>
                <a:tc>
                  <a:txBody>
                    <a:bodyPr/>
                    <a:lstStyle/>
                    <a:p>
                      <a:r>
                        <a:rPr lang="en-US" sz="1800" dirty="0">
                          <a:latin typeface="Roboto"/>
                        </a:rPr>
                        <a:t>Comprised of less security features.</a:t>
                      </a:r>
                    </a:p>
                  </a:txBody>
                  <a:tcPr anchor="ctr"/>
                </a:tc>
                <a:extLst>
                  <a:ext uri="{0D108BD9-81ED-4DB2-BD59-A6C34878D82A}">
                    <a16:rowId xmlns:a16="http://schemas.microsoft.com/office/drawing/2014/main" val="1636937064"/>
                  </a:ext>
                </a:extLst>
              </a:tr>
              <a:tr h="1192213">
                <a:tc>
                  <a:txBody>
                    <a:bodyPr/>
                    <a:lstStyle/>
                    <a:p>
                      <a:r>
                        <a:rPr lang="en-US" sz="1800" b="0" i="0" kern="1200" dirty="0">
                          <a:solidFill>
                            <a:schemeClr val="tx1"/>
                          </a:solidFill>
                          <a:effectLst/>
                          <a:latin typeface="Roboto"/>
                          <a:ea typeface="+mn-ea"/>
                          <a:cs typeface="+mn-cs"/>
                        </a:rPr>
                        <a:t>Common types of digital signature are based on Adobe and Microsoft.</a:t>
                      </a:r>
                      <a:endParaRPr lang="en-US" sz="1800" dirty="0">
                        <a:latin typeface="Roboto"/>
                      </a:endParaRPr>
                    </a:p>
                  </a:txBody>
                  <a:tcPr/>
                </a:tc>
                <a:tc>
                  <a:txBody>
                    <a:bodyPr/>
                    <a:lstStyle/>
                    <a:p>
                      <a:r>
                        <a:rPr lang="en-US" sz="1800" b="0" i="0" kern="1200" dirty="0">
                          <a:solidFill>
                            <a:schemeClr val="tx1"/>
                          </a:solidFill>
                          <a:effectLst/>
                          <a:latin typeface="Roboto"/>
                          <a:ea typeface="+mn-ea"/>
                          <a:cs typeface="+mn-cs"/>
                        </a:rPr>
                        <a:t>Main types of electronic signature include verbal, electronic ticks or scanned signatures.</a:t>
                      </a:r>
                      <a:endParaRPr lang="en-US" sz="1800" dirty="0">
                        <a:latin typeface="Roboto"/>
                      </a:endParaRPr>
                    </a:p>
                  </a:txBody>
                  <a:tcPr/>
                </a:tc>
                <a:extLst>
                  <a:ext uri="{0D108BD9-81ED-4DB2-BD59-A6C34878D82A}">
                    <a16:rowId xmlns:a16="http://schemas.microsoft.com/office/drawing/2014/main" val="834026234"/>
                  </a:ext>
                </a:extLst>
              </a:tr>
              <a:tr h="501291">
                <a:tc>
                  <a:txBody>
                    <a:bodyPr/>
                    <a:lstStyle/>
                    <a:p>
                      <a:r>
                        <a:rPr lang="en-US" sz="1800" b="0" i="0" kern="1200" dirty="0">
                          <a:solidFill>
                            <a:schemeClr val="tx1"/>
                          </a:solidFill>
                          <a:effectLst/>
                          <a:latin typeface="Roboto"/>
                          <a:ea typeface="+mn-ea"/>
                          <a:cs typeface="+mn-cs"/>
                        </a:rPr>
                        <a:t>Can be verified.</a:t>
                      </a:r>
                      <a:endParaRPr lang="en-US" sz="1800" dirty="0">
                        <a:latin typeface="Roboto"/>
                      </a:endParaRPr>
                    </a:p>
                  </a:txBody>
                  <a:tcPr/>
                </a:tc>
                <a:tc>
                  <a:txBody>
                    <a:bodyPr/>
                    <a:lstStyle/>
                    <a:p>
                      <a:r>
                        <a:rPr lang="en-US" sz="1800" b="0" i="0" kern="1200" dirty="0">
                          <a:solidFill>
                            <a:schemeClr val="tx1"/>
                          </a:solidFill>
                          <a:effectLst/>
                          <a:latin typeface="Roboto"/>
                          <a:ea typeface="+mn-ea"/>
                          <a:cs typeface="+mn-cs"/>
                        </a:rPr>
                        <a:t>Cannot be verified.</a:t>
                      </a:r>
                      <a:endParaRPr lang="en-US" sz="1800" dirty="0">
                        <a:latin typeface="Roboto"/>
                      </a:endParaRPr>
                    </a:p>
                  </a:txBody>
                  <a:tcPr/>
                </a:tc>
                <a:extLst>
                  <a:ext uri="{0D108BD9-81ED-4DB2-BD59-A6C34878D82A}">
                    <a16:rowId xmlns:a16="http://schemas.microsoft.com/office/drawing/2014/main" val="1946206776"/>
                  </a:ext>
                </a:extLst>
              </a:tr>
              <a:tr h="501291">
                <a:tc>
                  <a:txBody>
                    <a:bodyPr/>
                    <a:lstStyle/>
                    <a:p>
                      <a:r>
                        <a:rPr lang="en-US" sz="1800" b="0" i="0" kern="1200" dirty="0">
                          <a:solidFill>
                            <a:schemeClr val="tx1"/>
                          </a:solidFill>
                          <a:effectLst/>
                          <a:latin typeface="Roboto"/>
                          <a:ea typeface="+mn-ea"/>
                          <a:cs typeface="+mn-cs"/>
                        </a:rPr>
                        <a:t>High levels of authenticity.</a:t>
                      </a:r>
                      <a:endParaRPr lang="en-US" sz="1800" dirty="0">
                        <a:latin typeface="Roboto"/>
                      </a:endParaRPr>
                    </a:p>
                  </a:txBody>
                  <a:tcPr/>
                </a:tc>
                <a:tc>
                  <a:txBody>
                    <a:bodyPr/>
                    <a:lstStyle/>
                    <a:p>
                      <a:r>
                        <a:rPr lang="en-US" sz="1800" b="0" i="0" kern="1200" dirty="0">
                          <a:solidFill>
                            <a:schemeClr val="tx1"/>
                          </a:solidFill>
                          <a:effectLst/>
                          <a:latin typeface="Roboto"/>
                          <a:ea typeface="+mn-ea"/>
                          <a:cs typeface="+mn-cs"/>
                        </a:rPr>
                        <a:t>Easy to use but less authentic.</a:t>
                      </a:r>
                      <a:endParaRPr lang="en-US" sz="1800" dirty="0">
                        <a:latin typeface="Roboto"/>
                      </a:endParaRPr>
                    </a:p>
                  </a:txBody>
                  <a:tcPr/>
                </a:tc>
                <a:extLst>
                  <a:ext uri="{0D108BD9-81ED-4DB2-BD59-A6C34878D82A}">
                    <a16:rowId xmlns:a16="http://schemas.microsoft.com/office/drawing/2014/main" val="4203661810"/>
                  </a:ext>
                </a:extLst>
              </a:tr>
            </a:tbl>
          </a:graphicData>
        </a:graphic>
      </p:graphicFrame>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47_TF02787990" id="{76C63960-7296-4B25-B475-BEAE1455F92F}" vid="{A697BE9B-8A11-4EC4-BF91-F9DF2123C59D}"/>
    </a:ext>
  </a:extLst>
</a:theme>
</file>

<file path=ppt/theme/theme2.xml><?xml version="1.0" encoding="utf-8"?>
<a:theme xmlns:a="http://schemas.openxmlformats.org/drawingml/2006/main" name="Temă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ă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Prezentare cu linii de circuit triple (ecran lat)</Template>
  <TotalTime>1913</TotalTime>
  <Words>785</Words>
  <Application>Microsoft Office PowerPoint</Application>
  <PresentationFormat>Particularizare</PresentationFormat>
  <Paragraphs>54</Paragraphs>
  <Slides>11</Slides>
  <Notes>10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11</vt:i4>
      </vt:variant>
    </vt:vector>
  </HeadingPairs>
  <TitlesOfParts>
    <vt:vector size="15" baseType="lpstr">
      <vt:lpstr>Arial</vt:lpstr>
      <vt:lpstr>Calibri</vt:lpstr>
      <vt:lpstr>Roboto</vt:lpstr>
      <vt:lpstr>Tech 16x9</vt:lpstr>
      <vt:lpstr>Digital Signatures</vt:lpstr>
      <vt:lpstr>A digital signature is a PKI(public key infrastructure)-based digital certificate that authenticates the identity of the signer and ensures that electronically transmitted documents and digital messages have not been forged or tampered with.  </vt:lpstr>
      <vt:lpstr>How does it work ? </vt:lpstr>
      <vt:lpstr>Behind the scenes</vt:lpstr>
      <vt:lpstr>Prezentare PowerPoint</vt:lpstr>
      <vt:lpstr>Prezentare PowerPoint</vt:lpstr>
      <vt:lpstr>Importance</vt:lpstr>
      <vt:lpstr>Electronic signatures vs digital signatures</vt:lpstr>
      <vt:lpstr>Prezentare PowerPoint</vt:lpstr>
      <vt:lpstr>Certified authorities(ca)</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Signatures</dc:title>
  <dc:creator>GEORGIANA - ECATERINA CATARGIU</dc:creator>
  <cp:lastModifiedBy>GEORGIANA - ECATERINA CATARGIU</cp:lastModifiedBy>
  <cp:revision>20</cp:revision>
  <dcterms:created xsi:type="dcterms:W3CDTF">2020-12-26T11:24:07Z</dcterms:created>
  <dcterms:modified xsi:type="dcterms:W3CDTF">2021-01-06T21:09:29Z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