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83" r:id="rId4"/>
    <p:sldId id="284" r:id="rId5"/>
    <p:sldId id="293" r:id="rId6"/>
    <p:sldId id="285" r:id="rId7"/>
    <p:sldId id="261" r:id="rId8"/>
    <p:sldId id="287" r:id="rId9"/>
    <p:sldId id="288" r:id="rId10"/>
    <p:sldId id="289" r:id="rId11"/>
    <p:sldId id="290" r:id="rId12"/>
    <p:sldId id="291" r:id="rId13"/>
    <p:sldId id="278" r:id="rId14"/>
  </p:sldIdLst>
  <p:sldSz cx="9144000" cy="5143500" type="screen16x9"/>
  <p:notesSz cx="6858000" cy="9144000"/>
  <p:embeddedFontLst>
    <p:embeddedFont>
      <p:font typeface="Titillium Web" pitchFamily="2" charset="77"/>
      <p:regular r:id="rId16"/>
      <p:bold r:id="rId17"/>
      <p:italic r:id="rId18"/>
      <p:boldItalic r:id="rId19"/>
    </p:embeddedFont>
    <p:embeddedFont>
      <p:font typeface="Titillium Web ExtraLight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8FC60D-7FA4-4064-A162-27E8B0213540}">
  <a:tblStyle styleId="{7D8FC60D-7FA4-4064-A162-27E8B02135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/>
    <p:restoredTop sz="94579"/>
  </p:normalViewPr>
  <p:slideViewPr>
    <p:cSldViewPr snapToGrid="0">
      <p:cViewPr varScale="1">
        <p:scale>
          <a:sx n="100" d="100"/>
          <a:sy n="100" d="100"/>
        </p:scale>
        <p:origin x="1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128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191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562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717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929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954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171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878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49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558301" y="3600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PARALELISMO EN SISTEMAS DE MEMORIA DISTRIBUIDA</a:t>
            </a:r>
            <a:endParaRPr sz="4000" dirty="0"/>
          </a:p>
        </p:txBody>
      </p:sp>
      <p:sp>
        <p:nvSpPr>
          <p:cNvPr id="3" name="Google Shape;786;p16">
            <a:extLst>
              <a:ext uri="{FF2B5EF4-FFF2-40B4-BE49-F238E27FC236}">
                <a16:creationId xmlns:a16="http://schemas.microsoft.com/office/drawing/2014/main" id="{5ED36C86-1A38-4034-A0B6-C12A4E757225}"/>
              </a:ext>
            </a:extLst>
          </p:cNvPr>
          <p:cNvSpPr txBox="1">
            <a:spLocks/>
          </p:cNvSpPr>
          <p:nvPr/>
        </p:nvSpPr>
        <p:spPr>
          <a:xfrm>
            <a:off x="558301" y="1653944"/>
            <a:ext cx="6224651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FFFFFF"/>
                </a:solidFill>
              </a:rPr>
              <a:t>REALIZADO POR: JORDI FERRÁNDEZ GALLEGO, JOSE MIGUEL GÓMEZ LOZANO Y EDUARDO CORREAL BOTERO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527024" y="2620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ANÁLISIS DE RENDIMIENTO</a:t>
            </a:r>
            <a:endParaRPr sz="3200"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814;p20">
            <a:extLst>
              <a:ext uri="{FF2B5EF4-FFF2-40B4-BE49-F238E27FC236}">
                <a16:creationId xmlns:a16="http://schemas.microsoft.com/office/drawing/2014/main" id="{4EF91869-4289-4694-8437-2794B0575F18}"/>
              </a:ext>
            </a:extLst>
          </p:cNvPr>
          <p:cNvSpPr txBox="1">
            <a:spLocks/>
          </p:cNvSpPr>
          <p:nvPr/>
        </p:nvSpPr>
        <p:spPr>
          <a:xfrm>
            <a:off x="527024" y="797051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s-ES" sz="1800" b="1" u="sng" dirty="0"/>
              <a:t>SECUENCIAL vs PARALELO</a:t>
            </a:r>
          </a:p>
        </p:txBody>
      </p:sp>
      <p:pic>
        <p:nvPicPr>
          <p:cNvPr id="9" name="Imagen 11">
            <a:extLst>
              <a:ext uri="{FF2B5EF4-FFF2-40B4-BE49-F238E27FC236}">
                <a16:creationId xmlns:a16="http://schemas.microsoft.com/office/drawing/2014/main" id="{685FADA2-ED7F-43BC-B71B-8E6DBD4F41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40400" y="1733397"/>
            <a:ext cx="3976576" cy="2758916"/>
          </a:xfrm>
          <a:prstGeom prst="rect">
            <a:avLst/>
          </a:prstGeom>
        </p:spPr>
      </p:pic>
      <p:pic>
        <p:nvPicPr>
          <p:cNvPr id="10" name="Imagen 12">
            <a:extLst>
              <a:ext uri="{FF2B5EF4-FFF2-40B4-BE49-F238E27FC236}">
                <a16:creationId xmlns:a16="http://schemas.microsoft.com/office/drawing/2014/main" id="{54AB4D26-AB53-4ADF-95A5-402E666D38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7024" y="1733397"/>
            <a:ext cx="3761371" cy="275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68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527024" y="2620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ANÁLISIS DE RENDIMIENTO</a:t>
            </a:r>
            <a:endParaRPr sz="3200"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814;p20">
            <a:extLst>
              <a:ext uri="{FF2B5EF4-FFF2-40B4-BE49-F238E27FC236}">
                <a16:creationId xmlns:a16="http://schemas.microsoft.com/office/drawing/2014/main" id="{4EF91869-4289-4694-8437-2794B0575F18}"/>
              </a:ext>
            </a:extLst>
          </p:cNvPr>
          <p:cNvSpPr txBox="1">
            <a:spLocks/>
          </p:cNvSpPr>
          <p:nvPr/>
        </p:nvSpPr>
        <p:spPr>
          <a:xfrm>
            <a:off x="527024" y="797051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s-ES" sz="1800" b="1" u="sng" dirty="0"/>
              <a:t>GANANCIA Y EFICIENCIA</a:t>
            </a:r>
          </a:p>
        </p:txBody>
      </p:sp>
      <p:pic>
        <p:nvPicPr>
          <p:cNvPr id="1028" name="Imagen 18">
            <a:extLst>
              <a:ext uri="{FF2B5EF4-FFF2-40B4-BE49-F238E27FC236}">
                <a16:creationId xmlns:a16="http://schemas.microsoft.com/office/drawing/2014/main" id="{F9C365C8-7AC8-4145-9EE3-CEF85C2D6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24" y="2108621"/>
            <a:ext cx="3589795" cy="7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Imagen 16">
            <a:extLst>
              <a:ext uri="{FF2B5EF4-FFF2-40B4-BE49-F238E27FC236}">
                <a16:creationId xmlns:a16="http://schemas.microsoft.com/office/drawing/2014/main" id="{9C4867A2-7131-481A-ADE4-8C76C553B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754" y="1133284"/>
            <a:ext cx="3369262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Imagen 19">
            <a:extLst>
              <a:ext uri="{FF2B5EF4-FFF2-40B4-BE49-F238E27FC236}">
                <a16:creationId xmlns:a16="http://schemas.microsoft.com/office/drawing/2014/main" id="{A3D3C63A-54C5-4880-9810-2C590CB19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23" y="3403329"/>
            <a:ext cx="3589795" cy="7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n 17">
            <a:extLst>
              <a:ext uri="{FF2B5EF4-FFF2-40B4-BE49-F238E27FC236}">
                <a16:creationId xmlns:a16="http://schemas.microsoft.com/office/drawing/2014/main" id="{3F354B39-DBB0-48CC-8625-AB9158269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754" y="3091466"/>
            <a:ext cx="3398819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FC36E5EF-FA56-42D1-80CE-C784A7D89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8" y="262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E1F90BD-890A-4627-A9CD-39E2871E9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8" y="1814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3DCA982-05B4-4606-89E4-12ED4E52D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8" y="5643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CB6B0B1-B411-44DE-A6EB-896ED068B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8" y="6739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265AA60-F8A8-4588-8303-E787EB320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8" y="1013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105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527024" y="2620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CONCLUSIÓN</a:t>
            </a:r>
            <a:endParaRPr sz="3200"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C36E5EF-FA56-42D1-80CE-C784A7D89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8" y="262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E1F90BD-890A-4627-A9CD-39E2871E9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8" y="1814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3DCA982-05B4-4606-89E4-12ED4E52D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8" y="5643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CB6B0B1-B411-44DE-A6EB-896ED068B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8" y="6739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265AA60-F8A8-4588-8303-E787EB320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8" y="1013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CBB0719-687F-4C68-B00E-7C6CCFDC4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331" y="1814599"/>
            <a:ext cx="4312812" cy="2853900"/>
          </a:xfrm>
        </p:spPr>
        <p:txBody>
          <a:bodyPr/>
          <a:lstStyle/>
          <a:p>
            <a:r>
              <a:rPr lang="es-ES" sz="1600" dirty="0"/>
              <a:t>Gran mejora de rendimiento.</a:t>
            </a:r>
          </a:p>
          <a:p>
            <a:r>
              <a:rPr lang="es-ES" sz="1600" dirty="0"/>
              <a:t>Mucha ganancia.</a:t>
            </a:r>
          </a:p>
          <a:p>
            <a:r>
              <a:rPr lang="es-ES" sz="1600" dirty="0"/>
              <a:t>Mejoras notables en grandes empresas.</a:t>
            </a:r>
          </a:p>
          <a:p>
            <a:r>
              <a:rPr lang="es-ES" sz="1600" dirty="0"/>
              <a:t>Sorprendentes resultados.</a:t>
            </a:r>
          </a:p>
        </p:txBody>
      </p:sp>
      <p:pic>
        <p:nvPicPr>
          <p:cNvPr id="2052" name="Picture 4" descr="Resultado de imaxes para mejora rendimiento png">
            <a:extLst>
              <a:ext uri="{FF2B5EF4-FFF2-40B4-BE49-F238E27FC236}">
                <a16:creationId xmlns:a16="http://schemas.microsoft.com/office/drawing/2014/main" id="{373EDB73-76B7-40BC-9505-99A17C7F6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046" y="1295075"/>
            <a:ext cx="2809577" cy="277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383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12" name="Google Shape;1012;p37"/>
          <p:cNvSpPr txBox="1">
            <a:spLocks noGrp="1"/>
          </p:cNvSpPr>
          <p:nvPr>
            <p:ph type="title"/>
          </p:nvPr>
        </p:nvSpPr>
        <p:spPr>
          <a:xfrm>
            <a:off x="586800" y="1082587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¡</a:t>
            </a:r>
            <a:r>
              <a:rPr lang="es-ES" sz="6000" dirty="0"/>
              <a:t>GRACIAS!</a:t>
            </a:r>
            <a:endParaRPr sz="6000" dirty="0"/>
          </a:p>
        </p:txBody>
      </p:sp>
      <p:sp>
        <p:nvSpPr>
          <p:cNvPr id="1013" name="Google Shape;1013;p37"/>
          <p:cNvSpPr txBox="1">
            <a:spLocks noGrp="1"/>
          </p:cNvSpPr>
          <p:nvPr>
            <p:ph type="body" idx="1"/>
          </p:nvPr>
        </p:nvSpPr>
        <p:spPr>
          <a:xfrm>
            <a:off x="677714" y="1939987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/>
              <a:t>¿ALGUNA PREGUNTA?</a:t>
            </a:r>
            <a:endParaRPr b="1" dirty="0"/>
          </a:p>
        </p:txBody>
      </p:sp>
      <p:grpSp>
        <p:nvGrpSpPr>
          <p:cNvPr id="6" name="Google Shape;1178;p40">
            <a:extLst>
              <a:ext uri="{FF2B5EF4-FFF2-40B4-BE49-F238E27FC236}">
                <a16:creationId xmlns:a16="http://schemas.microsoft.com/office/drawing/2014/main" id="{5190DB8E-6FCF-4517-83EC-A851545859B3}"/>
              </a:ext>
            </a:extLst>
          </p:cNvPr>
          <p:cNvGrpSpPr/>
          <p:nvPr/>
        </p:nvGrpSpPr>
        <p:grpSpPr>
          <a:xfrm rot="20627266">
            <a:off x="4131424" y="1563781"/>
            <a:ext cx="2612152" cy="2467209"/>
            <a:chOff x="5972700" y="2330200"/>
            <a:chExt cx="411625" cy="387275"/>
          </a:xfrm>
        </p:grpSpPr>
        <p:sp>
          <p:nvSpPr>
            <p:cNvPr id="7" name="Google Shape;1179;p40">
              <a:extLst>
                <a:ext uri="{FF2B5EF4-FFF2-40B4-BE49-F238E27FC236}">
                  <a16:creationId xmlns:a16="http://schemas.microsoft.com/office/drawing/2014/main" id="{38423DBA-14C5-4840-A4E1-25EF8B943C77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80;p40">
              <a:extLst>
                <a:ext uri="{FF2B5EF4-FFF2-40B4-BE49-F238E27FC236}">
                  <a16:creationId xmlns:a16="http://schemas.microsoft.com/office/drawing/2014/main" id="{2CBC9FA6-2A28-42A1-A651-C9372F9AA57C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</a:t>
            </a:r>
            <a:r>
              <a:rPr lang="es-ES" dirty="0"/>
              <a:t>QUÉ ES MPI</a:t>
            </a:r>
            <a:r>
              <a:rPr lang="en" dirty="0"/>
              <a:t>?</a:t>
            </a:r>
            <a:endParaRPr dirty="0"/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3C355-7173-440D-BD42-30F7BBB8A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675" y="1218009"/>
            <a:ext cx="4312812" cy="2853900"/>
          </a:xfrm>
        </p:spPr>
        <p:txBody>
          <a:bodyPr/>
          <a:lstStyle/>
          <a:p>
            <a:r>
              <a:rPr lang="es-ES" sz="1400" dirty="0"/>
              <a:t>MPI significa Interfaz de Paso de Mensajes.</a:t>
            </a:r>
          </a:p>
          <a:p>
            <a:r>
              <a:rPr lang="es-ES" sz="1400" dirty="0"/>
              <a:t>Diseñada para ser usada en programas que exploten la existencia de múltiples procesadores. </a:t>
            </a:r>
          </a:p>
          <a:p>
            <a:r>
              <a:rPr lang="es-ES" sz="1400" dirty="0"/>
              <a:t>Es una técnica empleada en programación concurrente para aportar sincronización entre procesos y permitir la exclusión mutua.</a:t>
            </a:r>
          </a:p>
          <a:p>
            <a:r>
              <a:rPr lang="es-ES" sz="1400" dirty="0"/>
              <a:t> Su principal característica es que no precisa de memoria compartida.</a:t>
            </a:r>
          </a:p>
          <a:p>
            <a:r>
              <a:rPr lang="es-ES" sz="1400" dirty="0"/>
              <a:t>consigue que nuestro programa tenga un rendimiento alto.</a:t>
            </a:r>
          </a:p>
          <a:p>
            <a:endParaRPr lang="es-ES" dirty="0"/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E991D72-80FD-46A4-93CD-1F264BF40AD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13387" y="1242846"/>
            <a:ext cx="2792930" cy="2657807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</a:t>
            </a:r>
            <a:r>
              <a:rPr lang="es-ES" dirty="0"/>
              <a:t>QUÉ ES SSH</a:t>
            </a:r>
            <a:r>
              <a:rPr lang="en" dirty="0"/>
              <a:t>?</a:t>
            </a:r>
            <a:endParaRPr dirty="0"/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3C355-7173-440D-BD42-30F7BBB8A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73763" y="1348871"/>
            <a:ext cx="4312812" cy="2853900"/>
          </a:xfrm>
        </p:spPr>
        <p:txBody>
          <a:bodyPr/>
          <a:lstStyle/>
          <a:p>
            <a:r>
              <a:rPr lang="es-ES" sz="1400" dirty="0"/>
              <a:t>SSH es un protocolo de administración remota.</a:t>
            </a:r>
          </a:p>
          <a:p>
            <a:r>
              <a:rPr lang="es-ES" sz="1400" dirty="0"/>
              <a:t>Permite a un usuario controlar y modificar sus servidores remotos a través de internet.</a:t>
            </a:r>
          </a:p>
          <a:p>
            <a:r>
              <a:rPr lang="es-ES" sz="1400" dirty="0"/>
              <a:t> Es un protocolo seguro al utilizar técnicas criptográficas.</a:t>
            </a:r>
          </a:p>
          <a:p>
            <a:r>
              <a:rPr lang="es-ES" sz="1400" dirty="0"/>
              <a:t>Proporciona  mecanismos para autenticar un usuario remoto, transferir entradas desde el cliente al servidor y retransmitir la salida de vuelta al cliente.</a:t>
            </a:r>
          </a:p>
        </p:txBody>
      </p:sp>
      <p:pic>
        <p:nvPicPr>
          <p:cNvPr id="6" name="image8.png">
            <a:extLst>
              <a:ext uri="{FF2B5EF4-FFF2-40B4-BE49-F238E27FC236}">
                <a16:creationId xmlns:a16="http://schemas.microsoft.com/office/drawing/2014/main" id="{5D3E9F75-A3BE-48A7-9B3C-620AB6716A0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9675" y="1468538"/>
            <a:ext cx="3378428" cy="220642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4316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8"/>
          <p:cNvSpPr txBox="1">
            <a:spLocks noGrp="1"/>
          </p:cNvSpPr>
          <p:nvPr>
            <p:ph type="body" idx="1"/>
          </p:nvPr>
        </p:nvSpPr>
        <p:spPr>
          <a:xfrm>
            <a:off x="-467292" y="468341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600" b="1" u="sng" dirty="0"/>
              <a:t>NUESTRO CÓDIGO</a:t>
            </a:r>
            <a:endParaRPr sz="3600" b="1" u="sng" dirty="0"/>
          </a:p>
        </p:txBody>
      </p:sp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012FC60D-88FE-C64C-B593-C09C1C61DEFF}"/>
              </a:ext>
            </a:extLst>
          </p:cNvPr>
          <p:cNvPicPr/>
          <p:nvPr/>
        </p:nvPicPr>
        <p:blipFill rotWithShape="1">
          <a:blip r:embed="rId3"/>
          <a:srcRect l="3980" t="40830" r="48924" b="23625"/>
          <a:stretch/>
        </p:blipFill>
        <p:spPr>
          <a:xfrm>
            <a:off x="1090929" y="1447800"/>
            <a:ext cx="6822545" cy="3302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2830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u="sng" dirty="0"/>
              <a:t>GUIA DE DESPLIEGUE</a:t>
            </a:r>
            <a:endParaRPr b="1" u="sng" dirty="0"/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3C355-7173-440D-BD42-30F7BBB8A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63" y="1412370"/>
            <a:ext cx="4964676" cy="3210821"/>
          </a:xfrm>
        </p:spPr>
        <p:txBody>
          <a:bodyPr/>
          <a:lstStyle/>
          <a:p>
            <a:pPr lvl="0" fontAlgn="base"/>
            <a:r>
              <a:rPr lang="es-ES" sz="1400" dirty="0"/>
              <a:t>Generar la clave con </a:t>
            </a:r>
            <a:r>
              <a:rPr lang="es-ES" sz="1400" dirty="0" err="1"/>
              <a:t>ssh-keygen-rsa</a:t>
            </a:r>
            <a:r>
              <a:rPr lang="es-ES" sz="1400" dirty="0"/>
              <a:t> en la maquina maestra.</a:t>
            </a:r>
          </a:p>
          <a:p>
            <a:pPr lvl="0" fontAlgn="base"/>
            <a:r>
              <a:rPr lang="es-ES" sz="1400" dirty="0"/>
              <a:t>Pasar la clave publica /.</a:t>
            </a:r>
            <a:r>
              <a:rPr lang="es-ES" sz="1400" dirty="0" err="1"/>
              <a:t>ssh</a:t>
            </a:r>
            <a:r>
              <a:rPr lang="es-ES" sz="1400" dirty="0"/>
              <a:t>/</a:t>
            </a:r>
            <a:r>
              <a:rPr lang="es-ES" sz="1400" dirty="0" err="1"/>
              <a:t>id_rsa.pub</a:t>
            </a:r>
            <a:r>
              <a:rPr lang="es-ES" sz="1400" dirty="0"/>
              <a:t> a todas las maquinas esclavas por pendrive cambiando el nombre a </a:t>
            </a:r>
            <a:r>
              <a:rPr lang="es-ES" sz="1400" dirty="0" err="1"/>
              <a:t>authorized_keys</a:t>
            </a:r>
            <a:r>
              <a:rPr lang="es-ES" sz="1400" dirty="0"/>
              <a:t> en .</a:t>
            </a:r>
            <a:r>
              <a:rPr lang="es-ES" sz="1400" dirty="0" err="1"/>
              <a:t>ssh</a:t>
            </a:r>
            <a:r>
              <a:rPr lang="es-ES" sz="1400" dirty="0"/>
              <a:t>.</a:t>
            </a:r>
          </a:p>
          <a:p>
            <a:pPr lvl="0" fontAlgn="base"/>
            <a:r>
              <a:rPr lang="es-ES" sz="1400" dirty="0"/>
              <a:t>Tener en todas las máquinas el programa </a:t>
            </a:r>
            <a:r>
              <a:rPr lang="es-ES" sz="1400" dirty="0" err="1"/>
              <a:t>recta_rpi</a:t>
            </a:r>
            <a:r>
              <a:rPr lang="es-ES" sz="1400" dirty="0"/>
              <a:t> y compilar con </a:t>
            </a:r>
            <a:r>
              <a:rPr lang="es-ES" sz="1400" dirty="0" err="1"/>
              <a:t>makefile</a:t>
            </a:r>
            <a:r>
              <a:rPr lang="es-ES" sz="1400" dirty="0"/>
              <a:t>.</a:t>
            </a:r>
          </a:p>
          <a:p>
            <a:pPr lvl="0" fontAlgn="base"/>
            <a:r>
              <a:rPr lang="es-ES" sz="1400" dirty="0"/>
              <a:t>Crear el archivo hosts que contienen el nombre / </a:t>
            </a:r>
            <a:r>
              <a:rPr lang="es-ES" sz="1400" dirty="0" err="1"/>
              <a:t>ip</a:t>
            </a:r>
            <a:r>
              <a:rPr lang="es-ES" sz="1400" dirty="0"/>
              <a:t> de todas las máquinas.</a:t>
            </a:r>
          </a:p>
          <a:p>
            <a:pPr lvl="0" fontAlgn="base"/>
            <a:r>
              <a:rPr lang="es-ES" sz="1400" dirty="0"/>
              <a:t>Ejecutar en la máquina maestra con:  </a:t>
            </a:r>
            <a:r>
              <a:rPr lang="es-ES" sz="1400" b="1" i="1" dirty="0" err="1"/>
              <a:t>mpirun</a:t>
            </a:r>
            <a:r>
              <a:rPr lang="es-ES" sz="1400" b="1" i="1" dirty="0"/>
              <a:t> -</a:t>
            </a:r>
            <a:r>
              <a:rPr lang="es-ES" sz="1400" b="1" i="1" dirty="0" err="1"/>
              <a:t>mca</a:t>
            </a:r>
            <a:r>
              <a:rPr lang="es-ES" sz="1400" b="1" i="1" dirty="0"/>
              <a:t> </a:t>
            </a:r>
            <a:r>
              <a:rPr lang="es-ES" sz="1400" b="1" i="1" dirty="0" err="1"/>
              <a:t>plm_rsh_no_tree_spawn</a:t>
            </a:r>
            <a:r>
              <a:rPr lang="es-ES" sz="1400" b="1" i="1" dirty="0"/>
              <a:t> 1 -</a:t>
            </a:r>
            <a:r>
              <a:rPr lang="es-ES" sz="1400" b="1" i="1" dirty="0" err="1"/>
              <a:t>hostfile</a:t>
            </a:r>
            <a:r>
              <a:rPr lang="es-ES" sz="1400" b="1" i="1" dirty="0"/>
              <a:t> [</a:t>
            </a:r>
            <a:r>
              <a:rPr lang="es-ES" sz="1400" b="1" i="1" dirty="0" err="1"/>
              <a:t>ArchivoConHosts</a:t>
            </a:r>
            <a:r>
              <a:rPr lang="es-ES" sz="1400" b="1" i="1" dirty="0"/>
              <a:t>] -n [</a:t>
            </a:r>
            <a:r>
              <a:rPr lang="es-ES" sz="1400" b="1" i="1" dirty="0" err="1"/>
              <a:t>NumeroDeProcesos</a:t>
            </a:r>
            <a:r>
              <a:rPr lang="es-ES" sz="1400" b="1" i="1" dirty="0"/>
              <a:t>] ./[</a:t>
            </a:r>
            <a:r>
              <a:rPr lang="es-ES" sz="1400" b="1" i="1" dirty="0" err="1"/>
              <a:t>EjecutableCompilado</a:t>
            </a:r>
            <a:r>
              <a:rPr lang="es-ES" sz="1400" b="1" i="1" dirty="0"/>
              <a:t>]</a:t>
            </a:r>
            <a:endParaRPr lang="es-ES" sz="1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C2B3F74-477B-0B4E-9336-230683CCCE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48300" y="3061092"/>
            <a:ext cx="3289300" cy="1562100"/>
          </a:xfrm>
          <a:prstGeom prst="rect">
            <a:avLst/>
          </a:prstGeom>
        </p:spPr>
      </p:pic>
      <p:pic>
        <p:nvPicPr>
          <p:cNvPr id="8" name="image1.png">
            <a:extLst>
              <a:ext uri="{FF2B5EF4-FFF2-40B4-BE49-F238E27FC236}">
                <a16:creationId xmlns:a16="http://schemas.microsoft.com/office/drawing/2014/main" id="{8E3A39FF-7F10-E341-9B80-B5CF92394B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05488" y="1110956"/>
            <a:ext cx="2460625" cy="170751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4497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8"/>
          <p:cNvSpPr txBox="1">
            <a:spLocks noGrp="1"/>
          </p:cNvSpPr>
          <p:nvPr>
            <p:ph type="body" idx="1"/>
          </p:nvPr>
        </p:nvSpPr>
        <p:spPr>
          <a:xfrm>
            <a:off x="-330200" y="404841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600" b="1" u="sng" dirty="0"/>
              <a:t>EJEMPLO DE SALIDA</a:t>
            </a:r>
            <a:endParaRPr sz="3600" b="1" u="sng" dirty="0"/>
          </a:p>
        </p:txBody>
      </p:sp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BDC09D-788A-EA4F-875F-49CF1EF02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06" y="1574801"/>
            <a:ext cx="8055569" cy="289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8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527024" y="2620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ANÁLISIS DE RENDIMIENTO</a:t>
            </a:r>
            <a:endParaRPr sz="3200"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814;p20">
            <a:extLst>
              <a:ext uri="{FF2B5EF4-FFF2-40B4-BE49-F238E27FC236}">
                <a16:creationId xmlns:a16="http://schemas.microsoft.com/office/drawing/2014/main" id="{4EF91869-4289-4694-8437-2794B0575F18}"/>
              </a:ext>
            </a:extLst>
          </p:cNvPr>
          <p:cNvSpPr txBox="1">
            <a:spLocks/>
          </p:cNvSpPr>
          <p:nvPr/>
        </p:nvSpPr>
        <p:spPr>
          <a:xfrm>
            <a:off x="527024" y="797051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s-ES" sz="1800" b="1" u="sng" dirty="0"/>
              <a:t>NUESTRAS PRUEBAS</a:t>
            </a:r>
          </a:p>
        </p:txBody>
      </p:sp>
      <p:pic>
        <p:nvPicPr>
          <p:cNvPr id="8" name="Imagen 1">
            <a:extLst>
              <a:ext uri="{FF2B5EF4-FFF2-40B4-BE49-F238E27FC236}">
                <a16:creationId xmlns:a16="http://schemas.microsoft.com/office/drawing/2014/main" id="{269D3C28-8873-4F2F-BC65-CC07744EF93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030" y="1786270"/>
            <a:ext cx="5788912" cy="2796363"/>
          </a:xfrm>
          <a:prstGeom prst="rect">
            <a:avLst/>
          </a:prstGeom>
        </p:spPr>
      </p:pic>
      <p:sp>
        <p:nvSpPr>
          <p:cNvPr id="9" name="Google Shape;814;p20">
            <a:extLst>
              <a:ext uri="{FF2B5EF4-FFF2-40B4-BE49-F238E27FC236}">
                <a16:creationId xmlns:a16="http://schemas.microsoft.com/office/drawing/2014/main" id="{83473529-84F4-4C29-980F-C816D21BE7AD}"/>
              </a:ext>
            </a:extLst>
          </p:cNvPr>
          <p:cNvSpPr txBox="1">
            <a:spLocks/>
          </p:cNvSpPr>
          <p:nvPr/>
        </p:nvSpPr>
        <p:spPr>
          <a:xfrm>
            <a:off x="5301000" y="958238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s-ES" sz="1600" dirty="0"/>
              <a:t>MAX = 1459938304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527024" y="2620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ANÁLISIS DE RENDIMIENTO</a:t>
            </a:r>
            <a:endParaRPr sz="3200"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814;p20">
            <a:extLst>
              <a:ext uri="{FF2B5EF4-FFF2-40B4-BE49-F238E27FC236}">
                <a16:creationId xmlns:a16="http://schemas.microsoft.com/office/drawing/2014/main" id="{4EF91869-4289-4694-8437-2794B0575F18}"/>
              </a:ext>
            </a:extLst>
          </p:cNvPr>
          <p:cNvSpPr txBox="1">
            <a:spLocks/>
          </p:cNvSpPr>
          <p:nvPr/>
        </p:nvSpPr>
        <p:spPr>
          <a:xfrm>
            <a:off x="527024" y="797051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s-ES" sz="1800" b="1" u="sng" dirty="0"/>
              <a:t>RESULTADOS TIEMPOS SECUENCIALES</a:t>
            </a:r>
          </a:p>
        </p:txBody>
      </p:sp>
      <p:pic>
        <p:nvPicPr>
          <p:cNvPr id="10" name="Imagen 14">
            <a:extLst>
              <a:ext uri="{FF2B5EF4-FFF2-40B4-BE49-F238E27FC236}">
                <a16:creationId xmlns:a16="http://schemas.microsoft.com/office/drawing/2014/main" id="{DDEA9617-C3C4-419E-8C76-8B4BFAB0C01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3404" y="2571750"/>
            <a:ext cx="3334091" cy="1011422"/>
          </a:xfrm>
          <a:prstGeom prst="rect">
            <a:avLst/>
          </a:prstGeom>
        </p:spPr>
      </p:pic>
      <p:pic>
        <p:nvPicPr>
          <p:cNvPr id="11" name="Imagen 12">
            <a:extLst>
              <a:ext uri="{FF2B5EF4-FFF2-40B4-BE49-F238E27FC236}">
                <a16:creationId xmlns:a16="http://schemas.microsoft.com/office/drawing/2014/main" id="{EE7D9984-961A-4E40-BD1D-F6E803E7F81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27762" y="1738681"/>
            <a:ext cx="4558813" cy="290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8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527024" y="2620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ANÁLISIS DE RENDIMIENTO</a:t>
            </a:r>
            <a:endParaRPr sz="3200"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814;p20">
            <a:extLst>
              <a:ext uri="{FF2B5EF4-FFF2-40B4-BE49-F238E27FC236}">
                <a16:creationId xmlns:a16="http://schemas.microsoft.com/office/drawing/2014/main" id="{4EF91869-4289-4694-8437-2794B0575F18}"/>
              </a:ext>
            </a:extLst>
          </p:cNvPr>
          <p:cNvSpPr txBox="1">
            <a:spLocks/>
          </p:cNvSpPr>
          <p:nvPr/>
        </p:nvSpPr>
        <p:spPr>
          <a:xfrm>
            <a:off x="527024" y="797051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s-ES" sz="1800" b="1" u="sng" dirty="0"/>
              <a:t>RESULTADOS TIEMPOS PARALELO</a:t>
            </a:r>
          </a:p>
        </p:txBody>
      </p:sp>
      <p:pic>
        <p:nvPicPr>
          <p:cNvPr id="8" name="Imagen 15">
            <a:extLst>
              <a:ext uri="{FF2B5EF4-FFF2-40B4-BE49-F238E27FC236}">
                <a16:creationId xmlns:a16="http://schemas.microsoft.com/office/drawing/2014/main" id="{3FE00BD4-924F-4DEF-BC4C-E35C941D69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0042" y="2473491"/>
            <a:ext cx="3425781" cy="1015559"/>
          </a:xfrm>
          <a:prstGeom prst="rect">
            <a:avLst/>
          </a:prstGeom>
        </p:spPr>
      </p:pic>
      <p:pic>
        <p:nvPicPr>
          <p:cNvPr id="9" name="Imagen 11">
            <a:extLst>
              <a:ext uri="{FF2B5EF4-FFF2-40B4-BE49-F238E27FC236}">
                <a16:creationId xmlns:a16="http://schemas.microsoft.com/office/drawing/2014/main" id="{685FADA2-ED7F-43BC-B71B-8E6DBD4F41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57330" y="1654451"/>
            <a:ext cx="4616628" cy="308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97679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303</Words>
  <Application>Microsoft Macintosh PowerPoint</Application>
  <PresentationFormat>Presentación en pantalla (16:9)</PresentationFormat>
  <Paragraphs>51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Titillium Web</vt:lpstr>
      <vt:lpstr>Arial</vt:lpstr>
      <vt:lpstr>Titillium Web ExtraLight</vt:lpstr>
      <vt:lpstr>Thaliard template</vt:lpstr>
      <vt:lpstr>PARALELISMO EN SISTEMAS DE MEMORIA DISTRIBUIDA</vt:lpstr>
      <vt:lpstr>¿QUÉ ES MPI?</vt:lpstr>
      <vt:lpstr>¿QUÉ ES SSH?</vt:lpstr>
      <vt:lpstr>Presentación de PowerPoint</vt:lpstr>
      <vt:lpstr>GUIA DE DESPLIEGUE</vt:lpstr>
      <vt:lpstr>Presentación de PowerPoint</vt:lpstr>
      <vt:lpstr>ANÁLISIS DE RENDIMIENTO</vt:lpstr>
      <vt:lpstr>ANÁLISIS DE RENDIMIENTO</vt:lpstr>
      <vt:lpstr>ANÁLISIS DE RENDIMIENTO</vt:lpstr>
      <vt:lpstr>ANÁLISIS DE RENDIMIENTO</vt:lpstr>
      <vt:lpstr>ANÁLISIS DE RENDIMIENTO</vt:lpstr>
      <vt:lpstr>CONCLUSIÓN</vt:lpstr>
      <vt:lpstr>¡GRACIAS!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PARALELISMO EN SISTEMAS DE MEMORIA DISTRIBUIDA</dc:title>
  <cp:lastModifiedBy/>
  <cp:revision>8</cp:revision>
  <dcterms:modified xsi:type="dcterms:W3CDTF">2018-12-18T21:20:06Z</dcterms:modified>
</cp:coreProperties>
</file>