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6PpQtTgusOqnZvsAGpYOS9xLu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390A78-2429-46ED-83F6-1EB0206756A2}">
  <a:tblStyle styleId="{7F390A78-2429-46ED-83F6-1EB0206756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3DC2AFA-2CF4-43B6-8E80-4CA198DE91C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5e2bfb74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5e2bfb7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Cloud server and database</a:t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5c857a1c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5c857a1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603076d9d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603076d9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5c857a1c9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5c857a1c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27491" cy="4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vecteezy.com/free-vector/battery-icon" TargetMode="External"/><Relationship Id="rId4" Type="http://schemas.openxmlformats.org/officeDocument/2006/relationships/hyperlink" Target="https://www.vectorstock.com/royalty-free-vector/33-chip-icons-vector-36788616" TargetMode="External"/><Relationship Id="rId5" Type="http://schemas.openxmlformats.org/officeDocument/2006/relationships/hyperlink" Target="https://www.vectorstock.com/royalty-free-vector/web-icons-set-vector-987846" TargetMode="External"/><Relationship Id="rId6" Type="http://schemas.openxmlformats.org/officeDocument/2006/relationships/hyperlink" Target="https://www.vecteezy.com/free-vector/cloud-server-icon" TargetMode="External"/><Relationship Id="rId7" Type="http://schemas.openxmlformats.org/officeDocument/2006/relationships/hyperlink" Target="https://www.vecteezy.com/free-vector/cloud-server-ic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/>
              <a:t>Portable High Energy Experiment (PHEE) DAQ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093334" cy="52561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2436425" y="3856500"/>
            <a:ext cx="6538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/>
              <a:t>Team Members: </a:t>
            </a:r>
            <a:r>
              <a:rPr lang="en-US" sz="2700">
                <a:solidFill>
                  <a:srgbClr val="FFFFFF"/>
                </a:solidFill>
              </a:rPr>
              <a:t>Ethan Barnes</a:t>
            </a:r>
            <a:endParaRPr sz="2700">
              <a:solidFill>
                <a:srgbClr val="FFFFFF"/>
              </a:solidFill>
            </a:endParaRPr>
          </a:p>
          <a:p>
            <a:pPr indent="45720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FFFFF"/>
                </a:solidFill>
              </a:rPr>
              <a:t>John Sabra</a:t>
            </a:r>
            <a:endParaRPr sz="2700">
              <a:solidFill>
                <a:srgbClr val="FFFFFF"/>
              </a:solidFill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rgbClr val="FFFFFF"/>
                </a:solidFill>
              </a:rPr>
              <a:t>Sang Hoon Chung</a:t>
            </a:r>
            <a:endParaRPr sz="2700">
              <a:solidFill>
                <a:srgbClr val="FFFFFF"/>
              </a:solidFill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1" lang="en-US" sz="2700">
                <a:solidFill>
                  <a:srgbClr val="FFFFFF"/>
                </a:solidFill>
              </a:rPr>
              <a:t>Sponsor: </a:t>
            </a:r>
            <a:r>
              <a:rPr lang="en-US" sz="2700"/>
              <a:t>Michelle </a:t>
            </a:r>
            <a:r>
              <a:rPr lang="en-US" sz="2700">
                <a:solidFill>
                  <a:srgbClr val="FFFFFF"/>
                </a:solidFill>
              </a:rPr>
              <a:t>Chatter</a:t>
            </a:r>
            <a:endParaRPr sz="2700"/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-US" sz="2700"/>
              <a:t>   </a:t>
            </a:r>
            <a:r>
              <a:rPr lang="en-US" sz="2700">
                <a:solidFill>
                  <a:srgbClr val="FFFFFF"/>
                </a:solidFill>
              </a:rPr>
              <a:t>Sandia</a:t>
            </a:r>
            <a:r>
              <a:rPr lang="en-US" sz="2700"/>
              <a:t> </a:t>
            </a:r>
            <a:r>
              <a:rPr lang="en-US" sz="2700">
                <a:solidFill>
                  <a:srgbClr val="FFFFFF"/>
                </a:solidFill>
              </a:rPr>
              <a:t>National</a:t>
            </a:r>
            <a:r>
              <a:rPr lang="en-US" sz="2700"/>
              <a:t> </a:t>
            </a:r>
            <a:r>
              <a:rPr lang="en-US" sz="2700">
                <a:solidFill>
                  <a:srgbClr val="FFFFFF"/>
                </a:solidFill>
              </a:rPr>
              <a:t>Lab</a:t>
            </a:r>
            <a:r>
              <a:rPr lang="en-US" sz="2700"/>
              <a:t>oratories</a:t>
            </a:r>
            <a:endParaRPr sz="2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b="1" lang="en-US" sz="2700"/>
              <a:t>TA:</a:t>
            </a:r>
            <a:r>
              <a:rPr lang="en-US" sz="2700"/>
              <a:t> Max Lesser</a:t>
            </a:r>
            <a:endParaRPr sz="2700"/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Cloud Storage Database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566100" y="1752050"/>
            <a:ext cx="8011800" cy="24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Cloud database</a:t>
            </a:r>
            <a:endParaRPr sz="24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Google Cloud Platform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SQL (Structured Query Language) 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Relational database that works well with structured data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Enables user to upload raw sensor data to </a:t>
            </a:r>
            <a:r>
              <a:rPr lang="en-US" sz="2000"/>
              <a:t>cloud database for data science applications</a:t>
            </a:r>
            <a:endParaRPr sz="2000"/>
          </a:p>
        </p:txBody>
      </p:sp>
      <p:sp>
        <p:nvSpPr>
          <p:cNvPr id="129" name="Google Shape;12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0" name="Google Shape;130;p7"/>
          <p:cNvGraphicFramePr/>
          <p:nvPr/>
        </p:nvGraphicFramePr>
        <p:xfrm>
          <a:off x="626875" y="451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{7F390A78-2429-46ED-83F6-1EB0206756A2}</a:tableStyleId>
              </a:tblPr>
              <a:tblGrid>
                <a:gridCol w="1118625"/>
                <a:gridCol w="1568600"/>
                <a:gridCol w="987175"/>
                <a:gridCol w="1252475"/>
                <a:gridCol w="1438600"/>
                <a:gridCol w="152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Explosion Detected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Decibels (dB)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Pressure (kPa)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Acceleration (G)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03/06/2023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12:35:</a:t>
                      </a:r>
                      <a:r>
                        <a:rPr lang="en-US"/>
                        <a:t>46</a:t>
                      </a:r>
                      <a:r>
                        <a:rPr lang="en-US"/>
                        <a:t>.789000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30.245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03/06/2023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12:35:46.789500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35.956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03/06/2023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12:35:46.790000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150.322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145.139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55.701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and Validation</a:t>
            </a:r>
            <a:endParaRPr/>
          </a:p>
        </p:txBody>
      </p:sp>
      <p:sp>
        <p:nvSpPr>
          <p:cNvPr id="136" name="Google Shape;136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7" name="Google Shape;137;p8"/>
          <p:cNvGraphicFramePr/>
          <p:nvPr/>
        </p:nvGraphicFramePr>
        <p:xfrm>
          <a:off x="457200" y="2224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{23DC2AFA-2CF4-43B6-8E80-4CA198DE91CD}</a:tableStyleId>
              </a:tblPr>
              <a:tblGrid>
                <a:gridCol w="1316525"/>
                <a:gridCol w="1516575"/>
                <a:gridCol w="1457275"/>
                <a:gridCol w="1316675"/>
                <a:gridCol w="1255950"/>
                <a:gridCol w="1366600"/>
              </a:tblGrid>
              <a:tr h="39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/>
                        <a:t>March</a:t>
                      </a:r>
                      <a:r>
                        <a:rPr b="1" lang="en-US" sz="1200" u="none" cap="none" strike="noStrike"/>
                        <a:t> </a:t>
                      </a:r>
                      <a:r>
                        <a:rPr b="1" lang="en-US" sz="1200"/>
                        <a:t>20</a:t>
                      </a:r>
                      <a:r>
                        <a:rPr b="1" lang="en-US" sz="1200" u="none" cap="none" strike="noStrike"/>
                        <a:t>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/>
                        <a:t>March</a:t>
                      </a:r>
                      <a:r>
                        <a:rPr b="1" lang="en-US" sz="1200" u="none" cap="none" strike="noStrike"/>
                        <a:t> </a:t>
                      </a:r>
                      <a:r>
                        <a:rPr b="1" lang="en-US" sz="1200"/>
                        <a:t>27th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/>
                        <a:t>April 3rd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/>
                        <a:t>April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/>
                        <a:t>April 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3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/>
                        <a:t>Power Supply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 V output from Power Path 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 V output from DC/DC Buck Converter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Buck Converter steps down the Power Path IC’s 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 Path IC can take DC input via USB charging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Battery charges at 1C rate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2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/>
                        <a:t>Microcontroller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/>
                        <a:t>Sample</a:t>
                      </a:r>
                      <a:r>
                        <a:rPr lang="en-US"/>
                        <a:t> at </a:t>
                      </a:r>
                      <a:r>
                        <a:rPr lang="en-US"/>
                        <a:t>2 kHz and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get signal to noise ratio above 40 dB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Detection algorithm is 90% accurate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Write data to SD card in specified format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/>
                        <a:t>Functioning prototype using dev board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/>
                        <a:t>PCB design interfaces MCU with sensors and SD card 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9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/>
                        <a:t>Android Application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/>
                        <a:t>D</a:t>
                      </a:r>
                      <a:r>
                        <a:rPr lang="en-US"/>
                        <a:t>evelop</a:t>
                      </a:r>
                      <a:r>
                        <a:rPr lang="en-US"/>
                        <a:t> GUI for users to </a:t>
                      </a:r>
                      <a:r>
                        <a:rPr lang="en-US"/>
                        <a:t>interact</a:t>
                      </a:r>
                      <a:r>
                        <a:rPr lang="en-US"/>
                        <a:t> with 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/>
                        <a:t>Read data from SD card and compute metrics on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/>
                        <a:t>Set up the cloud server account and file directory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/>
                        <a:t>Connect from the c</a:t>
                      </a:r>
                      <a:r>
                        <a:rPr lang="en-US"/>
                        <a:t>loud server to app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Upload and download the data to and from cloud server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Google Shape;138;p8"/>
          <p:cNvSpPr txBox="1"/>
          <p:nvPr/>
        </p:nvSpPr>
        <p:spPr>
          <a:xfrm>
            <a:off x="788400" y="1794200"/>
            <a:ext cx="723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Currently: </a:t>
            </a:r>
            <a:r>
              <a:rPr lang="en-US"/>
              <a:t>O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utlined needs for each system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5e2bfb74a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Attributions</a:t>
            </a:r>
            <a:endParaRPr/>
          </a:p>
        </p:txBody>
      </p:sp>
      <p:sp>
        <p:nvSpPr>
          <p:cNvPr id="144" name="Google Shape;144;g215e2bfb74a_0_0"/>
          <p:cNvSpPr txBox="1"/>
          <p:nvPr>
            <p:ph idx="1" type="body"/>
          </p:nvPr>
        </p:nvSpPr>
        <p:spPr>
          <a:xfrm>
            <a:off x="457200" y="2049275"/>
            <a:ext cx="8229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https://www.vecteezy.com/free-vector/battery-icon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https://www.vectorstock.com/royalty-free-vector/33-chip-icons-vector-36788616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https://www.vectorstock.com/royalty-free-vector/web-icons-set-vector-987846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</a:t>
            </a:r>
            <a:r>
              <a:rPr lang="en-US" u="sng">
                <a:solidFill>
                  <a:schemeClr val="hlink"/>
                </a:solidFill>
                <a:hlinkClick r:id="rId7"/>
              </a:rPr>
              <a:t>ttps://www.vecteezy.com/free-vector/cloud-server-icon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15e2bfb74a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457200" y="899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Executive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1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ummary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457200" y="1580350"/>
            <a:ext cx="7941000" cy="50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The United States military possesses about 5500 nuclear weapons in its stockpile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The security of these weapons and equipment is paramount when they are transported for storage and testing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Sandia is interested in detecting explosive-type events in sensitive areas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–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Exact application for DAQ system may not be disclosed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Portable 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High Energy DAQ System will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3556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Protect government equipment by detecting and identifying explosives within a 100 ft range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1" marL="74295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Helvetica Neue"/>
              <a:buChar char="–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Utilizes microphone, accelerometer, and pressure 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sensor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classify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if an 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explosive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event occurred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Write output to removable storage device</a:t>
            </a:r>
            <a:endParaRPr/>
          </a:p>
          <a:p>
            <a:pPr indent="-355600" lvl="1" marL="9144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Helvetica Neue"/>
              <a:buChar char="–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User will be able to refer to past outputs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0" y="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# and name</a:t>
            </a:r>
            <a:br>
              <a:rPr lang="en-US"/>
            </a:br>
            <a:r>
              <a:rPr lang="en-US"/>
              <a:t>Team Mebers</a:t>
            </a:r>
            <a:br>
              <a:rPr lang="en-US"/>
            </a:br>
            <a:r>
              <a:rPr lang="en-US"/>
              <a:t>Sponsor</a:t>
            </a:r>
            <a:endParaRPr/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875" y="2688325"/>
            <a:ext cx="1249125" cy="18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457188" y="864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System</a:t>
            </a:r>
            <a:r>
              <a:rPr lang="en-US"/>
              <a:t> Overview</a:t>
            </a:r>
            <a:endParaRPr/>
          </a:p>
        </p:txBody>
      </p:sp>
      <p:sp>
        <p:nvSpPr>
          <p:cNvPr id="73" name="Google Shape;73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000" y="1432250"/>
            <a:ext cx="6223976" cy="54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457200" y="8995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Power Supply Subsystem</a:t>
            </a:r>
            <a:endParaRPr/>
          </a:p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0" y="1469600"/>
            <a:ext cx="4886400" cy="2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u="sng"/>
              <a:t>Battery Pack</a:t>
            </a:r>
            <a:r>
              <a:rPr lang="en-US" sz="2400" u="sng"/>
              <a:t>: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Rechargeable at 1C rate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2200 mAh: lasts about 4.4 </a:t>
            </a:r>
            <a:r>
              <a:rPr lang="en-US" sz="2000"/>
              <a:t>hours with estimated 500mA working current.</a:t>
            </a:r>
            <a:endParaRPr sz="20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Lithium Polymer Chemistry</a:t>
            </a:r>
            <a:endParaRPr sz="2000"/>
          </a:p>
          <a:p>
            <a:pPr indent="-127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 Less </a:t>
            </a:r>
            <a:r>
              <a:rPr lang="en-US" sz="2000"/>
              <a:t>volatile</a:t>
            </a:r>
            <a:r>
              <a:rPr lang="en-US" sz="2000"/>
              <a:t> than Li-ion considering working environment</a:t>
            </a:r>
            <a:endParaRPr sz="2000"/>
          </a:p>
        </p:txBody>
      </p:sp>
      <p:sp>
        <p:nvSpPr>
          <p:cNvPr id="81" name="Google Shape;81;p6"/>
          <p:cNvSpPr txBox="1"/>
          <p:nvPr>
            <p:ph idx="1" type="body"/>
          </p:nvPr>
        </p:nvSpPr>
        <p:spPr>
          <a:xfrm>
            <a:off x="338300" y="4122725"/>
            <a:ext cx="4987500" cy="2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u="sng"/>
              <a:t>Power Management</a:t>
            </a:r>
            <a:r>
              <a:rPr lang="en-US" sz="2400" u="sng"/>
              <a:t>: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Utilizes Battery Charger and DC-DC Buck converter IC</a:t>
            </a:r>
            <a:endParaRPr sz="2000"/>
          </a:p>
          <a:p>
            <a:pPr indent="-127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Buck converter uses 5V output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Supplies to voltages 5/3V</a:t>
            </a:r>
            <a:r>
              <a:rPr lang="en-US" sz="2000"/>
              <a:t>. </a:t>
            </a:r>
            <a:endParaRPr sz="2000"/>
          </a:p>
          <a:p>
            <a:pPr indent="-127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 </a:t>
            </a:r>
            <a:r>
              <a:rPr lang="en-US" sz="2000"/>
              <a:t>SD card</a:t>
            </a:r>
            <a:r>
              <a:rPr lang="en-US" sz="2000"/>
              <a:t> requires 3 V</a:t>
            </a:r>
            <a:endParaRPr sz="2000"/>
          </a:p>
          <a:p>
            <a:pPr indent="-127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Microcontroller 5 V</a:t>
            </a:r>
            <a:endParaRPr sz="20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925" y="1047800"/>
            <a:ext cx="5430499" cy="39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5c857a1c9_0_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Power Supply Subsystem: Power Management ICs</a:t>
            </a:r>
            <a:endParaRPr/>
          </a:p>
        </p:txBody>
      </p:sp>
      <p:sp>
        <p:nvSpPr>
          <p:cNvPr id="89" name="Google Shape;89;g215c857a1c9_0_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0" name="Google Shape;90;g215c857a1c9_0_15"/>
          <p:cNvGraphicFramePr/>
          <p:nvPr/>
        </p:nvGraphicFramePr>
        <p:xfrm>
          <a:off x="8164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{7F390A78-2429-46ED-83F6-1EB0206756A2}</a:tableStyleId>
              </a:tblPr>
              <a:tblGrid>
                <a:gridCol w="1856375"/>
                <a:gridCol w="1856375"/>
                <a:gridCol w="1856375"/>
                <a:gridCol w="1856375"/>
              </a:tblGrid>
              <a:tr h="61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Model Number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Input Range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Max Output </a:t>
                      </a:r>
                      <a:r>
                        <a:rPr lang="en-US" sz="2000"/>
                        <a:t>Current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Price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4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TPS62A01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2.5 - 5.5 V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 A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$ 0.69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TPS62821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2.4 - 5.5 V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 A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$1.39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TPS566231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3 - 18 V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6 A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$2.92</a:t>
                      </a:r>
                      <a:endParaRPr sz="2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TPS568230</a:t>
                      </a:r>
                      <a:endParaRPr sz="1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4.5 - 18 V</a:t>
                      </a:r>
                      <a:endParaRPr sz="1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8 A</a:t>
                      </a:r>
                      <a:endParaRPr sz="1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$3.36</a:t>
                      </a:r>
                      <a:endParaRPr sz="1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4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LM63615-Q1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3.5 - 36 V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1.5 A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$3.37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Microcontroller Subsystem</a:t>
            </a:r>
            <a:endParaRPr/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457200" y="4638750"/>
            <a:ext cx="82296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Sensor signals converted from analog to digital with ADC at 2 kHz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Signals are conditioned: reduce noise and </a:t>
            </a:r>
            <a:r>
              <a:rPr lang="en-US" sz="1800"/>
              <a:t>amplify signal if needed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Detection algorithm </a:t>
            </a:r>
            <a:r>
              <a:rPr lang="en-US" sz="1800"/>
              <a:t>determines</a:t>
            </a:r>
            <a:r>
              <a:rPr lang="en-US" sz="1800"/>
              <a:t> </a:t>
            </a:r>
            <a:r>
              <a:rPr lang="en-US" sz="1800"/>
              <a:t>in real time </a:t>
            </a:r>
            <a:r>
              <a:rPr lang="en-US" sz="1800"/>
              <a:t>if an explosive event occurred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 sz="1800"/>
              <a:t>Sensor data and detection result are saved to a microSD card along with the date time information</a:t>
            </a:r>
            <a:endParaRPr sz="1800"/>
          </a:p>
        </p:txBody>
      </p:sp>
      <p:sp>
        <p:nvSpPr>
          <p:cNvPr id="97" name="Google Shape;97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77" y="1653000"/>
            <a:ext cx="8648649" cy="30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603076d9d_0_6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Microcontroller Parts</a:t>
            </a:r>
            <a:endParaRPr/>
          </a:p>
        </p:txBody>
      </p:sp>
      <p:sp>
        <p:nvSpPr>
          <p:cNvPr id="104" name="Google Shape;104;g21603076d9d_0_6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05" name="Google Shape;105;g21603076d9d_0_66"/>
          <p:cNvGraphicFramePr/>
          <p:nvPr/>
        </p:nvGraphicFramePr>
        <p:xfrm>
          <a:off x="952500" y="191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{7F390A78-2429-46ED-83F6-1EB0206756A2}</a:tableStyleId>
              </a:tblPr>
              <a:tblGrid>
                <a:gridCol w="1809750"/>
                <a:gridCol w="1633625"/>
                <a:gridCol w="2256400"/>
                <a:gridCol w="1539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STM32F446RET6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ESP32-S3-WROOM-1-N8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Arduino Uno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Clock Speed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180 MHz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240 MHz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 MHz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Flash Memory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512 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 MB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32 kB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128 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512 kB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kB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Pins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ADC Resolution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 bit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 bit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 bit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ADC Sampling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7.2 MSPS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 kSPS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9.6 kSPS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Wifi / Bluetooth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Bare MCU</a:t>
                      </a:r>
                      <a:r>
                        <a:rPr lang="en-US"/>
                        <a:t> Price (Mouser)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$13.22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$3.45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Dev Board Price (Mouser)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$14.00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$15.00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$27.60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457200" y="9846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Android Application Subsystem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457200" y="1788375"/>
            <a:ext cx="83226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GUI should select different channels to display a small sample of the data (summary of data collected such as max, min, avg data points)</a:t>
            </a:r>
            <a:endParaRPr sz="2600"/>
          </a:p>
          <a:p>
            <a:pPr indent="-165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View</a:t>
            </a:r>
            <a:r>
              <a:rPr lang="en-US" sz="2600"/>
              <a:t> signal data from either cloud server or microSD card</a:t>
            </a:r>
            <a:endParaRPr sz="2600"/>
          </a:p>
        </p:txBody>
      </p:sp>
      <p:pic>
        <p:nvPicPr>
          <p:cNvPr id="112" name="Google Shape;11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9875" y="0"/>
            <a:ext cx="1602950" cy="11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038" y="4092425"/>
            <a:ext cx="4489925" cy="24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5c857a1c9_2_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Application Subsystem</a:t>
            </a:r>
            <a:endParaRPr/>
          </a:p>
        </p:txBody>
      </p:sp>
      <p:sp>
        <p:nvSpPr>
          <p:cNvPr id="120" name="Google Shape;120;g215c857a1c9_2_3"/>
          <p:cNvSpPr txBox="1"/>
          <p:nvPr>
            <p:ph idx="1" type="body"/>
          </p:nvPr>
        </p:nvSpPr>
        <p:spPr>
          <a:xfrm>
            <a:off x="457200" y="2049275"/>
            <a:ext cx="82296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We can get specific information about the signal data when we click the channel</a:t>
            </a:r>
            <a:endParaRPr/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Stack the signal data to the Cloud server</a:t>
            </a:r>
            <a:endParaRPr/>
          </a:p>
        </p:txBody>
      </p:sp>
      <p:sp>
        <p:nvSpPr>
          <p:cNvPr id="121" name="Google Shape;121;g215c857a1c9_2_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g215c857a1c9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275" y="3937725"/>
            <a:ext cx="4171448" cy="2418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