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7"/>
  </p:notesMasterIdLst>
  <p:sldIdLst>
    <p:sldId id="261" r:id="rId5"/>
    <p:sldId id="344" r:id="rId6"/>
    <p:sldId id="327" r:id="rId7"/>
    <p:sldId id="307" r:id="rId8"/>
    <p:sldId id="320" r:id="rId9"/>
    <p:sldId id="295" r:id="rId10"/>
    <p:sldId id="357" r:id="rId11"/>
    <p:sldId id="360" r:id="rId12"/>
    <p:sldId id="346" r:id="rId13"/>
    <p:sldId id="342" r:id="rId14"/>
    <p:sldId id="321" r:id="rId15"/>
    <p:sldId id="347" r:id="rId16"/>
    <p:sldId id="333" r:id="rId17"/>
    <p:sldId id="336" r:id="rId18"/>
    <p:sldId id="316" r:id="rId19"/>
    <p:sldId id="325" r:id="rId20"/>
    <p:sldId id="322" r:id="rId21"/>
    <p:sldId id="339" r:id="rId22"/>
    <p:sldId id="338" r:id="rId23"/>
    <p:sldId id="340" r:id="rId24"/>
    <p:sldId id="348" r:id="rId25"/>
    <p:sldId id="349" r:id="rId26"/>
    <p:sldId id="352" r:id="rId27"/>
    <p:sldId id="350" r:id="rId28"/>
    <p:sldId id="353" r:id="rId29"/>
    <p:sldId id="354" r:id="rId30"/>
    <p:sldId id="355" r:id="rId31"/>
    <p:sldId id="356" r:id="rId32"/>
    <p:sldId id="358" r:id="rId33"/>
    <p:sldId id="359" r:id="rId34"/>
    <p:sldId id="361" r:id="rId35"/>
    <p:sldId id="267" r:id="rId36"/>
  </p:sldIdLst>
  <p:sldSz cx="9144000" cy="5143500" type="screen16x9"/>
  <p:notesSz cx="6858000" cy="9144000"/>
  <p:embeddedFontLst>
    <p:embeddedFont>
      <p:font typeface="Helvetica Neue" panose="02000503000000020004" pitchFamily="2" charset="0"/>
      <p:regular r:id="rId38"/>
      <p:bold r:id="rId39"/>
      <p:italic r:id="rId40"/>
      <p:boldItalic r:id="rId41"/>
    </p:embeddedFont>
    <p:embeddedFont>
      <p:font typeface="Helvetica Neue Light" panose="02000403000000020004"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158" autoAdjust="0"/>
    <p:restoredTop sz="96512" autoAdjust="0"/>
  </p:normalViewPr>
  <p:slideViewPr>
    <p:cSldViewPr snapToGrid="0">
      <p:cViewPr varScale="1">
        <p:scale>
          <a:sx n="105" d="100"/>
          <a:sy n="105" d="100"/>
        </p:scale>
        <p:origin x="184" y="11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2.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6514171667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6514171667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6514171667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6514171667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85600" y="2150850"/>
            <a:ext cx="49728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4800"/>
              <a:buNone/>
              <a:defRPr sz="4800">
                <a:latin typeface="+mj-lt"/>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dirty="0"/>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4644800" y="1068300"/>
            <a:ext cx="2808000" cy="755700"/>
          </a:xfrm>
          <a:prstGeom prst="rect">
            <a:avLst/>
          </a:prstGeom>
        </p:spPr>
        <p:txBody>
          <a:bodyPr spcFirstLastPara="1" wrap="square" lIns="91425" tIns="91425" rIns="91425" bIns="91425" anchor="b" anchorCtr="0">
            <a:normAutofit/>
          </a:bodyPr>
          <a:lstStyle>
            <a:lvl1pPr lvl="0" algn="r">
              <a:spcBef>
                <a:spcPts val="0"/>
              </a:spcBef>
              <a:spcAft>
                <a:spcPts val="0"/>
              </a:spcAft>
              <a:buSzPts val="2400"/>
              <a:buNone/>
              <a:defRPr sz="2400">
                <a:latin typeface="+mj-lt"/>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dirty="0"/>
          </a:p>
        </p:txBody>
      </p:sp>
      <p:sp>
        <p:nvSpPr>
          <p:cNvPr id="31" name="Google Shape;31;p7"/>
          <p:cNvSpPr txBox="1">
            <a:spLocks noGrp="1"/>
          </p:cNvSpPr>
          <p:nvPr>
            <p:ph type="body" idx="1"/>
          </p:nvPr>
        </p:nvSpPr>
        <p:spPr>
          <a:xfrm>
            <a:off x="4644800" y="1824000"/>
            <a:ext cx="2808000" cy="2658000"/>
          </a:xfrm>
          <a:prstGeom prst="rect">
            <a:avLst/>
          </a:prstGeom>
        </p:spPr>
        <p:txBody>
          <a:bodyPr spcFirstLastPara="1" wrap="square" lIns="91425" tIns="91425" rIns="91425" bIns="91425" anchor="t" anchorCtr="0">
            <a:normAutofit/>
          </a:bodyPr>
          <a:lstStyle>
            <a:lvl1pPr marL="457200" lvl="0" indent="-304800" algn="r">
              <a:spcBef>
                <a:spcPts val="0"/>
              </a:spcBef>
              <a:spcAft>
                <a:spcPts val="0"/>
              </a:spcAft>
              <a:buSzPts val="1200"/>
              <a:buChar char="●"/>
              <a:defRPr sz="1200">
                <a:latin typeface="+mn-lt"/>
              </a:defRPr>
            </a:lvl1pPr>
            <a:lvl2pPr marL="914400" lvl="1" indent="-304800" algn="r">
              <a:spcBef>
                <a:spcPts val="0"/>
              </a:spcBef>
              <a:spcAft>
                <a:spcPts val="0"/>
              </a:spcAft>
              <a:buSzPts val="1200"/>
              <a:buChar char="○"/>
              <a:defRPr sz="1200"/>
            </a:lvl2pPr>
            <a:lvl3pPr marL="1371600" lvl="2" indent="-304800" algn="r">
              <a:spcBef>
                <a:spcPts val="0"/>
              </a:spcBef>
              <a:spcAft>
                <a:spcPts val="0"/>
              </a:spcAft>
              <a:buSzPts val="1200"/>
              <a:buChar char="■"/>
              <a:defRPr sz="1200"/>
            </a:lvl3pPr>
            <a:lvl4pPr marL="1828800" lvl="3" indent="-304800" algn="r">
              <a:spcBef>
                <a:spcPts val="0"/>
              </a:spcBef>
              <a:spcAft>
                <a:spcPts val="0"/>
              </a:spcAft>
              <a:buSzPts val="1200"/>
              <a:buChar char="●"/>
              <a:defRPr sz="1200"/>
            </a:lvl4pPr>
            <a:lvl5pPr marL="2286000" lvl="4" indent="-304800" algn="r">
              <a:spcBef>
                <a:spcPts val="0"/>
              </a:spcBef>
              <a:spcAft>
                <a:spcPts val="0"/>
              </a:spcAft>
              <a:buSzPts val="1200"/>
              <a:buChar char="○"/>
              <a:defRPr sz="1200"/>
            </a:lvl5pPr>
            <a:lvl6pPr marL="2743200" lvl="5" indent="-304800" algn="r">
              <a:spcBef>
                <a:spcPts val="0"/>
              </a:spcBef>
              <a:spcAft>
                <a:spcPts val="0"/>
              </a:spcAft>
              <a:buSzPts val="1200"/>
              <a:buChar char="■"/>
              <a:defRPr sz="1200"/>
            </a:lvl6pPr>
            <a:lvl7pPr marL="3200400" lvl="6" indent="-304800" algn="r">
              <a:spcBef>
                <a:spcPts val="0"/>
              </a:spcBef>
              <a:spcAft>
                <a:spcPts val="0"/>
              </a:spcAft>
              <a:buSzPts val="1200"/>
              <a:buChar char="●"/>
              <a:defRPr sz="1200"/>
            </a:lvl7pPr>
            <a:lvl8pPr marL="3657600" lvl="7" indent="-304800" algn="r">
              <a:spcBef>
                <a:spcPts val="0"/>
              </a:spcBef>
              <a:spcAft>
                <a:spcPts val="0"/>
              </a:spcAft>
              <a:buSzPts val="1200"/>
              <a:buChar char="○"/>
              <a:defRPr sz="1200"/>
            </a:lvl8pPr>
            <a:lvl9pPr marL="4114800" lvl="8" indent="-304800" algn="r">
              <a:spcBef>
                <a:spcPts val="0"/>
              </a:spcBef>
              <a:spcAft>
                <a:spcPts val="0"/>
              </a:spcAft>
              <a:buSzPts val="1200"/>
              <a:buChar char="■"/>
              <a:defRPr sz="1200"/>
            </a:lvl9pPr>
          </a:lstStyle>
          <a:p>
            <a:endParaRPr dirty="0"/>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ext and Picture" type="blank">
  <p:cSld name="BLANK">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12"/>
          <p:cNvSpPr txBox="1">
            <a:spLocks noGrp="1"/>
          </p:cNvSpPr>
          <p:nvPr>
            <p:ph type="title"/>
          </p:nvPr>
        </p:nvSpPr>
        <p:spPr>
          <a:xfrm>
            <a:off x="498925" y="479625"/>
            <a:ext cx="3266400" cy="7608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atin typeface="+mj-lt"/>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52" name="Google Shape;52;p12"/>
          <p:cNvSpPr txBox="1">
            <a:spLocks noGrp="1"/>
          </p:cNvSpPr>
          <p:nvPr>
            <p:ph type="body" idx="1"/>
          </p:nvPr>
        </p:nvSpPr>
        <p:spPr>
          <a:xfrm>
            <a:off x="507175" y="1232125"/>
            <a:ext cx="3266400" cy="3365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j-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Helvetica Neue"/>
              <a:buNone/>
              <a:defRPr sz="2800" b="1">
                <a:solidFill>
                  <a:schemeClr val="dk1"/>
                </a:solidFill>
                <a:latin typeface="Helvetica Neue"/>
                <a:ea typeface="Helvetica Neue"/>
                <a:cs typeface="Helvetica Neue"/>
                <a:sym typeface="Helvetica Neue"/>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Font typeface="Helvetica Neue Light"/>
              <a:buChar char="●"/>
              <a:defRPr sz="1800">
                <a:solidFill>
                  <a:schemeClr val="dk1"/>
                </a:solidFill>
                <a:latin typeface="Helvetica Neue Light"/>
                <a:ea typeface="Helvetica Neue Light"/>
                <a:cs typeface="Helvetica Neue Light"/>
                <a:sym typeface="Helvetica Neue Light"/>
              </a:defRPr>
            </a:lvl1pPr>
            <a:lvl2pPr marL="914400" lvl="1"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2pPr>
            <a:lvl3pPr marL="1371600" lvl="2"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3pPr>
            <a:lvl4pPr marL="1828800" lvl="3"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4pPr>
            <a:lvl5pPr marL="2286000" lvl="4"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5pPr>
            <a:lvl6pPr marL="2743200" lvl="5"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6pPr>
            <a:lvl7pPr marL="3200400" lvl="6"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7pPr>
            <a:lvl8pPr marL="3657600" lvl="7"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8pPr>
            <a:lvl9pPr marL="4114800" lvl="8" indent="-317500" rtl="0">
              <a:lnSpc>
                <a:spcPct val="115000"/>
              </a:lnSpc>
              <a:spcBef>
                <a:spcPts val="0"/>
              </a:spcBef>
              <a:spcAft>
                <a:spcPts val="0"/>
              </a:spcAft>
              <a:buClr>
                <a:schemeClr val="dk1"/>
              </a:buClr>
              <a:buSzPts val="1400"/>
              <a:buFont typeface="Helvetica Neue Light"/>
              <a:buChar char="■"/>
              <a:defRPr>
                <a:solidFill>
                  <a:schemeClr val="dk1"/>
                </a:solidFill>
                <a:latin typeface="Helvetica Neue Light"/>
                <a:ea typeface="Helvetica Neue Light"/>
                <a:cs typeface="Helvetica Neue Light"/>
                <a:sym typeface="Helvetica Neue Light"/>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8"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f19tot.ryancordell.org/assignments/" TargetMode="External"/><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2" name="Google Shape;57;p13">
            <a:extLst>
              <a:ext uri="{FF2B5EF4-FFF2-40B4-BE49-F238E27FC236}">
                <a16:creationId xmlns:a16="http://schemas.microsoft.com/office/drawing/2014/main" id="{087B8892-F165-1E73-E167-FBA5FA831D6B}"/>
              </a:ext>
            </a:extLst>
          </p:cNvPr>
          <p:cNvSpPr txBox="1">
            <a:spLocks/>
          </p:cNvSpPr>
          <p:nvPr/>
        </p:nvSpPr>
        <p:spPr>
          <a:xfrm>
            <a:off x="5019260" y="622353"/>
            <a:ext cx="3236339" cy="1866000"/>
          </a:xfrm>
          <a:prstGeom prst="rect">
            <a:avLst/>
          </a:prstGeom>
          <a:noFill/>
          <a:ln>
            <a:noFill/>
          </a:ln>
        </p:spPr>
        <p:txBody>
          <a:bodyPr spcFirstLastPara="1" wrap="square" lIns="91425" tIns="91425" rIns="91425" bIns="91425" anchor="b"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2400"/>
              <a:buFont typeface="Helvetica Neue"/>
              <a:buNone/>
              <a:defRPr sz="2400" b="1" i="0" u="none" strike="noStrike" cap="none">
                <a:solidFill>
                  <a:schemeClr val="dk1"/>
                </a:solidFill>
                <a:latin typeface="+mj-lt"/>
                <a:ea typeface="Helvetica Neue"/>
                <a:cs typeface="Helvetica Neue"/>
                <a:sym typeface="Helvetica Neue"/>
              </a:defRPr>
            </a:lvl1pPr>
            <a:lvl2pPr marR="0" lvl="1"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9pPr>
          </a:lstStyle>
          <a:p>
            <a:pPr algn="l"/>
            <a:endParaRPr lang="en-US" sz="3600" cap="all" dirty="0"/>
          </a:p>
        </p:txBody>
      </p:sp>
      <p:sp>
        <p:nvSpPr>
          <p:cNvPr id="3" name="Google Shape;58;p13">
            <a:extLst>
              <a:ext uri="{FF2B5EF4-FFF2-40B4-BE49-F238E27FC236}">
                <a16:creationId xmlns:a16="http://schemas.microsoft.com/office/drawing/2014/main" id="{B4330679-31CC-2EA2-13E2-835B5DAD374A}"/>
              </a:ext>
            </a:extLst>
          </p:cNvPr>
          <p:cNvSpPr txBox="1">
            <a:spLocks/>
          </p:cNvSpPr>
          <p:nvPr/>
        </p:nvSpPr>
        <p:spPr>
          <a:xfrm>
            <a:off x="5019259" y="2388962"/>
            <a:ext cx="3745209" cy="1069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mn-lt"/>
                <a:ea typeface="Helvetica Neue Light"/>
                <a:cs typeface="Helvetica Neue Light"/>
                <a:sym typeface="Helvetica Neue Light"/>
              </a:defRPr>
            </a:lvl1pPr>
            <a:lvl2pPr marL="914400" marR="0" lvl="1"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6pPr>
            <a:lvl7pPr marL="3200400" marR="0" lvl="6"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7pPr>
            <a:lvl8pPr marL="3657600" marR="0" lvl="7"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8pPr>
            <a:lvl9pPr marL="4114800" marR="0" lvl="8"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9pPr>
          </a:lstStyle>
          <a:p>
            <a:pPr marL="0" indent="0" algn="l">
              <a:buFont typeface="Helvetica Neue Light"/>
              <a:buNone/>
            </a:pPr>
            <a:endParaRPr lang="en-US" sz="2000" dirty="0"/>
          </a:p>
        </p:txBody>
      </p:sp>
      <p:sp>
        <p:nvSpPr>
          <p:cNvPr id="4" name="Google Shape;58;p13">
            <a:extLst>
              <a:ext uri="{FF2B5EF4-FFF2-40B4-BE49-F238E27FC236}">
                <a16:creationId xmlns:a16="http://schemas.microsoft.com/office/drawing/2014/main" id="{C3AA3B2C-C294-B8AE-391C-764B29D4DD16}"/>
              </a:ext>
            </a:extLst>
          </p:cNvPr>
          <p:cNvSpPr txBox="1">
            <a:spLocks/>
          </p:cNvSpPr>
          <p:nvPr/>
        </p:nvSpPr>
        <p:spPr>
          <a:xfrm>
            <a:off x="4866468" y="123986"/>
            <a:ext cx="3389132" cy="478122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mn-lt"/>
                <a:ea typeface="Helvetica Neue Light"/>
                <a:cs typeface="Helvetica Neue Light"/>
                <a:sym typeface="Helvetica Neue Light"/>
              </a:defRPr>
            </a:lvl1pPr>
            <a:lvl2pPr marL="914400" marR="0" lvl="1"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6pPr>
            <a:lvl7pPr marL="3200400" marR="0" lvl="6"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7pPr>
            <a:lvl8pPr marL="3657600" marR="0" lvl="7"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8pPr>
            <a:lvl9pPr marL="4114800" marR="0" lvl="8"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9pPr>
          </a:lstStyle>
          <a:p>
            <a:pPr marL="0" indent="-457200" algn="l">
              <a:buFont typeface="Helvetica Neue Light"/>
              <a:buNone/>
            </a:pPr>
            <a:endParaRPr lang="en-US" kern="100" dirty="0">
              <a:solidFill>
                <a:schemeClr val="accent5"/>
              </a:solidFill>
              <a:ea typeface="Calibri" panose="020F0502020204030204" pitchFamily="34" charset="0"/>
              <a:cs typeface="Times New Roman" panose="02020603050405020304" pitchFamily="18" charset="0"/>
            </a:endParaRPr>
          </a:p>
          <a:p>
            <a:pPr marL="0" indent="-457200" algn="l">
              <a:buFont typeface="Helvetica Neue Light"/>
              <a:buNone/>
            </a:pPr>
            <a:endParaRPr lang="en-US" kern="100" dirty="0">
              <a:solidFill>
                <a:schemeClr val="accent5"/>
              </a:solidFill>
              <a:ea typeface="Calibri" panose="020F0502020204030204" pitchFamily="34" charset="0"/>
              <a:cs typeface="Times New Roman" panose="02020603050405020304" pitchFamily="18" charset="0"/>
            </a:endParaRPr>
          </a:p>
          <a:p>
            <a:pPr marL="0" indent="-457200" algn="l">
              <a:buFont typeface="Helvetica Neue Light"/>
              <a:buNone/>
            </a:pPr>
            <a:endParaRPr lang="en-US" kern="100" dirty="0">
              <a:solidFill>
                <a:schemeClr val="accent5"/>
              </a:solidFill>
              <a:ea typeface="Calibri" panose="020F0502020204030204" pitchFamily="34" charset="0"/>
              <a:cs typeface="Times New Roman" panose="02020603050405020304" pitchFamily="18" charset="0"/>
            </a:endParaRPr>
          </a:p>
          <a:p>
            <a:pPr marL="0" indent="-457200" algn="l">
              <a:buFont typeface="Helvetica Neue Light"/>
              <a:buNone/>
            </a:pPr>
            <a:endParaRPr lang="en-US" b="1" kern="100" dirty="0">
              <a:solidFill>
                <a:schemeClr val="accent5"/>
              </a:solidFill>
              <a:ea typeface="Calibri" panose="020F0502020204030204" pitchFamily="34" charset="0"/>
              <a:cs typeface="Times New Roman" panose="02020603050405020304" pitchFamily="18" charset="0"/>
            </a:endParaRPr>
          </a:p>
          <a:p>
            <a:pPr marL="0" indent="-457200" algn="l">
              <a:buFont typeface="Helvetica Neue Light"/>
              <a:buNone/>
            </a:pPr>
            <a:r>
              <a:rPr lang="en-US" b="1" kern="100" dirty="0">
                <a:solidFill>
                  <a:schemeClr val="tx1"/>
                </a:solidFill>
                <a:ea typeface="Calibri" panose="020F0502020204030204" pitchFamily="34" charset="0"/>
                <a:cs typeface="Times New Roman" panose="02020603050405020304" pitchFamily="18" charset="0"/>
              </a:rPr>
              <a:t>Dr. Emily Christina Murphy (she/her)</a:t>
            </a:r>
          </a:p>
          <a:p>
            <a:pPr marL="0" indent="-457200" algn="l">
              <a:buFont typeface="Helvetica Neue Light"/>
              <a:buNone/>
            </a:pPr>
            <a:r>
              <a:rPr lang="en-US" kern="100" dirty="0">
                <a:solidFill>
                  <a:schemeClr val="tx1"/>
                </a:solidFill>
                <a:cs typeface="Times New Roman" panose="02020603050405020304" pitchFamily="18" charset="0"/>
              </a:rPr>
              <a:t>Assistant Professor, Digital Humanities</a:t>
            </a:r>
          </a:p>
          <a:p>
            <a:pPr marL="0" indent="-457200" algn="l">
              <a:buFont typeface="Helvetica Neue Light"/>
              <a:buNone/>
            </a:pPr>
            <a:r>
              <a:rPr lang="en-US" kern="100" dirty="0">
                <a:solidFill>
                  <a:schemeClr val="tx1"/>
                </a:solidFill>
                <a:cs typeface="Times New Roman" panose="02020603050405020304" pitchFamily="18" charset="0"/>
              </a:rPr>
              <a:t>Faculty of Creative and Critical Studies</a:t>
            </a:r>
          </a:p>
          <a:p>
            <a:pPr marL="0" indent="-457200" algn="l">
              <a:buFont typeface="Helvetica Neue Light"/>
              <a:buNone/>
            </a:pPr>
            <a:r>
              <a:rPr lang="en-US" kern="100" dirty="0">
                <a:solidFill>
                  <a:schemeClr val="tx1"/>
                </a:solidFill>
                <a:cs typeface="Times New Roman" panose="02020603050405020304" pitchFamily="18" charset="0"/>
              </a:rPr>
              <a:t>PI, </a:t>
            </a:r>
            <a:r>
              <a:rPr lang="en-US" kern="100" dirty="0" err="1">
                <a:solidFill>
                  <a:schemeClr val="tx1"/>
                </a:solidFill>
                <a:cs typeface="Times New Roman" panose="02020603050405020304" pitchFamily="18" charset="0"/>
              </a:rPr>
              <a:t>ReMedia</a:t>
            </a:r>
            <a:r>
              <a:rPr lang="en-US" kern="100" dirty="0">
                <a:solidFill>
                  <a:schemeClr val="tx1"/>
                </a:solidFill>
                <a:cs typeface="Times New Roman" panose="02020603050405020304" pitchFamily="18" charset="0"/>
              </a:rPr>
              <a:t> Infrastructure</a:t>
            </a:r>
          </a:p>
          <a:p>
            <a:pPr marL="0" indent="-457200" algn="l">
              <a:buFont typeface="Helvetica Neue Light"/>
              <a:buNone/>
            </a:pPr>
            <a:r>
              <a:rPr lang="en-US" kern="100" dirty="0" err="1">
                <a:solidFill>
                  <a:schemeClr val="tx1"/>
                </a:solidFill>
                <a:cs typeface="Times New Roman" panose="02020603050405020304" pitchFamily="18" charset="0"/>
              </a:rPr>
              <a:t>emily.murphy@ubc.ca</a:t>
            </a:r>
            <a:endParaRPr lang="en-US" kern="100" dirty="0">
              <a:solidFill>
                <a:schemeClr val="tx1"/>
              </a:solidFill>
              <a:cs typeface="Times New Roman" panose="02020603050405020304" pitchFamily="18" charset="0"/>
            </a:endParaRPr>
          </a:p>
          <a:p>
            <a:pPr marL="0" indent="-457200" algn="l">
              <a:buFont typeface="Helvetica Neue Light"/>
              <a:buNone/>
            </a:pPr>
            <a:endParaRPr lang="en-US" kern="100" dirty="0">
              <a:solidFill>
                <a:schemeClr val="accent5"/>
              </a:solidFill>
              <a:highlight>
                <a:srgbClr val="FFFF00"/>
              </a:highlight>
              <a:cs typeface="Times New Roman" panose="02020603050405020304" pitchFamily="18" charset="0"/>
            </a:endParaRPr>
          </a:p>
          <a:p>
            <a:pPr marL="0" indent="-457200" algn="l">
              <a:buFont typeface="Helvetica Neue Light"/>
              <a:buNone/>
            </a:pPr>
            <a:endParaRPr lang="en-US" kern="100" dirty="0">
              <a:solidFill>
                <a:schemeClr val="accent5"/>
              </a:solidFill>
              <a:highlight>
                <a:srgbClr val="FFFF00"/>
              </a:highlight>
              <a:cs typeface="Times New Roman" panose="02020603050405020304" pitchFamily="18" charset="0"/>
            </a:endParaRPr>
          </a:p>
          <a:p>
            <a:pPr marL="0" indent="-457200" algn="l">
              <a:buNone/>
            </a:pPr>
            <a:r>
              <a:rPr lang="en-CA" b="1" dirty="0"/>
              <a:t>Dr. Electra Eleftheriadou, PhD, ACC (she/her)</a:t>
            </a:r>
            <a:br>
              <a:rPr lang="en-CA" dirty="0"/>
            </a:br>
            <a:r>
              <a:rPr lang="en-CA" dirty="0"/>
              <a:t>Educational Consultant for Inclusion</a:t>
            </a:r>
            <a:br>
              <a:rPr lang="en-CA" dirty="0"/>
            </a:br>
            <a:r>
              <a:rPr lang="en-CA" dirty="0"/>
              <a:t>Centre for Teaching and Learning</a:t>
            </a:r>
            <a:endParaRPr lang="en-US" kern="100" dirty="0">
              <a:solidFill>
                <a:schemeClr val="accent5"/>
              </a:solidFill>
              <a:cs typeface="Times New Roman" panose="02020603050405020304" pitchFamily="18" charset="0"/>
            </a:endParaRPr>
          </a:p>
          <a:p>
            <a:pPr marL="0" indent="-457200" algn="l">
              <a:buNone/>
            </a:pPr>
            <a:r>
              <a:rPr lang="en-US" kern="100" dirty="0" err="1">
                <a:solidFill>
                  <a:schemeClr val="tx1"/>
                </a:solidFill>
                <a:cs typeface="Times New Roman" panose="02020603050405020304" pitchFamily="18" charset="0"/>
              </a:rPr>
              <a:t>electra.eleftheriadou@ubc.ca</a:t>
            </a:r>
            <a:endParaRPr lang="en-US" kern="100" dirty="0">
              <a:solidFill>
                <a:schemeClr val="tx1"/>
              </a:solidFill>
              <a:cs typeface="Times New Roman" panose="02020603050405020304" pitchFamily="18" charset="0"/>
            </a:endParaRPr>
          </a:p>
          <a:p>
            <a:pPr marL="0" indent="-457200" algn="l">
              <a:buFont typeface="Helvetica Neue Light"/>
              <a:buNone/>
            </a:pPr>
            <a:r>
              <a:rPr lang="en-US" kern="100" dirty="0">
                <a:solidFill>
                  <a:schemeClr val="accent5"/>
                </a:solidFill>
                <a:highlight>
                  <a:srgbClr val="FFFF00"/>
                </a:highlight>
                <a:cs typeface="Times New Roman" panose="02020603050405020304" pitchFamily="18" charset="0"/>
              </a:rPr>
              <a:t> </a:t>
            </a:r>
          </a:p>
          <a:p>
            <a:pPr marL="0" indent="-457200" algn="l">
              <a:buFont typeface="Helvetica Neue Light"/>
              <a:buNone/>
            </a:pPr>
            <a:endParaRPr lang="en-US" kern="100" dirty="0">
              <a:solidFill>
                <a:schemeClr val="accent5"/>
              </a:solidFill>
              <a:cs typeface="Times New Roman" panose="02020603050405020304" pitchFamily="18" charset="0"/>
            </a:endParaRPr>
          </a:p>
        </p:txBody>
      </p:sp>
      <p:sp>
        <p:nvSpPr>
          <p:cNvPr id="6" name="TextBox 5">
            <a:extLst>
              <a:ext uri="{FF2B5EF4-FFF2-40B4-BE49-F238E27FC236}">
                <a16:creationId xmlns:a16="http://schemas.microsoft.com/office/drawing/2014/main" id="{3E53E063-74D4-86BA-D102-A5696F62A14B}"/>
              </a:ext>
            </a:extLst>
          </p:cNvPr>
          <p:cNvSpPr txBox="1"/>
          <p:nvPr/>
        </p:nvSpPr>
        <p:spPr>
          <a:xfrm>
            <a:off x="0" y="4591986"/>
            <a:ext cx="3741730" cy="430887"/>
          </a:xfrm>
          <a:prstGeom prst="rect">
            <a:avLst/>
          </a:prstGeom>
          <a:noFill/>
        </p:spPr>
        <p:txBody>
          <a:bodyPr wrap="none" rtlCol="0">
            <a:spAutoFit/>
          </a:bodyPr>
          <a:lstStyle/>
          <a:p>
            <a:r>
              <a:rPr lang="en-US" sz="1100" dirty="0">
                <a:latin typeface="+mn-lt"/>
              </a:rPr>
              <a:t>Slide Design: Kai Hagen</a:t>
            </a:r>
            <a:br>
              <a:rPr lang="en-US" sz="1100" dirty="0">
                <a:latin typeface="+mn-lt"/>
              </a:rPr>
            </a:br>
            <a:r>
              <a:rPr lang="en-US" sz="1100" dirty="0" err="1">
                <a:latin typeface="+mn-lt"/>
              </a:rPr>
              <a:t>ReMedia</a:t>
            </a:r>
            <a:r>
              <a:rPr lang="en-US" sz="1100" dirty="0">
                <a:latin typeface="+mn-lt"/>
              </a:rPr>
              <a:t> Design Consultant, Bachelor of Media Studies</a:t>
            </a:r>
          </a:p>
        </p:txBody>
      </p:sp>
      <p:sp>
        <p:nvSpPr>
          <p:cNvPr id="7" name="TextBox 6">
            <a:extLst>
              <a:ext uri="{FF2B5EF4-FFF2-40B4-BE49-F238E27FC236}">
                <a16:creationId xmlns:a16="http://schemas.microsoft.com/office/drawing/2014/main" id="{69AF0BC7-7E2B-9C2A-BE1C-2413051DBCB0}"/>
              </a:ext>
            </a:extLst>
          </p:cNvPr>
          <p:cNvSpPr txBox="1"/>
          <p:nvPr/>
        </p:nvSpPr>
        <p:spPr>
          <a:xfrm>
            <a:off x="873615" y="1786920"/>
            <a:ext cx="3677610" cy="1508105"/>
          </a:xfrm>
          <a:prstGeom prst="rect">
            <a:avLst/>
          </a:prstGeom>
          <a:noFill/>
        </p:spPr>
        <p:txBody>
          <a:bodyPr wrap="none" rtlCol="0">
            <a:spAutoFit/>
          </a:bodyPr>
          <a:lstStyle/>
          <a:p>
            <a:r>
              <a:rPr lang="en-US" sz="3000" dirty="0">
                <a:solidFill>
                  <a:schemeClr val="tx2"/>
                </a:solidFill>
                <a:latin typeface="+mj-lt"/>
              </a:rPr>
              <a:t>Contract Grading </a:t>
            </a:r>
          </a:p>
          <a:p>
            <a:r>
              <a:rPr lang="en-US" sz="3000" dirty="0">
                <a:solidFill>
                  <a:schemeClr val="tx2"/>
                </a:solidFill>
                <a:latin typeface="+mj-lt"/>
              </a:rPr>
              <a:t>And Student-</a:t>
            </a:r>
            <a:br>
              <a:rPr lang="en-US" sz="3000" dirty="0">
                <a:solidFill>
                  <a:schemeClr val="tx2"/>
                </a:solidFill>
                <a:latin typeface="+mj-lt"/>
              </a:rPr>
            </a:br>
            <a:r>
              <a:rPr lang="en-US" sz="3000" dirty="0">
                <a:solidFill>
                  <a:schemeClr val="tx2"/>
                </a:solidFill>
                <a:latin typeface="+mj-lt"/>
              </a:rPr>
              <a:t>Focused Assessment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F88F1-0EA7-5D60-FC22-94033E43107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47C0AF-7BB4-1357-C169-90C6C84FC420}"/>
              </a:ext>
            </a:extLst>
          </p:cNvPr>
          <p:cNvSpPr txBox="1"/>
          <p:nvPr/>
        </p:nvSpPr>
        <p:spPr>
          <a:xfrm>
            <a:off x="2238292" y="2310140"/>
            <a:ext cx="4667416" cy="523220"/>
          </a:xfrm>
          <a:prstGeom prst="rect">
            <a:avLst/>
          </a:prstGeom>
          <a:noFill/>
        </p:spPr>
        <p:txBody>
          <a:bodyPr wrap="square" rtlCol="0">
            <a:spAutoFit/>
          </a:bodyPr>
          <a:lstStyle/>
          <a:p>
            <a:pPr algn="ctr"/>
            <a:r>
              <a:rPr lang="en-US" sz="2800" b="1" dirty="0">
                <a:latin typeface="FUTURA MEDIUM" panose="020B0602020204020303" pitchFamily="34" charset="-79"/>
                <a:cs typeface="FUTURA MEDIUM" panose="020B0602020204020303" pitchFamily="34" charset="-79"/>
              </a:rPr>
              <a:t>Aggregate Model</a:t>
            </a:r>
            <a:endParaRPr lang="en-US" sz="2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4065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BD965-28A1-7B60-A288-EE321531589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DD7B9E1-D6D2-B5B2-FB70-99E167FBEA24}"/>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D000E738-349D-109F-DA62-E17B574AEDC4}"/>
              </a:ext>
            </a:extLst>
          </p:cNvPr>
          <p:cNvSpPr>
            <a:spLocks noGrp="1"/>
          </p:cNvSpPr>
          <p:nvPr>
            <p:ph type="title"/>
          </p:nvPr>
        </p:nvSpPr>
        <p:spPr>
          <a:xfrm>
            <a:off x="581114" y="609600"/>
            <a:ext cx="7981771" cy="4023360"/>
          </a:xfrm>
        </p:spPr>
        <p:txBody>
          <a:bodyPr>
            <a:noAutofit/>
          </a:bodyPr>
          <a:lstStyle/>
          <a:p>
            <a:pPr algn="l"/>
            <a:r>
              <a:rPr lang="en-CA" sz="1800" kern="100" dirty="0">
                <a:effectLst/>
                <a:latin typeface="+mn-lt"/>
                <a:ea typeface="Calibri" panose="020F0502020204030204" pitchFamily="34" charset="0"/>
                <a:cs typeface="Times New Roman" panose="02020603050405020304" pitchFamily="18" charset="0"/>
              </a:rPr>
              <a:t>Ryan Cordell’s Text Technologies class: </a:t>
            </a:r>
            <a:br>
              <a:rPr lang="en-CA" sz="1800" b="0" kern="100" dirty="0">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To contract for an “A” in this course, you agree to:</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Earn “Satisfactory” on all class preparation assignments save two.</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Miss no more than two classes.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Take no more than one information overload day during the semester.</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Exceed expectations regarding in-class device according to the policies outlined in the device use rubric.</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Write at least nine “Satisfactory” lab reports over the course of the semester. As specified in the assignment, lab reports are due within one week of the pertinent laboratory activity.</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Complete two “Satisfactory” </a:t>
            </a:r>
            <a:r>
              <a:rPr lang="en-CA" sz="1800" b="0" kern="100" dirty="0" err="1">
                <a:effectLst/>
                <a:latin typeface="+mn-lt"/>
                <a:ea typeface="Calibri" panose="020F0502020204030204" pitchFamily="34" charset="0"/>
                <a:cs typeface="Times New Roman" panose="02020603050405020304" pitchFamily="18" charset="0"/>
              </a:rPr>
              <a:t>Unessays</a:t>
            </a:r>
            <a:r>
              <a:rPr lang="en-CA" sz="1800" b="0" kern="100" dirty="0">
                <a:effectLst/>
                <a:latin typeface="+mn-lt"/>
                <a:ea typeface="Calibri" panose="020F0502020204030204" pitchFamily="34" charset="0"/>
                <a:cs typeface="Times New Roman" panose="02020603050405020304" pitchFamily="18" charset="0"/>
              </a:rPr>
              <a:t> on a schedule you will specify in your contract and present the strongest in class on December 4.</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hlinkClick r:id="rId3"/>
              </a:rPr>
              <a:t>https://f19tot.ryancordell.org/assignments/</a:t>
            </a:r>
            <a:r>
              <a:rPr lang="en-CA" sz="1800" b="0" kern="100" dirty="0">
                <a:effectLst/>
                <a:latin typeface="+mn-lt"/>
                <a:ea typeface="Calibri" panose="020F0502020204030204" pitchFamily="34" charset="0"/>
                <a:cs typeface="Times New Roman" panose="02020603050405020304" pitchFamily="18" charset="0"/>
              </a:rPr>
              <a:t> </a:t>
            </a:r>
            <a:br>
              <a:rPr lang="en-CA" sz="1800" b="0" kern="100" dirty="0">
                <a:effectLst/>
                <a:latin typeface="+mn-lt"/>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8105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D7B6E-2718-EB75-85F4-44AA41C2DD9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2533E0-AD5B-6FC9-02A8-126B4CA58B2C}"/>
              </a:ext>
            </a:extLst>
          </p:cNvPr>
          <p:cNvSpPr txBox="1"/>
          <p:nvPr/>
        </p:nvSpPr>
        <p:spPr>
          <a:xfrm>
            <a:off x="2238292" y="2310140"/>
            <a:ext cx="4667416" cy="523220"/>
          </a:xfrm>
          <a:prstGeom prst="rect">
            <a:avLst/>
          </a:prstGeom>
          <a:noFill/>
        </p:spPr>
        <p:txBody>
          <a:bodyPr wrap="square" rtlCol="0">
            <a:spAutoFit/>
          </a:bodyPr>
          <a:lstStyle/>
          <a:p>
            <a:pPr algn="ctr"/>
            <a:r>
              <a:rPr lang="en-US" sz="2800" b="1" dirty="0">
                <a:latin typeface="FUTURA MEDIUM" panose="020B0602020204020303" pitchFamily="34" charset="-79"/>
                <a:cs typeface="FUTURA MEDIUM" panose="020B0602020204020303" pitchFamily="34" charset="-79"/>
              </a:rPr>
              <a:t>Project-Based Model</a:t>
            </a:r>
            <a:endParaRPr lang="en-US" sz="2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3629518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649F4-772F-86CD-A8AB-CA851CB7E6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79B03E-9881-6C56-32B6-D727DF054872}"/>
              </a:ext>
            </a:extLst>
          </p:cNvPr>
          <p:cNvSpPr txBox="1"/>
          <p:nvPr/>
        </p:nvSpPr>
        <p:spPr>
          <a:xfrm>
            <a:off x="1840532" y="1971585"/>
            <a:ext cx="5462935" cy="1938992"/>
          </a:xfrm>
          <a:prstGeom prst="rect">
            <a:avLst/>
          </a:prstGeom>
          <a:noFill/>
        </p:spPr>
        <p:txBody>
          <a:bodyPr wrap="square" rtlCol="0">
            <a:spAutoFit/>
          </a:bodyPr>
          <a:lstStyle/>
          <a:p>
            <a:r>
              <a:rPr lang="en-CA" sz="2400" b="1" dirty="0">
                <a:latin typeface="FUTURA MEDIUM" panose="020B0602020204020303" pitchFamily="34" charset="-79"/>
                <a:cs typeface="FUTURA MEDIUM" panose="020B0602020204020303" pitchFamily="34" charset="-79"/>
              </a:rPr>
              <a:t>Intellectual problem: </a:t>
            </a:r>
          </a:p>
          <a:p>
            <a:r>
              <a:rPr lang="en-CA" sz="2400" dirty="0">
                <a:latin typeface="Futura Medium" panose="020B0602020204020303" pitchFamily="34" charset="-79"/>
                <a:cs typeface="Futura Medium" panose="020B0602020204020303" pitchFamily="34" charset="-79"/>
              </a:rPr>
              <a:t>Scope is not simply size or volume. </a:t>
            </a:r>
            <a:br>
              <a:rPr lang="en-CA" sz="2400" dirty="0">
                <a:latin typeface="Futura Medium" panose="020B0602020204020303" pitchFamily="34" charset="-79"/>
                <a:cs typeface="Futura Medium" panose="020B0602020204020303" pitchFamily="34" charset="-79"/>
              </a:rPr>
            </a:br>
            <a:r>
              <a:rPr lang="en-CA" sz="2400" dirty="0">
                <a:latin typeface="Futura Medium" panose="020B0602020204020303" pitchFamily="34" charset="-79"/>
                <a:cs typeface="Futura Medium" panose="020B0602020204020303" pitchFamily="34" charset="-79"/>
              </a:rPr>
              <a:t>It is also complexity. How can contract grading teach scope with a large, core project? </a:t>
            </a:r>
            <a:endParaRPr lang="en-US" sz="24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710847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93CC0-B280-5EDA-9B29-AB329D5EE63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F51881FA-08AD-79F1-0997-B383B2780E23}"/>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437A854A-FE3F-F8D5-28E9-943CF16DFFA1}"/>
              </a:ext>
            </a:extLst>
          </p:cNvPr>
          <p:cNvPicPr>
            <a:picLocks noChangeAspect="1"/>
          </p:cNvPicPr>
          <p:nvPr/>
        </p:nvPicPr>
        <p:blipFill>
          <a:blip r:embed="rId2"/>
          <a:stretch>
            <a:fillRect/>
          </a:stretch>
        </p:blipFill>
        <p:spPr>
          <a:xfrm>
            <a:off x="-907" y="0"/>
            <a:ext cx="9145814" cy="5143500"/>
          </a:xfrm>
          <a:prstGeom prst="rect">
            <a:avLst/>
          </a:prstGeom>
        </p:spPr>
      </p:pic>
    </p:spTree>
    <p:extLst>
      <p:ext uri="{BB962C8B-B14F-4D97-AF65-F5344CB8AC3E}">
        <p14:creationId xmlns:p14="http://schemas.microsoft.com/office/powerpoint/2010/main" val="234845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20770-3047-695E-D65C-B4C5EED546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DC00CC3-765A-2689-60E8-4586C7F57B0D}"/>
              </a:ext>
            </a:extLst>
          </p:cNvPr>
          <p:cNvPicPr>
            <a:picLocks noChangeAspect="1"/>
          </p:cNvPicPr>
          <p:nvPr/>
        </p:nvPicPr>
        <p:blipFill>
          <a:blip r:embed="rId2"/>
          <a:stretch>
            <a:fillRect/>
          </a:stretch>
        </p:blipFill>
        <p:spPr>
          <a:xfrm>
            <a:off x="26126" y="13062"/>
            <a:ext cx="9144000" cy="5143501"/>
          </a:xfrm>
          <a:prstGeom prst="rect">
            <a:avLst/>
          </a:prstGeom>
        </p:spPr>
      </p:pic>
      <p:pic>
        <p:nvPicPr>
          <p:cNvPr id="10" name="Picture 9">
            <a:extLst>
              <a:ext uri="{FF2B5EF4-FFF2-40B4-BE49-F238E27FC236}">
                <a16:creationId xmlns:a16="http://schemas.microsoft.com/office/drawing/2014/main" id="{70F8E8E3-B9C5-DAA5-B874-97084B038702}"/>
              </a:ext>
            </a:extLst>
          </p:cNvPr>
          <p:cNvPicPr>
            <a:picLocks noChangeAspect="1"/>
          </p:cNvPicPr>
          <p:nvPr/>
        </p:nvPicPr>
        <p:blipFill>
          <a:blip r:embed="rId3"/>
          <a:stretch>
            <a:fillRect/>
          </a:stretch>
        </p:blipFill>
        <p:spPr>
          <a:xfrm>
            <a:off x="397566" y="484533"/>
            <a:ext cx="8348868" cy="4174434"/>
          </a:xfrm>
          <a:prstGeom prst="rect">
            <a:avLst/>
          </a:prstGeom>
        </p:spPr>
      </p:pic>
    </p:spTree>
    <p:extLst>
      <p:ext uri="{BB962C8B-B14F-4D97-AF65-F5344CB8AC3E}">
        <p14:creationId xmlns:p14="http://schemas.microsoft.com/office/powerpoint/2010/main" val="3601947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E5484-CE5E-C51F-12E5-5D3DEA5ED33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52A3433-A855-44B4-E446-4C7F28ADB0F4}"/>
              </a:ext>
            </a:extLst>
          </p:cNvPr>
          <p:cNvPicPr>
            <a:picLocks noChangeAspect="1"/>
          </p:cNvPicPr>
          <p:nvPr/>
        </p:nvPicPr>
        <p:blipFill>
          <a:blip r:embed="rId2"/>
          <a:stretch>
            <a:fillRect/>
          </a:stretch>
        </p:blipFill>
        <p:spPr>
          <a:xfrm>
            <a:off x="26126" y="13062"/>
            <a:ext cx="9144000" cy="5143501"/>
          </a:xfrm>
          <a:prstGeom prst="rect">
            <a:avLst/>
          </a:prstGeom>
        </p:spPr>
      </p:pic>
      <p:sp>
        <p:nvSpPr>
          <p:cNvPr id="6" name="TextBox 5">
            <a:extLst>
              <a:ext uri="{FF2B5EF4-FFF2-40B4-BE49-F238E27FC236}">
                <a16:creationId xmlns:a16="http://schemas.microsoft.com/office/drawing/2014/main" id="{2F7FC1B7-30A7-06E4-24CB-8E144EB86575}"/>
              </a:ext>
            </a:extLst>
          </p:cNvPr>
          <p:cNvSpPr txBox="1"/>
          <p:nvPr/>
        </p:nvSpPr>
        <p:spPr>
          <a:xfrm>
            <a:off x="646770" y="512956"/>
            <a:ext cx="7895063" cy="4093428"/>
          </a:xfrm>
          <a:prstGeom prst="rect">
            <a:avLst/>
          </a:prstGeom>
          <a:noFill/>
        </p:spPr>
        <p:txBody>
          <a:bodyPr wrap="square" rtlCol="0">
            <a:spAutoFit/>
          </a:bodyPr>
          <a:lstStyle/>
          <a:p>
            <a:r>
              <a:rPr lang="en-US" sz="2000" b="1" dirty="0">
                <a:latin typeface="FUTURA MEDIUM" panose="020B0602020204020303" pitchFamily="34" charset="-79"/>
                <a:cs typeface="FUTURA MEDIUM" panose="020B0602020204020303" pitchFamily="34" charset="-79"/>
              </a:rPr>
              <a:t>Variations and related approaches</a:t>
            </a:r>
            <a:endParaRPr lang="en-US" sz="2000" dirty="0">
              <a:latin typeface="Futura Medium" panose="020B0602020204020303" pitchFamily="34" charset="-79"/>
              <a:cs typeface="Futura Medium" panose="020B0602020204020303" pitchFamily="34" charset="-79"/>
            </a:endParaRPr>
          </a:p>
          <a:p>
            <a:endParaRPr lang="en-US" sz="2000" dirty="0">
              <a:latin typeface="Futura Medium" panose="020B0602020204020303" pitchFamily="34" charset="-79"/>
              <a:cs typeface="Futura Medium" panose="020B0602020204020303" pitchFamily="34" charset="-79"/>
            </a:endParaRPr>
          </a:p>
          <a:p>
            <a:pPr marL="285750" indent="-285750">
              <a:buFont typeface="Arial" panose="020B0604020202020204" pitchFamily="34" charset="0"/>
              <a:buChar char="•"/>
            </a:pPr>
            <a:r>
              <a:rPr lang="en-US" sz="2000" b="1" dirty="0" err="1">
                <a:latin typeface="Futura Medium" panose="020B0602020204020303" pitchFamily="34" charset="-79"/>
                <a:cs typeface="Futura Medium" panose="020B0602020204020303" pitchFamily="34" charset="-79"/>
              </a:rPr>
              <a:t>Labour</a:t>
            </a:r>
            <a:r>
              <a:rPr lang="en-US" sz="2000" b="1" dirty="0">
                <a:latin typeface="Futura Medium" panose="020B0602020204020303" pitchFamily="34" charset="-79"/>
                <a:cs typeface="Futura Medium" panose="020B0602020204020303" pitchFamily="34" charset="-79"/>
              </a:rPr>
              <a:t> only </a:t>
            </a:r>
            <a:r>
              <a:rPr lang="en-US" sz="2000" dirty="0">
                <a:latin typeface="Futura Medium" panose="020B0602020204020303" pitchFamily="34" charset="-79"/>
                <a:cs typeface="Futura Medium" panose="020B0602020204020303" pitchFamily="34" charset="-79"/>
              </a:rPr>
              <a:t>(Asao B. Inoue) </a:t>
            </a:r>
          </a:p>
          <a:p>
            <a:pPr marL="285750" indent="-285750">
              <a:buFont typeface="Arial" panose="020B0604020202020204" pitchFamily="34" charset="0"/>
              <a:buChar char="•"/>
            </a:pPr>
            <a:r>
              <a:rPr lang="en-US" sz="2000" b="1" dirty="0">
                <a:latin typeface="Futura Medium" panose="020B0602020204020303" pitchFamily="34" charset="-79"/>
                <a:cs typeface="Futura Medium" panose="020B0602020204020303" pitchFamily="34" charset="-79"/>
              </a:rPr>
              <a:t>“Specifications grading”</a:t>
            </a:r>
            <a:r>
              <a:rPr lang="en-US" sz="2000" dirty="0">
                <a:latin typeface="Futura Medium" panose="020B0602020204020303" pitchFamily="34" charset="-79"/>
                <a:cs typeface="Futura Medium" panose="020B0602020204020303" pitchFamily="34" charset="-79"/>
              </a:rPr>
              <a:t> (Linda </a:t>
            </a:r>
            <a:r>
              <a:rPr lang="en-US" sz="2000" dirty="0" err="1">
                <a:latin typeface="Futura Medium" panose="020B0602020204020303" pitchFamily="34" charset="-79"/>
                <a:cs typeface="Futura Medium" panose="020B0602020204020303" pitchFamily="34" charset="-79"/>
              </a:rPr>
              <a:t>Nilson</a:t>
            </a:r>
            <a:r>
              <a:rPr lang="en-US" sz="2000" dirty="0">
                <a:latin typeface="Futura Medium" panose="020B0602020204020303" pitchFamily="34" charset="-79"/>
                <a:cs typeface="Futura Medium" panose="020B0602020204020303" pitchFamily="34" charset="-79"/>
              </a:rPr>
              <a:t>): Students can make choices that support their production of rigorous work; contract negotiated weights for different assignment “bundles” </a:t>
            </a:r>
          </a:p>
          <a:p>
            <a:pPr marL="285750" indent="-285750">
              <a:buFont typeface="Arial" panose="020B0604020202020204" pitchFamily="34" charset="0"/>
              <a:buChar char="•"/>
            </a:pPr>
            <a:r>
              <a:rPr lang="en-US" sz="2000" b="1" dirty="0">
                <a:latin typeface="Futura Medium" panose="020B0602020204020303" pitchFamily="34" charset="-79"/>
                <a:cs typeface="Futura Medium" panose="020B0602020204020303" pitchFamily="34" charset="-79"/>
              </a:rPr>
              <a:t>Preserved evaluation</a:t>
            </a:r>
            <a:r>
              <a:rPr lang="en-US" sz="2000" dirty="0">
                <a:latin typeface="Futura Medium" panose="020B0602020204020303" pitchFamily="34" charset="-79"/>
                <a:cs typeface="Futura Medium" panose="020B0602020204020303" pitchFamily="34" charset="-79"/>
              </a:rPr>
              <a:t> (J. </a:t>
            </a:r>
            <a:r>
              <a:rPr lang="en-US" sz="2000" dirty="0" err="1">
                <a:latin typeface="Futura Medium" panose="020B0602020204020303" pitchFamily="34" charset="-79"/>
                <a:cs typeface="Futura Medium" panose="020B0602020204020303" pitchFamily="34" charset="-79"/>
              </a:rPr>
              <a:t>Danielewicz</a:t>
            </a:r>
            <a:r>
              <a:rPr lang="en-US" sz="2000" dirty="0">
                <a:latin typeface="Futura Medium" panose="020B0602020204020303" pitchFamily="34" charset="-79"/>
                <a:cs typeface="Futura Medium" panose="020B0602020204020303" pitchFamily="34" charset="-79"/>
              </a:rPr>
              <a:t> and P. Elbow, and many others): All students start with a B (for example) if they complete the assignments, and may improve that grade based on the quality of the work</a:t>
            </a:r>
          </a:p>
          <a:p>
            <a:pPr marL="285750" indent="-285750">
              <a:buFont typeface="Arial" panose="020B0604020202020204" pitchFamily="34" charset="0"/>
              <a:buChar char="•"/>
            </a:pPr>
            <a:r>
              <a:rPr lang="en-US" sz="2000" b="1" dirty="0" err="1">
                <a:latin typeface="Futura Medium" panose="020B0602020204020303" pitchFamily="34" charset="-79"/>
                <a:cs typeface="Futura Medium" panose="020B0602020204020303" pitchFamily="34" charset="-79"/>
              </a:rPr>
              <a:t>Ungrading</a:t>
            </a:r>
            <a:r>
              <a:rPr lang="en-US" sz="2000" dirty="0">
                <a:latin typeface="Futura Medium" panose="020B0602020204020303" pitchFamily="34" charset="-79"/>
                <a:cs typeface="Futura Medium" panose="020B0602020204020303" pitchFamily="34" charset="-79"/>
              </a:rPr>
              <a:t>: Grades interfere with learning and grades-based assessments should be radically divorced from student learning (Susan D. Blum, Alfie Kohn, and Jessie </a:t>
            </a:r>
            <a:r>
              <a:rPr lang="en-US" sz="2000" dirty="0" err="1">
                <a:latin typeface="Futura Medium" panose="020B0602020204020303" pitchFamily="34" charset="-79"/>
                <a:cs typeface="Futura Medium" panose="020B0602020204020303" pitchFamily="34" charset="-79"/>
              </a:rPr>
              <a:t>Stommel</a:t>
            </a:r>
            <a:r>
              <a:rPr lang="en-US" sz="2000" dirty="0">
                <a:latin typeface="Futura Medium" panose="020B0602020204020303" pitchFamily="34" charset="-79"/>
                <a:cs typeface="Futura Medium" panose="020B0602020204020303" pitchFamily="34" charset="-79"/>
              </a:rPr>
              <a:t>)</a:t>
            </a:r>
          </a:p>
        </p:txBody>
      </p:sp>
    </p:spTree>
    <p:extLst>
      <p:ext uri="{BB962C8B-B14F-4D97-AF65-F5344CB8AC3E}">
        <p14:creationId xmlns:p14="http://schemas.microsoft.com/office/powerpoint/2010/main" val="2197134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3260A-C388-33B1-9190-7F3B4CFDE7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0E9E9BB-9715-B7BE-BD2E-A169907E3F06}"/>
              </a:ext>
            </a:extLst>
          </p:cNvPr>
          <p:cNvSpPr txBox="1"/>
          <p:nvPr/>
        </p:nvSpPr>
        <p:spPr>
          <a:xfrm>
            <a:off x="2401294" y="986700"/>
            <a:ext cx="4667416" cy="3170099"/>
          </a:xfrm>
          <a:prstGeom prst="rect">
            <a:avLst/>
          </a:prstGeom>
          <a:noFill/>
        </p:spPr>
        <p:txBody>
          <a:bodyPr wrap="square" rtlCol="0">
            <a:spAutoFit/>
          </a:bodyPr>
          <a:lstStyle/>
          <a:p>
            <a:r>
              <a:rPr lang="en-US" sz="2000" b="1" dirty="0">
                <a:latin typeface="FUTURA MEDIUM" panose="020B0602020204020303" pitchFamily="34" charset="-79"/>
                <a:cs typeface="FUTURA MEDIUM" panose="020B0602020204020303" pitchFamily="34" charset="-79"/>
              </a:rPr>
              <a:t>Contexts:</a:t>
            </a:r>
            <a:r>
              <a:rPr lang="en-US" sz="2000" dirty="0">
                <a:latin typeface="Futura Medium" panose="020B0602020204020303" pitchFamily="34" charset="-79"/>
                <a:cs typeface="Futura Medium" panose="020B0602020204020303" pitchFamily="34" charset="-79"/>
              </a:rPr>
              <a:t> </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Technical writing;</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Elementary, secondary, and postsecondary writing instruction; </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Digital humanities pedagogy</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Computer Science, Statistics, and UX/digital design courses</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Social Work</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Psychology and other experimental science fields</a:t>
            </a:r>
          </a:p>
        </p:txBody>
      </p:sp>
    </p:spTree>
    <p:extLst>
      <p:ext uri="{BB962C8B-B14F-4D97-AF65-F5344CB8AC3E}">
        <p14:creationId xmlns:p14="http://schemas.microsoft.com/office/powerpoint/2010/main" val="2767907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B379A-8B7B-43C6-CA72-D921B988AA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1BEA3CA-AC97-E623-A20B-391E326029A0}"/>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9D864E2C-F186-3874-1E21-A9BBAD2E1AD7}"/>
              </a:ext>
            </a:extLst>
          </p:cNvPr>
          <p:cNvSpPr>
            <a:spLocks noGrp="1"/>
          </p:cNvSpPr>
          <p:nvPr>
            <p:ph type="title"/>
          </p:nvPr>
        </p:nvSpPr>
        <p:spPr>
          <a:xfrm>
            <a:off x="581114" y="609600"/>
            <a:ext cx="7981771" cy="4023360"/>
          </a:xfrm>
        </p:spPr>
        <p:txBody>
          <a:bodyPr>
            <a:noAutofit/>
          </a:bodyPr>
          <a:lstStyle/>
          <a:p>
            <a:pPr algn="l"/>
            <a:r>
              <a:rPr lang="en-CA" sz="2400" kern="100" dirty="0">
                <a:effectLst/>
                <a:latin typeface="+mn-lt"/>
                <a:ea typeface="Calibri" panose="020F0502020204030204" pitchFamily="34" charset="0"/>
                <a:cs typeface="Times New Roman" panose="02020603050405020304" pitchFamily="18" charset="0"/>
              </a:rPr>
              <a:t>Benefits: </a:t>
            </a:r>
            <a:br>
              <a:rPr lang="en-CA" sz="240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Made previous improvements to the course much more legible;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Students produced exemplary work;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Reduced my grading time (or at least </a:t>
            </a:r>
            <a:r>
              <a:rPr lang="en-CA" sz="2400" b="0" i="1" kern="100" dirty="0">
                <a:effectLst/>
                <a:latin typeface="+mn-lt"/>
                <a:ea typeface="Calibri" panose="020F0502020204030204" pitchFamily="34" charset="0"/>
                <a:cs typeface="Times New Roman" panose="02020603050405020304" pitchFamily="18" charset="0"/>
              </a:rPr>
              <a:t>felt</a:t>
            </a:r>
            <a:r>
              <a:rPr lang="en-CA" sz="2400" b="0" kern="100" dirty="0">
                <a:effectLst/>
                <a:latin typeface="+mn-lt"/>
                <a:ea typeface="Calibri" panose="020F0502020204030204" pitchFamily="34" charset="0"/>
                <a:cs typeface="Times New Roman" panose="02020603050405020304" pitchFamily="18" charset="0"/>
              </a:rPr>
              <a:t> like it </a:t>
            </a:r>
            <a:r>
              <a:rPr lang="en-CA" sz="2400" b="0" kern="100" dirty="0">
                <a:latin typeface="+mn-lt"/>
                <a:ea typeface="Calibri" panose="020F0502020204030204" pitchFamily="34" charset="0"/>
                <a:cs typeface="Times New Roman" panose="02020603050405020304" pitchFamily="18" charset="0"/>
              </a:rPr>
              <a:t>did); </a:t>
            </a:r>
            <a:br>
              <a:rPr lang="en-CA" sz="2400" b="0" kern="100" dirty="0">
                <a:latin typeface="+mn-lt"/>
                <a:ea typeface="Calibri" panose="020F0502020204030204" pitchFamily="34" charset="0"/>
                <a:cs typeface="Times New Roman" panose="02020603050405020304" pitchFamily="18" charset="0"/>
              </a:rPr>
            </a:br>
            <a:r>
              <a:rPr lang="en-CA" sz="2400" b="0" kern="100" dirty="0">
                <a:latin typeface="+mn-lt"/>
                <a:ea typeface="Calibri" panose="020F0502020204030204" pitchFamily="34" charset="0"/>
                <a:cs typeface="Times New Roman" panose="02020603050405020304" pitchFamily="18" charset="0"/>
              </a:rPr>
              <a:t>- Challenged me to think carefully and clearly about concepts like scope, which are especially important in project-based and non-written work; </a:t>
            </a:r>
            <a:br>
              <a:rPr lang="en-CA" sz="2400" b="0" kern="100" dirty="0">
                <a:latin typeface="+mn-lt"/>
                <a:ea typeface="Calibri" panose="020F0502020204030204" pitchFamily="34" charset="0"/>
                <a:cs typeface="Times New Roman" panose="02020603050405020304" pitchFamily="18" charset="0"/>
              </a:rPr>
            </a:br>
            <a:r>
              <a:rPr lang="en-CA" sz="2400" b="0" kern="100" dirty="0">
                <a:latin typeface="+mn-lt"/>
                <a:ea typeface="Calibri" panose="020F0502020204030204" pitchFamily="34" charset="0"/>
                <a:cs typeface="Times New Roman" panose="02020603050405020304" pitchFamily="18" charset="0"/>
              </a:rPr>
              <a:t>- Made me a much more intellectually generous instructor.</a:t>
            </a:r>
            <a:endParaRPr lang="en-CA" sz="24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250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DE4A2-E275-05B0-FE62-91137F7038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F98EA6-75D3-9708-F96B-8380E57FCA9E}"/>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2137D199-F8C7-C347-5472-590960C9DF84}"/>
              </a:ext>
            </a:extLst>
          </p:cNvPr>
          <p:cNvSpPr>
            <a:spLocks noGrp="1"/>
          </p:cNvSpPr>
          <p:nvPr>
            <p:ph type="title"/>
          </p:nvPr>
        </p:nvSpPr>
        <p:spPr>
          <a:xfrm>
            <a:off x="581114" y="609600"/>
            <a:ext cx="7981771" cy="4023360"/>
          </a:xfrm>
        </p:spPr>
        <p:txBody>
          <a:bodyPr>
            <a:noAutofit/>
          </a:bodyPr>
          <a:lstStyle/>
          <a:p>
            <a:pPr algn="l"/>
            <a:r>
              <a:rPr lang="en-CA" sz="2400" kern="100" dirty="0">
                <a:effectLst/>
                <a:latin typeface="+mn-lt"/>
                <a:ea typeface="Calibri" panose="020F0502020204030204" pitchFamily="34" charset="0"/>
                <a:cs typeface="Times New Roman" panose="02020603050405020304" pitchFamily="18" charset="0"/>
              </a:rPr>
              <a:t>Limitations/Things that need work: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I chose to retain an aspect of evaluation;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About the same number of students failed the course, but the course median was higher;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Easy for students to move </a:t>
            </a:r>
            <a:r>
              <a:rPr lang="en-CA" sz="2400" b="0" i="1" kern="100" dirty="0">
                <a:effectLst/>
                <a:latin typeface="+mn-lt"/>
                <a:ea typeface="Calibri" panose="020F0502020204030204" pitchFamily="34" charset="0"/>
                <a:cs typeface="Times New Roman" panose="02020603050405020304" pitchFamily="18" charset="0"/>
              </a:rPr>
              <a:t>down</a:t>
            </a:r>
            <a:r>
              <a:rPr lang="en-CA" sz="2400" b="0" kern="100" dirty="0">
                <a:effectLst/>
                <a:latin typeface="+mn-lt"/>
                <a:ea typeface="Calibri" panose="020F0502020204030204" pitchFamily="34" charset="0"/>
                <a:cs typeface="Times New Roman" panose="02020603050405020304" pitchFamily="18" charset="0"/>
              </a:rPr>
              <a:t> a grade, but not to move </a:t>
            </a:r>
            <a:r>
              <a:rPr lang="en-CA" sz="2400" b="0" i="1" kern="100" dirty="0">
                <a:effectLst/>
                <a:latin typeface="+mn-lt"/>
                <a:ea typeface="Calibri" panose="020F0502020204030204" pitchFamily="34" charset="0"/>
                <a:cs typeface="Times New Roman" panose="02020603050405020304" pitchFamily="18" charset="0"/>
              </a:rPr>
              <a:t>up</a:t>
            </a:r>
            <a:r>
              <a:rPr lang="en-CA" sz="2400" b="0" kern="100" dirty="0">
                <a:effectLst/>
                <a:latin typeface="+mn-lt"/>
                <a:ea typeface="Calibri" panose="020F0502020204030204" pitchFamily="34" charset="0"/>
                <a:cs typeface="Times New Roman" panose="02020603050405020304" pitchFamily="18" charset="0"/>
              </a:rPr>
              <a:t> a grade; </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effectLst/>
                <a:latin typeface="+mn-lt"/>
                <a:ea typeface="Calibri" panose="020F0502020204030204" pitchFamily="34" charset="0"/>
                <a:cs typeface="Times New Roman" panose="02020603050405020304" pitchFamily="18" charset="0"/>
              </a:rPr>
              <a:t>- Labour still conforms to structures of inequality. </a:t>
            </a:r>
          </a:p>
        </p:txBody>
      </p:sp>
    </p:spTree>
    <p:extLst>
      <p:ext uri="{BB962C8B-B14F-4D97-AF65-F5344CB8AC3E}">
        <p14:creationId xmlns:p14="http://schemas.microsoft.com/office/powerpoint/2010/main" val="3226577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2E8CCDC-20D3-D112-497C-94DA12BBC806}"/>
              </a:ext>
            </a:extLst>
          </p:cNvPr>
          <p:cNvSpPr txBox="1"/>
          <p:nvPr/>
        </p:nvSpPr>
        <p:spPr>
          <a:xfrm>
            <a:off x="159025" y="2197100"/>
            <a:ext cx="2484783" cy="584775"/>
          </a:xfrm>
          <a:prstGeom prst="rect">
            <a:avLst/>
          </a:prstGeom>
          <a:noFill/>
        </p:spPr>
        <p:txBody>
          <a:bodyPr wrap="square">
            <a:spAutoFit/>
          </a:bodyPr>
          <a:lstStyle/>
          <a:p>
            <a:pPr indent="-457200"/>
            <a:r>
              <a:rPr lang="en-US" sz="1600" b="1" kern="100" dirty="0">
                <a:solidFill>
                  <a:schemeClr val="accent5"/>
                </a:solidFill>
                <a:cs typeface="Times New Roman" panose="02020603050405020304" pitchFamily="18" charset="0"/>
              </a:rPr>
              <a:t>Link: https://</a:t>
            </a:r>
            <a:r>
              <a:rPr lang="en-US" sz="1600" b="1" kern="100" dirty="0" err="1">
                <a:solidFill>
                  <a:schemeClr val="accent5"/>
                </a:solidFill>
                <a:cs typeface="Times New Roman" panose="02020603050405020304" pitchFamily="18" charset="0"/>
              </a:rPr>
              <a:t>bit.ly</a:t>
            </a:r>
            <a:r>
              <a:rPr lang="en-US" sz="1600" b="1" kern="100" dirty="0">
                <a:solidFill>
                  <a:schemeClr val="accent5"/>
                </a:solidFill>
                <a:cs typeface="Times New Roman" panose="02020603050405020304" pitchFamily="18" charset="0"/>
              </a:rPr>
              <a:t>/4nbyApP</a:t>
            </a:r>
          </a:p>
        </p:txBody>
      </p:sp>
      <p:pic>
        <p:nvPicPr>
          <p:cNvPr id="2" name="Picture 1">
            <a:extLst>
              <a:ext uri="{FF2B5EF4-FFF2-40B4-BE49-F238E27FC236}">
                <a16:creationId xmlns:a16="http://schemas.microsoft.com/office/drawing/2014/main" id="{4529959B-F243-56CD-4CC4-DDA9CE953285}"/>
              </a:ext>
            </a:extLst>
          </p:cNvPr>
          <p:cNvPicPr>
            <a:picLocks noChangeAspect="1"/>
          </p:cNvPicPr>
          <p:nvPr/>
        </p:nvPicPr>
        <p:blipFill>
          <a:blip r:embed="rId2"/>
          <a:stretch>
            <a:fillRect/>
          </a:stretch>
        </p:blipFill>
        <p:spPr>
          <a:xfrm>
            <a:off x="2643808" y="310985"/>
            <a:ext cx="3807066" cy="3807066"/>
          </a:xfrm>
          <a:prstGeom prst="rect">
            <a:avLst/>
          </a:prstGeom>
        </p:spPr>
      </p:pic>
    </p:spTree>
    <p:extLst>
      <p:ext uri="{BB962C8B-B14F-4D97-AF65-F5344CB8AC3E}">
        <p14:creationId xmlns:p14="http://schemas.microsoft.com/office/powerpoint/2010/main" val="3139820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C3C84-8BA9-9071-E187-89E8C04099D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712AA4-EFE2-B42C-5311-B2998823A6EC}"/>
              </a:ext>
            </a:extLst>
          </p:cNvPr>
          <p:cNvSpPr txBox="1"/>
          <p:nvPr/>
        </p:nvSpPr>
        <p:spPr>
          <a:xfrm>
            <a:off x="2238292" y="2310140"/>
            <a:ext cx="4667416" cy="523220"/>
          </a:xfrm>
          <a:prstGeom prst="rect">
            <a:avLst/>
          </a:prstGeom>
          <a:noFill/>
        </p:spPr>
        <p:txBody>
          <a:bodyPr wrap="square" rtlCol="0">
            <a:spAutoFit/>
          </a:bodyPr>
          <a:lstStyle/>
          <a:p>
            <a:pPr algn="ctr"/>
            <a:r>
              <a:rPr lang="en-US" sz="2800" b="1" dirty="0">
                <a:latin typeface="FUTURA MEDIUM" panose="020B0602020204020303" pitchFamily="34" charset="-79"/>
                <a:cs typeface="FUTURA MEDIUM" panose="020B0602020204020303" pitchFamily="34" charset="-79"/>
              </a:rPr>
              <a:t>Worksheet: PART I</a:t>
            </a:r>
            <a:endParaRPr lang="en-US" sz="2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66722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9BF5-54DF-6723-641A-5499C13A5F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E1D65B-A53A-3568-53B8-31394D865026}"/>
              </a:ext>
            </a:extLst>
          </p:cNvPr>
          <p:cNvSpPr txBox="1"/>
          <p:nvPr/>
        </p:nvSpPr>
        <p:spPr>
          <a:xfrm>
            <a:off x="2238292" y="1622511"/>
            <a:ext cx="4667416" cy="2246769"/>
          </a:xfrm>
          <a:prstGeom prst="rect">
            <a:avLst/>
          </a:prstGeom>
          <a:noFill/>
        </p:spPr>
        <p:txBody>
          <a:bodyPr wrap="square" rtlCol="0">
            <a:spAutoFit/>
          </a:bodyPr>
          <a:lstStyle/>
          <a:p>
            <a:pPr algn="ctr"/>
            <a:r>
              <a:rPr lang="en-US" sz="2800" b="1" dirty="0">
                <a:latin typeface="FUTURA MEDIUM" panose="020B0602020204020303" pitchFamily="34" charset="-79"/>
                <a:cs typeface="FUTURA MEDIUM" panose="020B0602020204020303" pitchFamily="34" charset="-79"/>
              </a:rPr>
              <a:t>Activity: </a:t>
            </a:r>
            <a:r>
              <a:rPr lang="en-US" sz="2800" dirty="0">
                <a:latin typeface="Futura Medium" panose="020B0602020204020303" pitchFamily="34" charset="-79"/>
                <a:cs typeface="Futura Medium" panose="020B0602020204020303" pitchFamily="34" charset="-79"/>
              </a:rPr>
              <a:t>Transforming a Sample Syllabus from Conventional, Criteria-Based Grading to Contract Grading</a:t>
            </a:r>
          </a:p>
        </p:txBody>
      </p:sp>
    </p:spTree>
    <p:extLst>
      <p:ext uri="{BB962C8B-B14F-4D97-AF65-F5344CB8AC3E}">
        <p14:creationId xmlns:p14="http://schemas.microsoft.com/office/powerpoint/2010/main" val="3007803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0D7FB-B297-BC93-4DEF-AC66CF6A6E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D7AA6CC-192E-AFBD-F07B-6EDFAD02DE5A}"/>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E8B5CA95-E223-9D45-0DE8-09A975E08816}"/>
              </a:ext>
            </a:extLst>
          </p:cNvPr>
          <p:cNvSpPr>
            <a:spLocks noGrp="1"/>
          </p:cNvSpPr>
          <p:nvPr>
            <p:ph type="title"/>
          </p:nvPr>
        </p:nvSpPr>
        <p:spPr>
          <a:xfrm>
            <a:off x="581114" y="609600"/>
            <a:ext cx="7981771" cy="4023360"/>
          </a:xfrm>
        </p:spPr>
        <p:txBody>
          <a:bodyPr>
            <a:noAutofit/>
          </a:bodyPr>
          <a:lstStyle/>
          <a:p>
            <a:pPr algn="l"/>
            <a:r>
              <a:rPr lang="en-CA" sz="2400" kern="100" dirty="0">
                <a:latin typeface="+mn-lt"/>
                <a:ea typeface="Calibri" panose="020F0502020204030204" pitchFamily="34" charset="0"/>
                <a:cs typeface="Times New Roman" panose="02020603050405020304" pitchFamily="18" charset="0"/>
              </a:rPr>
              <a:t>Sample Course: ENGL/DIHU 155</a:t>
            </a:r>
            <a:br>
              <a:rPr lang="en-CA" sz="2400" b="0" kern="100" dirty="0">
                <a:effectLst/>
                <a:latin typeface="+mn-lt"/>
                <a:ea typeface="Calibri" panose="020F0502020204030204" pitchFamily="34" charset="0"/>
                <a:cs typeface="Times New Roman" panose="02020603050405020304" pitchFamily="18" charset="0"/>
              </a:rPr>
            </a:br>
            <a:r>
              <a:rPr lang="en-CA" sz="2400" b="0" kern="100" dirty="0">
                <a:latin typeface="+mn-lt"/>
                <a:ea typeface="Calibri" panose="020F0502020204030204" pitchFamily="34" charset="0"/>
                <a:cs typeface="Times New Roman" panose="02020603050405020304" pitchFamily="18" charset="0"/>
              </a:rPr>
              <a:t>- 1</a:t>
            </a:r>
            <a:r>
              <a:rPr lang="en-CA" sz="2400" b="0" kern="100" baseline="30000" dirty="0">
                <a:latin typeface="+mn-lt"/>
                <a:ea typeface="Calibri" panose="020F0502020204030204" pitchFamily="34" charset="0"/>
                <a:cs typeface="Times New Roman" panose="02020603050405020304" pitchFamily="18" charset="0"/>
              </a:rPr>
              <a:t>st</a:t>
            </a:r>
            <a:r>
              <a:rPr lang="en-CA" sz="2400" b="0" kern="100" dirty="0">
                <a:latin typeface="+mn-lt"/>
                <a:ea typeface="Calibri" panose="020F0502020204030204" pitchFamily="34" charset="0"/>
                <a:cs typeface="Times New Roman" panose="02020603050405020304" pitchFamily="18" charset="0"/>
              </a:rPr>
              <a:t> year literature and composition class with a focus on culture and technology</a:t>
            </a:r>
            <a:br>
              <a:rPr lang="en-CA" sz="2400" b="0" kern="100" dirty="0">
                <a:latin typeface="+mn-lt"/>
                <a:ea typeface="Calibri" panose="020F0502020204030204" pitchFamily="34" charset="0"/>
                <a:cs typeface="Times New Roman" panose="02020603050405020304" pitchFamily="18" charset="0"/>
              </a:rPr>
            </a:br>
            <a:r>
              <a:rPr lang="en-CA" sz="2400" b="0" kern="100" dirty="0">
                <a:latin typeface="+mn-lt"/>
                <a:ea typeface="Calibri" panose="020F0502020204030204" pitchFamily="34" charset="0"/>
                <a:cs typeface="Times New Roman" panose="02020603050405020304" pitchFamily="18" charset="0"/>
              </a:rPr>
              <a:t>- Primarily non-majors</a:t>
            </a:r>
            <a:br>
              <a:rPr lang="en-CA" sz="2400" b="0" kern="100" dirty="0">
                <a:latin typeface="+mn-lt"/>
                <a:ea typeface="Calibri" panose="020F0502020204030204" pitchFamily="34" charset="0"/>
                <a:cs typeface="Times New Roman" panose="02020603050405020304" pitchFamily="18" charset="0"/>
              </a:rPr>
            </a:br>
            <a:r>
              <a:rPr lang="en-CA" sz="2400" b="0" kern="100" dirty="0">
                <a:latin typeface="+mn-lt"/>
                <a:ea typeface="Calibri" panose="020F0502020204030204" pitchFamily="34" charset="0"/>
                <a:cs typeface="Times New Roman" panose="02020603050405020304" pitchFamily="18" charset="0"/>
              </a:rPr>
              <a:t>- Learning outcomes are standardized across all ENGL15X classes to conform to 1</a:t>
            </a:r>
            <a:r>
              <a:rPr lang="en-CA" sz="2400" b="0" kern="100" baseline="30000" dirty="0">
                <a:latin typeface="+mn-lt"/>
                <a:ea typeface="Calibri" panose="020F0502020204030204" pitchFamily="34" charset="0"/>
                <a:cs typeface="Times New Roman" panose="02020603050405020304" pitchFamily="18" charset="0"/>
              </a:rPr>
              <a:t>st</a:t>
            </a:r>
            <a:r>
              <a:rPr lang="en-CA" sz="2400" b="0" kern="100" dirty="0">
                <a:latin typeface="+mn-lt"/>
                <a:ea typeface="Calibri" panose="020F0502020204030204" pitchFamily="34" charset="0"/>
                <a:cs typeface="Times New Roman" panose="02020603050405020304" pitchFamily="18" charset="0"/>
              </a:rPr>
              <a:t> year English requirement</a:t>
            </a:r>
            <a:br>
              <a:rPr lang="en-CA" sz="2400" b="0" kern="100" dirty="0">
                <a:latin typeface="+mn-lt"/>
                <a:ea typeface="Calibri" panose="020F0502020204030204" pitchFamily="34" charset="0"/>
                <a:cs typeface="Times New Roman" panose="02020603050405020304" pitchFamily="18" charset="0"/>
              </a:rPr>
            </a:br>
            <a:endParaRPr lang="en-CA" sz="24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8132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CEECE-524F-DB55-7C09-5BE756EB408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1044B18-1E9C-06D6-DEC1-C7DCD2F916D1}"/>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C0BAFB5E-9BC7-8D37-C1E2-C184EAB10D06}"/>
              </a:ext>
            </a:extLst>
          </p:cNvPr>
          <p:cNvSpPr>
            <a:spLocks noGrp="1"/>
          </p:cNvSpPr>
          <p:nvPr>
            <p:ph type="title"/>
          </p:nvPr>
        </p:nvSpPr>
        <p:spPr>
          <a:xfrm>
            <a:off x="581114" y="609600"/>
            <a:ext cx="7981771" cy="4023360"/>
          </a:xfrm>
        </p:spPr>
        <p:txBody>
          <a:bodyPr>
            <a:noAutofit/>
          </a:bodyPr>
          <a:lstStyle/>
          <a:p>
            <a:pPr algn="l"/>
            <a:r>
              <a:rPr lang="en-CA" sz="2400" kern="100" dirty="0">
                <a:latin typeface="+mn-lt"/>
                <a:ea typeface="Calibri" panose="020F0502020204030204" pitchFamily="34" charset="0"/>
                <a:cs typeface="Times New Roman" panose="02020603050405020304" pitchFamily="18" charset="0"/>
              </a:rPr>
              <a:t>Course-Specific Learning Outcomes</a:t>
            </a:r>
            <a:br>
              <a:rPr lang="en-CA" sz="1800" b="0" kern="100" dirty="0">
                <a:latin typeface="+mn-lt"/>
                <a:ea typeface="Calibri" panose="020F0502020204030204" pitchFamily="34" charset="0"/>
                <a:cs typeface="Times New Roman" panose="02020603050405020304" pitchFamily="18" charset="0"/>
              </a:rPr>
            </a:br>
            <a:r>
              <a:rPr lang="en-CA" sz="1800" b="0" kern="100" dirty="0">
                <a:latin typeface="+mn-lt"/>
                <a:ea typeface="Calibri" panose="020F0502020204030204" pitchFamily="34" charset="0"/>
                <a:cs typeface="Times New Roman" panose="02020603050405020304" pitchFamily="18" charset="0"/>
              </a:rPr>
              <a:t>- Examine media objects and technology from a humanities perspective;</a:t>
            </a:r>
            <a:br>
              <a:rPr lang="en-CA" sz="1800" b="0" kern="100" dirty="0">
                <a:latin typeface="+mn-lt"/>
                <a:ea typeface="Calibri" panose="020F0502020204030204" pitchFamily="34" charset="0"/>
                <a:cs typeface="Times New Roman" panose="02020603050405020304" pitchFamily="18" charset="0"/>
              </a:rPr>
            </a:br>
            <a:r>
              <a:rPr lang="en-CA" sz="1800" b="0" kern="100" dirty="0">
                <a:latin typeface="+mn-lt"/>
                <a:ea typeface="Calibri" panose="020F0502020204030204" pitchFamily="34" charset="0"/>
                <a:cs typeface="Times New Roman" panose="02020603050405020304" pitchFamily="18" charset="0"/>
              </a:rPr>
              <a:t>- Understand important aspects of the history of technology and media;</a:t>
            </a:r>
            <a:br>
              <a:rPr lang="en-CA" sz="1800" b="0" kern="100" dirty="0">
                <a:latin typeface="+mn-lt"/>
                <a:ea typeface="Calibri" panose="020F0502020204030204" pitchFamily="34" charset="0"/>
                <a:cs typeface="Times New Roman" panose="02020603050405020304" pitchFamily="18" charset="0"/>
              </a:rPr>
            </a:br>
            <a:r>
              <a:rPr lang="en-CA" sz="1800" b="0" kern="100" dirty="0">
                <a:latin typeface="+mn-lt"/>
                <a:ea typeface="Calibri" panose="020F0502020204030204" pitchFamily="34" charset="0"/>
                <a:cs typeface="Times New Roman" panose="02020603050405020304" pitchFamily="18" charset="0"/>
              </a:rPr>
              <a:t>- Examine the rhetorical, structural, or semiotic strategies of different media forms to construct audience and usership;</a:t>
            </a:r>
            <a:br>
              <a:rPr lang="en-CA" sz="1800" b="0" kern="100" dirty="0">
                <a:latin typeface="+mn-lt"/>
                <a:ea typeface="Calibri" panose="020F0502020204030204" pitchFamily="34" charset="0"/>
                <a:cs typeface="Times New Roman" panose="02020603050405020304" pitchFamily="18" charset="0"/>
              </a:rPr>
            </a:br>
            <a:r>
              <a:rPr lang="en-CA" sz="1800" b="0" kern="100" dirty="0">
                <a:latin typeface="+mn-lt"/>
                <a:ea typeface="Calibri" panose="020F0502020204030204" pitchFamily="34" charset="0"/>
                <a:cs typeface="Times New Roman" panose="02020603050405020304" pitchFamily="18" charset="0"/>
              </a:rPr>
              <a:t>- Create simple media objects that make argumentative claims about social, political, or artistic domains.</a:t>
            </a:r>
            <a:br>
              <a:rPr lang="en-CA" sz="1800" b="0" kern="100" dirty="0">
                <a:latin typeface="+mn-lt"/>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8574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561C6-57FA-A60F-3C25-875F13A35B2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B410329-67B2-5745-9EB2-E99D0B3C057E}"/>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BAC86CA1-7B5F-22AF-51D9-43195E0CABBE}"/>
              </a:ext>
            </a:extLst>
          </p:cNvPr>
          <p:cNvSpPr>
            <a:spLocks noGrp="1"/>
          </p:cNvSpPr>
          <p:nvPr>
            <p:ph type="title"/>
          </p:nvPr>
        </p:nvSpPr>
        <p:spPr>
          <a:xfrm>
            <a:off x="581114" y="400833"/>
            <a:ext cx="7981771" cy="4232127"/>
          </a:xfrm>
        </p:spPr>
        <p:txBody>
          <a:bodyPr>
            <a:noAutofit/>
          </a:bodyPr>
          <a:lstStyle/>
          <a:p>
            <a:pPr algn="l"/>
            <a:r>
              <a:rPr lang="en-CA" sz="1800" kern="100" dirty="0">
                <a:latin typeface="+mn-lt"/>
                <a:ea typeface="Calibri" panose="020F0502020204030204" pitchFamily="34" charset="0"/>
                <a:cs typeface="Times New Roman" panose="02020603050405020304" pitchFamily="18" charset="0"/>
              </a:rPr>
              <a:t>Learning Outcomes, 15X requirements (1 of 3)</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Examine literary texts from a critical perspective</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identify and discuss various fictional, poetic, and dramatic genres or literary genres in born-digital media (i.e. framed narrative, soliloquy, short story, novel, comedy, hypertext, narrative games, etc.);</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analyze literary devices, such as speaker, imagery, rhyme scheme, alliteration, metaphor, etc.; </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examine authorial and rhetorical strategies in creating literary and cultural texts;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when applicable, identify literary periods, general historical context, links to real-world issues, and theoretical frameworks as those relate to the text(s); and</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analyze relationships and patterns within and among texts </a:t>
            </a:r>
            <a:br>
              <a:rPr lang="en-CA" sz="1800" b="0" kern="100" dirty="0">
                <a:effectLst/>
                <a:latin typeface="+mn-lt"/>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2275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D08A9-0680-5D06-9321-4EEEA11B531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9A06114-DB96-F418-3BB1-DD48D437F3C2}"/>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7733FFFB-237D-D28D-7332-8AC47F2F7402}"/>
              </a:ext>
            </a:extLst>
          </p:cNvPr>
          <p:cNvSpPr>
            <a:spLocks noGrp="1"/>
          </p:cNvSpPr>
          <p:nvPr>
            <p:ph type="title"/>
          </p:nvPr>
        </p:nvSpPr>
        <p:spPr>
          <a:xfrm>
            <a:off x="581114" y="400833"/>
            <a:ext cx="7981771" cy="4232127"/>
          </a:xfrm>
        </p:spPr>
        <p:txBody>
          <a:bodyPr>
            <a:noAutofit/>
          </a:bodyPr>
          <a:lstStyle/>
          <a:p>
            <a:pPr algn="l"/>
            <a:r>
              <a:rPr lang="en-CA" sz="1800" kern="100" dirty="0">
                <a:latin typeface="+mn-lt"/>
                <a:ea typeface="Calibri" panose="020F0502020204030204" pitchFamily="34" charset="0"/>
                <a:cs typeface="Times New Roman" panose="02020603050405020304" pitchFamily="18" charset="0"/>
              </a:rPr>
              <a:t>Learning Outcomes, 15X requirements (2 of 3)</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Group Work and Oral Skills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Work effectively in groups;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identify and verbalize key ideas from readings in small group discussion settings;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synthesize multiple viewpoints; </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present group conclusions to class.</a:t>
            </a:r>
            <a:br>
              <a:rPr lang="en-CA" sz="1800" b="0" kern="100" dirty="0">
                <a:effectLst/>
                <a:latin typeface="+mn-lt"/>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24690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1DD7A-5B32-654B-D856-2FF3147561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9CFEC44-DF0A-C0C0-05F0-761A08949DE6}"/>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33737065-DAD9-56D1-9509-BDE215ED63C7}"/>
              </a:ext>
            </a:extLst>
          </p:cNvPr>
          <p:cNvSpPr>
            <a:spLocks noGrp="1"/>
          </p:cNvSpPr>
          <p:nvPr>
            <p:ph type="title"/>
          </p:nvPr>
        </p:nvSpPr>
        <p:spPr>
          <a:xfrm>
            <a:off x="581114" y="400833"/>
            <a:ext cx="7981771" cy="4421688"/>
          </a:xfrm>
        </p:spPr>
        <p:txBody>
          <a:bodyPr>
            <a:noAutofit/>
          </a:bodyPr>
          <a:lstStyle/>
          <a:p>
            <a:pPr algn="l"/>
            <a:r>
              <a:rPr lang="en-CA" sz="1600" kern="100" dirty="0">
                <a:latin typeface="+mn-lt"/>
                <a:ea typeface="Calibri" panose="020F0502020204030204" pitchFamily="34" charset="0"/>
                <a:cs typeface="Times New Roman" panose="02020603050405020304" pitchFamily="18" charset="0"/>
              </a:rPr>
              <a:t>Learning Outcomes, 15X requirements (3 of 3)</a:t>
            </a:r>
            <a:br>
              <a:rPr lang="en-CA" sz="1600" b="0" kern="100" dirty="0">
                <a:effectLst/>
                <a:latin typeface="+mn-lt"/>
                <a:ea typeface="Calibri" panose="020F0502020204030204" pitchFamily="34" charset="0"/>
                <a:cs typeface="Times New Roman" panose="02020603050405020304" pitchFamily="18" charset="0"/>
              </a:rPr>
            </a:br>
            <a:br>
              <a:rPr lang="en-CA" sz="1600" b="0" kern="100" dirty="0">
                <a:effectLst/>
                <a:latin typeface="+mn-lt"/>
                <a:ea typeface="Calibri" panose="020F0502020204030204" pitchFamily="34" charset="0"/>
                <a:cs typeface="Times New Roman" panose="02020603050405020304" pitchFamily="18" charset="0"/>
              </a:rPr>
            </a:br>
            <a:r>
              <a:rPr lang="en-CA" sz="1600" b="0" i="1" kern="100" dirty="0">
                <a:effectLst/>
                <a:latin typeface="+mn-lt"/>
                <a:ea typeface="Calibri" panose="020F0502020204030204" pitchFamily="34" charset="0"/>
                <a:cs typeface="Times New Roman" panose="02020603050405020304" pitchFamily="18" charset="0"/>
              </a:rPr>
              <a:t>Writing and Research</a:t>
            </a:r>
            <a:br>
              <a:rPr lang="en-CA" sz="1600" b="0" kern="100" dirty="0">
                <a:effectLst/>
                <a:latin typeface="+mn-lt"/>
                <a:ea typeface="Calibri" panose="020F0502020204030204" pitchFamily="34" charset="0"/>
                <a:cs typeface="Times New Roman" panose="02020603050405020304" pitchFamily="18" charset="0"/>
              </a:rPr>
            </a:br>
            <a:r>
              <a:rPr lang="en-CA" sz="1600" b="0" kern="100" dirty="0">
                <a:effectLst/>
                <a:latin typeface="+mn-lt"/>
                <a:ea typeface="Calibri" panose="020F0502020204030204" pitchFamily="34" charset="0"/>
                <a:cs typeface="Times New Roman" panose="02020603050405020304" pitchFamily="18" charset="0"/>
              </a:rPr>
              <a:t>- employ university-level prose, including appropriate critical terminology</a:t>
            </a:r>
            <a:r>
              <a:rPr lang="en-CA" sz="1600" b="0" kern="100" dirty="0">
                <a:latin typeface="+mn-lt"/>
                <a:ea typeface="Calibri" panose="020F0502020204030204" pitchFamily="34" charset="0"/>
                <a:cs typeface="Times New Roman" panose="02020603050405020304" pitchFamily="18" charset="0"/>
              </a:rPr>
              <a:t>; </a:t>
            </a:r>
            <a:br>
              <a:rPr lang="en-CA" sz="1600" b="0" kern="100" dirty="0">
                <a:latin typeface="+mn-lt"/>
                <a:ea typeface="Calibri" panose="020F0502020204030204" pitchFamily="34" charset="0"/>
                <a:cs typeface="Times New Roman" panose="02020603050405020304" pitchFamily="18" charset="0"/>
              </a:rPr>
            </a:br>
            <a:r>
              <a:rPr lang="en-CA" sz="1600" b="0" kern="100" dirty="0">
                <a:latin typeface="+mn-lt"/>
                <a:ea typeface="Calibri" panose="020F0502020204030204" pitchFamily="34" charset="0"/>
                <a:cs typeface="Times New Roman" panose="02020603050405020304" pitchFamily="18" charset="0"/>
              </a:rPr>
              <a:t>- </a:t>
            </a:r>
            <a:r>
              <a:rPr lang="en-CA" sz="1600" b="0" kern="100" dirty="0">
                <a:effectLst/>
                <a:latin typeface="+mn-lt"/>
                <a:ea typeface="Calibri" panose="020F0502020204030204" pitchFamily="34" charset="0"/>
                <a:cs typeface="Times New Roman" panose="02020603050405020304" pitchFamily="18" charset="0"/>
              </a:rPr>
              <a:t>develop an argument with a thesis or controlling idea, using accurate, relevant, and sufficient supporting material for a scholarly audience and purpose</a:t>
            </a:r>
            <a:r>
              <a:rPr lang="en-CA" sz="1600" b="0" kern="100" dirty="0">
                <a:latin typeface="+mn-lt"/>
                <a:ea typeface="Calibri" panose="020F0502020204030204" pitchFamily="34" charset="0"/>
                <a:cs typeface="Times New Roman" panose="02020603050405020304" pitchFamily="18" charset="0"/>
              </a:rPr>
              <a:t>; </a:t>
            </a:r>
            <a:br>
              <a:rPr lang="en-CA" sz="1600" b="0" kern="100" dirty="0">
                <a:latin typeface="+mn-lt"/>
                <a:ea typeface="Calibri" panose="020F0502020204030204" pitchFamily="34" charset="0"/>
                <a:cs typeface="Times New Roman" panose="02020603050405020304" pitchFamily="18" charset="0"/>
              </a:rPr>
            </a:br>
            <a:r>
              <a:rPr lang="en-CA" sz="1600" b="0" kern="100" dirty="0">
                <a:latin typeface="+mn-lt"/>
                <a:ea typeface="Calibri" panose="020F0502020204030204" pitchFamily="34" charset="0"/>
                <a:cs typeface="Times New Roman" panose="02020603050405020304" pitchFamily="18" charset="0"/>
              </a:rPr>
              <a:t>- </a:t>
            </a:r>
            <a:r>
              <a:rPr lang="en-CA" sz="1600" b="0" kern="100" dirty="0">
                <a:effectLst/>
                <a:latin typeface="+mn-lt"/>
                <a:ea typeface="Calibri" panose="020F0502020204030204" pitchFamily="34" charset="0"/>
                <a:cs typeface="Times New Roman" panose="02020603050405020304" pitchFamily="18" charset="0"/>
              </a:rPr>
              <a:t>demonstrate research abilities through proficient use of library resources (i.e. completing interlibrary loan requests, use of the UBC online catalogue and scholarly databases); </a:t>
            </a:r>
            <a:br>
              <a:rPr lang="en-CA" sz="1600" b="0" kern="100" dirty="0">
                <a:effectLst/>
                <a:latin typeface="+mn-lt"/>
                <a:ea typeface="Calibri" panose="020F0502020204030204" pitchFamily="34" charset="0"/>
                <a:cs typeface="Times New Roman" panose="02020603050405020304" pitchFamily="18" charset="0"/>
              </a:rPr>
            </a:br>
            <a:r>
              <a:rPr lang="en-CA" sz="1600" b="0" kern="100" dirty="0">
                <a:effectLst/>
                <a:latin typeface="+mn-lt"/>
                <a:ea typeface="Calibri" panose="020F0502020204030204" pitchFamily="34" charset="0"/>
                <a:cs typeface="Times New Roman" panose="02020603050405020304" pitchFamily="18" charset="0"/>
              </a:rPr>
              <a:t>- integrate secondary material, including quotations, paraphrases, and summary, purposefully and effectively, providing authority and context</a:t>
            </a:r>
            <a:r>
              <a:rPr lang="en-CA" sz="1600" b="0" kern="100" dirty="0">
                <a:latin typeface="+mn-lt"/>
                <a:ea typeface="Calibri" panose="020F0502020204030204" pitchFamily="34" charset="0"/>
                <a:cs typeface="Times New Roman" panose="02020603050405020304" pitchFamily="18" charset="0"/>
              </a:rPr>
              <a:t>; </a:t>
            </a:r>
            <a:br>
              <a:rPr lang="en-CA" sz="1600" b="0" kern="100" dirty="0">
                <a:latin typeface="+mn-lt"/>
                <a:ea typeface="Calibri" panose="020F0502020204030204" pitchFamily="34" charset="0"/>
                <a:cs typeface="Times New Roman" panose="02020603050405020304" pitchFamily="18" charset="0"/>
              </a:rPr>
            </a:br>
            <a:r>
              <a:rPr lang="en-CA" sz="1600" b="0" kern="100" dirty="0">
                <a:latin typeface="+mn-lt"/>
                <a:ea typeface="Calibri" panose="020F0502020204030204" pitchFamily="34" charset="0"/>
                <a:cs typeface="Times New Roman" panose="02020603050405020304" pitchFamily="18" charset="0"/>
              </a:rPr>
              <a:t>- </a:t>
            </a:r>
            <a:r>
              <a:rPr lang="en-CA" sz="1600" b="0" kern="100" dirty="0">
                <a:effectLst/>
                <a:latin typeface="+mn-lt"/>
                <a:ea typeface="Calibri" panose="020F0502020204030204" pitchFamily="34" charset="0"/>
                <a:cs typeface="Times New Roman" panose="02020603050405020304" pitchFamily="18" charset="0"/>
              </a:rPr>
              <a:t>document sources fully and ethically (i.e., in adherence to the university’s policy on academic integrity) according to the current MLA style guide (and, when deemed applicable by instructors, the current APA documentation system), informed by Indigenous Style (e.g., as per Gregory Younging’s Elements of Indigenous style: a guide for writing by and about Indigenous Peoples or a similar guide); and</a:t>
            </a:r>
            <a:br>
              <a:rPr lang="en-CA" sz="1600" b="0" kern="100" dirty="0">
                <a:effectLst/>
                <a:latin typeface="+mn-lt"/>
                <a:ea typeface="Calibri" panose="020F0502020204030204" pitchFamily="34" charset="0"/>
                <a:cs typeface="Times New Roman" panose="02020603050405020304" pitchFamily="18" charset="0"/>
              </a:rPr>
            </a:br>
            <a:r>
              <a:rPr lang="en-CA" sz="1600" b="0" kern="100" dirty="0">
                <a:effectLst/>
                <a:latin typeface="+mn-lt"/>
                <a:ea typeface="Calibri" panose="020F0502020204030204" pitchFamily="34" charset="0"/>
                <a:cs typeface="Times New Roman" panose="02020603050405020304" pitchFamily="18" charset="0"/>
              </a:rPr>
              <a:t>- employ a university-level writing process, including revision and editing.</a:t>
            </a:r>
            <a:br>
              <a:rPr lang="en-CA" sz="1400" b="0" kern="100" dirty="0">
                <a:effectLst/>
                <a:latin typeface="+mn-lt"/>
                <a:ea typeface="Calibri" panose="020F0502020204030204" pitchFamily="34" charset="0"/>
                <a:cs typeface="Times New Roman" panose="02020603050405020304" pitchFamily="18" charset="0"/>
              </a:rPr>
            </a:br>
            <a:br>
              <a:rPr lang="en-CA" sz="1400" b="0" kern="100" dirty="0">
                <a:effectLst/>
                <a:latin typeface="+mn-lt"/>
                <a:ea typeface="Calibri" panose="020F0502020204030204" pitchFamily="34" charset="0"/>
                <a:cs typeface="Times New Roman" panose="02020603050405020304" pitchFamily="18" charset="0"/>
              </a:rPr>
            </a:br>
            <a:endParaRPr lang="en-CA" sz="14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138455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B49AD-CA48-2442-616A-276F3DF66C6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F541A67-49B4-9931-7E14-3450EE248709}"/>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1D99E180-55B2-E0DD-B0F3-EE4F540B4E6E}"/>
              </a:ext>
            </a:extLst>
          </p:cNvPr>
          <p:cNvSpPr>
            <a:spLocks noGrp="1"/>
          </p:cNvSpPr>
          <p:nvPr>
            <p:ph type="title"/>
          </p:nvPr>
        </p:nvSpPr>
        <p:spPr>
          <a:xfrm>
            <a:off x="581114" y="400833"/>
            <a:ext cx="7981771" cy="4421688"/>
          </a:xfrm>
        </p:spPr>
        <p:txBody>
          <a:bodyPr>
            <a:noAutofit/>
          </a:bodyPr>
          <a:lstStyle/>
          <a:p>
            <a:pPr algn="l">
              <a:buNone/>
            </a:pPr>
            <a:r>
              <a:rPr lang="en-US" sz="1800" dirty="0">
                <a:effectLst/>
                <a:latin typeface="+mn-lt"/>
                <a:ea typeface="Times New Roman" panose="02020603050405020304" pitchFamily="18" charset="0"/>
                <a:cs typeface="Times New Roman" panose="02020603050405020304" pitchFamily="18" charset="0"/>
              </a:rPr>
              <a:t>Current Assignments</a:t>
            </a:r>
            <a:br>
              <a:rPr lang="en-US" sz="180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0% 	Writing Diagnostic (mandatory, no grade)</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10%	Syllabus Quiz</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10%	Participation Grades + Quizzes</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20%	Analytic Writing Assignment (600-800 words)</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20%	Essay (1000 words)</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20%	Wikipedia Final Project </a:t>
            </a:r>
            <a:br>
              <a:rPr lang="en-CA"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20%	Final Exam (1200 words)</a:t>
            </a:r>
            <a:br>
              <a:rPr lang="en-US" sz="1800" b="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 non-negotiable requirements for ENGL15X classes: 3000-3500 words of writing, writing diagnostic, final exam worth at least 20% of grade</a:t>
            </a:r>
            <a:endParaRPr lang="en-CA" sz="1800" b="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952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32181-74F5-60A2-5210-74D3869B80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7B5FD0E-A1A1-6D14-C5A4-0B2C4AD0B57C}"/>
              </a:ext>
            </a:extLst>
          </p:cNvPr>
          <p:cNvSpPr txBox="1"/>
          <p:nvPr/>
        </p:nvSpPr>
        <p:spPr>
          <a:xfrm>
            <a:off x="2029216" y="2104373"/>
            <a:ext cx="5898170" cy="1569660"/>
          </a:xfrm>
          <a:prstGeom prst="rect">
            <a:avLst/>
          </a:prstGeom>
          <a:noFill/>
        </p:spPr>
        <p:txBody>
          <a:bodyPr wrap="square" rtlCol="0">
            <a:spAutoFit/>
          </a:bodyPr>
          <a:lstStyle/>
          <a:p>
            <a:r>
              <a:rPr lang="en-US" sz="2400" b="1" dirty="0">
                <a:latin typeface="+mn-lt"/>
              </a:rPr>
              <a:t>Challenge:</a:t>
            </a:r>
            <a:r>
              <a:rPr lang="en-US" sz="2400" dirty="0">
                <a:latin typeface="+mn-lt"/>
              </a:rPr>
              <a:t> Retain required Learning Outcomes while implementing Minimum Viable Requirements approach to Contract Grading </a:t>
            </a:r>
          </a:p>
        </p:txBody>
      </p:sp>
    </p:spTree>
    <p:extLst>
      <p:ext uri="{BB962C8B-B14F-4D97-AF65-F5344CB8AC3E}">
        <p14:creationId xmlns:p14="http://schemas.microsoft.com/office/powerpoint/2010/main" val="3876024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870BC-3272-079F-D84D-24E07C1877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86B6838-E3D3-60F2-1A3C-EA00C28A56F7}"/>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1295DFA9-212A-74BF-1644-198853E1A217}"/>
              </a:ext>
            </a:extLst>
          </p:cNvPr>
          <p:cNvSpPr>
            <a:spLocks noGrp="1"/>
          </p:cNvSpPr>
          <p:nvPr>
            <p:ph type="title"/>
          </p:nvPr>
        </p:nvSpPr>
        <p:spPr>
          <a:xfrm>
            <a:off x="581114" y="400833"/>
            <a:ext cx="7981771" cy="4421688"/>
          </a:xfrm>
        </p:spPr>
        <p:txBody>
          <a:bodyPr>
            <a:noAutofit/>
          </a:bodyPr>
          <a:lstStyle/>
          <a:p>
            <a:pPr algn="l">
              <a:buNone/>
            </a:pPr>
            <a:r>
              <a:rPr lang="en-US" sz="1800" dirty="0">
                <a:effectLst/>
                <a:latin typeface="+mn-lt"/>
                <a:ea typeface="Times New Roman" panose="02020603050405020304" pitchFamily="18" charset="0"/>
                <a:cs typeface="Times New Roman" panose="02020603050405020304" pitchFamily="18" charset="0"/>
              </a:rPr>
              <a:t>Assignments that have to stay</a:t>
            </a:r>
            <a:br>
              <a:rPr lang="en-US" sz="180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0% 	Writing Diagnostic (mandatory, no grade)</a:t>
            </a: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20%	Final Exam (1200 words)</a:t>
            </a:r>
            <a:br>
              <a:rPr lang="en-US" sz="1800" b="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dirty="0">
                <a:latin typeface="+mn-lt"/>
                <a:ea typeface="Times New Roman" panose="02020603050405020304" pitchFamily="18" charset="0"/>
                <a:cs typeface="Times New Roman" panose="02020603050405020304" pitchFamily="18" charset="0"/>
              </a:rPr>
              <a:t>*The final exam is required by my department to be worth at least 20% of the grade for first-year classes. However, percentage grades tend not to work in contract grading. One way to solve this problem is to make the final exam one of five major components that students have to pass in order to pass the course. </a:t>
            </a:r>
            <a:endParaRPr lang="en-CA" sz="1800" b="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6236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428051F-E07F-9B7C-E429-89499209B515}"/>
              </a:ext>
            </a:extLst>
          </p:cNvPr>
          <p:cNvSpPr>
            <a:spLocks noGrp="1"/>
          </p:cNvSpPr>
          <p:nvPr>
            <p:ph type="body" idx="1"/>
          </p:nvPr>
        </p:nvSpPr>
        <p:spPr>
          <a:xfrm>
            <a:off x="2219881" y="524050"/>
            <a:ext cx="4934818" cy="1029988"/>
          </a:xfrm>
        </p:spPr>
        <p:txBody>
          <a:bodyPr>
            <a:normAutofit/>
          </a:bodyPr>
          <a:lstStyle/>
          <a:p>
            <a:pPr marL="152400" indent="0" algn="l">
              <a:buNone/>
            </a:pPr>
            <a:r>
              <a:rPr lang="en-US" sz="2000" dirty="0"/>
              <a:t>Contract Grading Definitions</a:t>
            </a:r>
          </a:p>
          <a:p>
            <a:pPr marL="152400" indent="0">
              <a:buNone/>
            </a:pPr>
            <a:endParaRPr lang="en-US" dirty="0"/>
          </a:p>
        </p:txBody>
      </p:sp>
      <p:sp>
        <p:nvSpPr>
          <p:cNvPr id="7" name="Text Placeholder 2">
            <a:extLst>
              <a:ext uri="{FF2B5EF4-FFF2-40B4-BE49-F238E27FC236}">
                <a16:creationId xmlns:a16="http://schemas.microsoft.com/office/drawing/2014/main" id="{B3941204-4126-B446-ACE2-62BB701065EB}"/>
              </a:ext>
            </a:extLst>
          </p:cNvPr>
          <p:cNvSpPr txBox="1">
            <a:spLocks/>
          </p:cNvSpPr>
          <p:nvPr/>
        </p:nvSpPr>
        <p:spPr>
          <a:xfrm>
            <a:off x="2219881" y="1341822"/>
            <a:ext cx="5330892" cy="1229928"/>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mn-lt"/>
                <a:ea typeface="Helvetica Neue Light"/>
                <a:cs typeface="Helvetica Neue Light"/>
                <a:sym typeface="Helvetica Neue Light"/>
              </a:defRPr>
            </a:lvl1pPr>
            <a:lvl2pPr marL="914400" marR="0" lvl="1"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6pPr>
            <a:lvl7pPr marL="3200400" marR="0" lvl="6"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7pPr>
            <a:lvl8pPr marL="3657600" marR="0" lvl="7"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8pPr>
            <a:lvl9pPr marL="4114800" marR="0" lvl="8"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9pPr>
          </a:lstStyle>
          <a:p>
            <a:pPr marL="152400" indent="0" algn="l">
              <a:buFont typeface="Helvetica Neue Light"/>
              <a:buNone/>
            </a:pPr>
            <a:r>
              <a:rPr lang="en-US" sz="2200" dirty="0"/>
              <a:t>Worksheet Part I: </a:t>
            </a:r>
            <a:br>
              <a:rPr lang="en-US" sz="2200" dirty="0"/>
            </a:br>
            <a:r>
              <a:rPr lang="en-US" sz="2200" dirty="0"/>
              <a:t>Commitments and Values, Assessment Philosophy, Obstacles</a:t>
            </a:r>
          </a:p>
          <a:p>
            <a:pPr marL="152400" indent="0" algn="l">
              <a:buFont typeface="Helvetica Neue Light"/>
              <a:buNone/>
            </a:pPr>
            <a:endParaRPr lang="en-US" dirty="0"/>
          </a:p>
        </p:txBody>
      </p:sp>
      <p:sp>
        <p:nvSpPr>
          <p:cNvPr id="8" name="Text Placeholder 2">
            <a:extLst>
              <a:ext uri="{FF2B5EF4-FFF2-40B4-BE49-F238E27FC236}">
                <a16:creationId xmlns:a16="http://schemas.microsoft.com/office/drawing/2014/main" id="{99780B1A-4F3D-BC46-6208-D7E89CDAEE6A}"/>
              </a:ext>
            </a:extLst>
          </p:cNvPr>
          <p:cNvSpPr txBox="1">
            <a:spLocks/>
          </p:cNvSpPr>
          <p:nvPr/>
        </p:nvSpPr>
        <p:spPr>
          <a:xfrm>
            <a:off x="2219881" y="2683247"/>
            <a:ext cx="4934818" cy="102998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mn-lt"/>
                <a:ea typeface="Helvetica Neue Light"/>
                <a:cs typeface="Helvetica Neue Light"/>
                <a:sym typeface="Helvetica Neue Light"/>
              </a:defRPr>
            </a:lvl1pPr>
            <a:lvl2pPr marL="914400" marR="0" lvl="1"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6pPr>
            <a:lvl7pPr marL="3200400" marR="0" lvl="6"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7pPr>
            <a:lvl8pPr marL="3657600" marR="0" lvl="7"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8pPr>
            <a:lvl9pPr marL="4114800" marR="0" lvl="8"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9pPr>
          </a:lstStyle>
          <a:p>
            <a:pPr marL="152400" indent="0" algn="l">
              <a:buFont typeface="Helvetica Neue Light"/>
              <a:buNone/>
            </a:pPr>
            <a:r>
              <a:rPr lang="en-US" sz="2000" dirty="0"/>
              <a:t>Guided Activity: Transform a conventional syllabus</a:t>
            </a:r>
          </a:p>
          <a:p>
            <a:pPr marL="152400" indent="0">
              <a:buFont typeface="Helvetica Neue Light"/>
              <a:buNone/>
            </a:pPr>
            <a:endParaRPr lang="en-US" dirty="0"/>
          </a:p>
        </p:txBody>
      </p:sp>
      <p:pic>
        <p:nvPicPr>
          <p:cNvPr id="10" name="Picture 9">
            <a:extLst>
              <a:ext uri="{FF2B5EF4-FFF2-40B4-BE49-F238E27FC236}">
                <a16:creationId xmlns:a16="http://schemas.microsoft.com/office/drawing/2014/main" id="{81614866-819E-945A-44E8-5095228E2756}"/>
              </a:ext>
            </a:extLst>
          </p:cNvPr>
          <p:cNvPicPr>
            <a:picLocks noChangeAspect="1"/>
          </p:cNvPicPr>
          <p:nvPr/>
        </p:nvPicPr>
        <p:blipFill>
          <a:blip r:embed="rId2"/>
          <a:stretch>
            <a:fillRect/>
          </a:stretch>
        </p:blipFill>
        <p:spPr>
          <a:xfrm rot="5400000">
            <a:off x="222602" y="209031"/>
            <a:ext cx="1471383" cy="1218630"/>
          </a:xfrm>
          <a:prstGeom prst="rect">
            <a:avLst/>
          </a:prstGeom>
        </p:spPr>
      </p:pic>
      <p:pic>
        <p:nvPicPr>
          <p:cNvPr id="11" name="Picture 10">
            <a:extLst>
              <a:ext uri="{FF2B5EF4-FFF2-40B4-BE49-F238E27FC236}">
                <a16:creationId xmlns:a16="http://schemas.microsoft.com/office/drawing/2014/main" id="{7860D594-F1CD-5240-D4B3-429757081BB5}"/>
              </a:ext>
            </a:extLst>
          </p:cNvPr>
          <p:cNvPicPr>
            <a:picLocks noChangeAspect="1"/>
          </p:cNvPicPr>
          <p:nvPr/>
        </p:nvPicPr>
        <p:blipFill>
          <a:blip r:embed="rId3"/>
          <a:stretch>
            <a:fillRect/>
          </a:stretch>
        </p:blipFill>
        <p:spPr>
          <a:xfrm rot="16200000">
            <a:off x="7214786" y="1270006"/>
            <a:ext cx="1443607" cy="1218629"/>
          </a:xfrm>
          <a:prstGeom prst="rect">
            <a:avLst/>
          </a:prstGeom>
        </p:spPr>
      </p:pic>
      <p:pic>
        <p:nvPicPr>
          <p:cNvPr id="12" name="Picture 11">
            <a:extLst>
              <a:ext uri="{FF2B5EF4-FFF2-40B4-BE49-F238E27FC236}">
                <a16:creationId xmlns:a16="http://schemas.microsoft.com/office/drawing/2014/main" id="{16CB4B9C-3CE0-634C-37E6-5034C9134528}"/>
              </a:ext>
            </a:extLst>
          </p:cNvPr>
          <p:cNvPicPr>
            <a:picLocks noChangeAspect="1"/>
          </p:cNvPicPr>
          <p:nvPr/>
        </p:nvPicPr>
        <p:blipFill>
          <a:blip r:embed="rId4"/>
          <a:stretch>
            <a:fillRect/>
          </a:stretch>
        </p:blipFill>
        <p:spPr>
          <a:xfrm rot="16200000">
            <a:off x="7282244" y="3531286"/>
            <a:ext cx="1323915" cy="1233853"/>
          </a:xfrm>
          <a:prstGeom prst="rect">
            <a:avLst/>
          </a:prstGeom>
        </p:spPr>
      </p:pic>
      <p:pic>
        <p:nvPicPr>
          <p:cNvPr id="2" name="Picture 1">
            <a:extLst>
              <a:ext uri="{FF2B5EF4-FFF2-40B4-BE49-F238E27FC236}">
                <a16:creationId xmlns:a16="http://schemas.microsoft.com/office/drawing/2014/main" id="{63628315-0200-B6A6-379E-3EF48DD35660}"/>
              </a:ext>
            </a:extLst>
          </p:cNvPr>
          <p:cNvPicPr>
            <a:picLocks noChangeAspect="1"/>
          </p:cNvPicPr>
          <p:nvPr/>
        </p:nvPicPr>
        <p:blipFill>
          <a:blip r:embed="rId3"/>
          <a:stretch>
            <a:fillRect/>
          </a:stretch>
        </p:blipFill>
        <p:spPr>
          <a:xfrm rot="5400000">
            <a:off x="276405" y="2450536"/>
            <a:ext cx="1443607" cy="1218629"/>
          </a:xfrm>
          <a:prstGeom prst="rect">
            <a:avLst/>
          </a:prstGeom>
        </p:spPr>
      </p:pic>
      <p:sp>
        <p:nvSpPr>
          <p:cNvPr id="4" name="Text Placeholder 2">
            <a:extLst>
              <a:ext uri="{FF2B5EF4-FFF2-40B4-BE49-F238E27FC236}">
                <a16:creationId xmlns:a16="http://schemas.microsoft.com/office/drawing/2014/main" id="{A4668410-AB3E-F165-B307-EA9EED54786A}"/>
              </a:ext>
            </a:extLst>
          </p:cNvPr>
          <p:cNvSpPr txBox="1">
            <a:spLocks/>
          </p:cNvSpPr>
          <p:nvPr/>
        </p:nvSpPr>
        <p:spPr>
          <a:xfrm>
            <a:off x="2219881" y="3713235"/>
            <a:ext cx="4934818" cy="1029988"/>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mn-lt"/>
                <a:ea typeface="Helvetica Neue Light"/>
                <a:cs typeface="Helvetica Neue Light"/>
                <a:sym typeface="Helvetica Neue Light"/>
              </a:defRPr>
            </a:lvl1pPr>
            <a:lvl2pPr marL="914400" marR="0" lvl="1"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2pPr>
            <a:lvl3pPr marL="1371600" marR="0" lvl="2"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3pPr>
            <a:lvl4pPr marL="1828800" marR="0" lvl="3"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4pPr>
            <a:lvl5pPr marL="2286000" marR="0" lvl="4"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5pPr>
            <a:lvl6pPr marL="2743200" marR="0" lvl="5"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6pPr>
            <a:lvl7pPr marL="3200400" marR="0" lvl="6"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7pPr>
            <a:lvl8pPr marL="3657600" marR="0" lvl="7"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8pPr>
            <a:lvl9pPr marL="4114800" marR="0" lvl="8" indent="-304800" algn="r" rtl="0">
              <a:lnSpc>
                <a:spcPct val="115000"/>
              </a:lnSpc>
              <a:spcBef>
                <a:spcPts val="0"/>
              </a:spcBef>
              <a:spcAft>
                <a:spcPts val="0"/>
              </a:spcAft>
              <a:buClr>
                <a:schemeClr val="dk1"/>
              </a:buClr>
              <a:buSzPts val="1200"/>
              <a:buFont typeface="Helvetica Neue Light"/>
              <a:buChar char="■"/>
              <a:defRPr sz="1200" b="0" i="0" u="none" strike="noStrike" cap="none">
                <a:solidFill>
                  <a:schemeClr val="dk1"/>
                </a:solidFill>
                <a:latin typeface="Helvetica Neue Light"/>
                <a:ea typeface="Helvetica Neue Light"/>
                <a:cs typeface="Helvetica Neue Light"/>
                <a:sym typeface="Helvetica Neue Light"/>
              </a:defRPr>
            </a:lvl9pPr>
          </a:lstStyle>
          <a:p>
            <a:pPr marL="152400" indent="0" algn="l">
              <a:buFont typeface="Helvetica Neue Light"/>
              <a:buNone/>
            </a:pPr>
            <a:r>
              <a:rPr lang="en-US" sz="2200" dirty="0"/>
              <a:t>Worksheet Part I: Learning Outcomes, Activities and Assignments</a:t>
            </a:r>
          </a:p>
          <a:p>
            <a:pPr marL="152400" indent="0">
              <a:buFont typeface="Helvetica Neue Light"/>
              <a:buNone/>
            </a:pPr>
            <a:endParaRPr lang="en-US" dirty="0"/>
          </a:p>
        </p:txBody>
      </p:sp>
    </p:spTree>
    <p:extLst>
      <p:ext uri="{BB962C8B-B14F-4D97-AF65-F5344CB8AC3E}">
        <p14:creationId xmlns:p14="http://schemas.microsoft.com/office/powerpoint/2010/main" val="6941476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322F1-3E24-3C4E-CB34-6A7A7B30EC3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03625C7-6D98-EBFA-EDD8-8A34B6C80107}"/>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ADEA70FD-4606-63DE-7125-D59D8B5F374F}"/>
              </a:ext>
            </a:extLst>
          </p:cNvPr>
          <p:cNvSpPr>
            <a:spLocks noGrp="1"/>
          </p:cNvSpPr>
          <p:nvPr>
            <p:ph type="title"/>
          </p:nvPr>
        </p:nvSpPr>
        <p:spPr>
          <a:xfrm>
            <a:off x="581114" y="400833"/>
            <a:ext cx="7981771" cy="4421688"/>
          </a:xfrm>
        </p:spPr>
        <p:txBody>
          <a:bodyPr>
            <a:noAutofit/>
          </a:bodyPr>
          <a:lstStyle/>
          <a:p>
            <a:pPr algn="l">
              <a:buNone/>
            </a:pPr>
            <a:r>
              <a:rPr lang="en-US" sz="1800" dirty="0">
                <a:effectLst/>
                <a:latin typeface="+mn-lt"/>
                <a:ea typeface="Times New Roman" panose="02020603050405020304" pitchFamily="18" charset="0"/>
                <a:cs typeface="Times New Roman" panose="02020603050405020304" pitchFamily="18" charset="0"/>
              </a:rPr>
              <a:t>New Assignment Ideas</a:t>
            </a:r>
            <a:br>
              <a:rPr lang="en-US" sz="180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i="1" dirty="0">
                <a:effectLst/>
                <a:latin typeface="+mn-lt"/>
                <a:ea typeface="Times New Roman" panose="02020603050405020304" pitchFamily="18" charset="0"/>
                <a:cs typeface="Times New Roman" panose="02020603050405020304" pitchFamily="18" charset="0"/>
              </a:rPr>
              <a:t>ideas from aggregate model </a:t>
            </a:r>
            <a:r>
              <a:rPr lang="en-US" sz="1800" b="0" dirty="0">
                <a:effectLst/>
                <a:latin typeface="+mn-lt"/>
                <a:ea typeface="Times New Roman" panose="02020603050405020304" pitchFamily="18" charset="0"/>
                <a:cs typeface="Times New Roman" panose="02020603050405020304" pitchFamily="18" charset="0"/>
              </a:rPr>
              <a:t> </a:t>
            </a: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 participation points </a:t>
            </a: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 writing reflections </a:t>
            </a: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 number of peer reviews </a:t>
            </a:r>
            <a:br>
              <a:rPr lang="en-US" sz="1800" b="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i="1" dirty="0">
                <a:effectLst/>
                <a:latin typeface="+mn-lt"/>
                <a:ea typeface="Times New Roman" panose="02020603050405020304" pitchFamily="18" charset="0"/>
                <a:cs typeface="Times New Roman" panose="02020603050405020304" pitchFamily="18" charset="0"/>
              </a:rPr>
              <a:t>ideas from project-based model</a:t>
            </a:r>
            <a:r>
              <a:rPr lang="en-US" sz="1800" b="0" dirty="0">
                <a:effectLst/>
                <a:latin typeface="+mn-lt"/>
                <a:ea typeface="Times New Roman" panose="02020603050405020304" pitchFamily="18" charset="0"/>
                <a:cs typeface="Times New Roman" panose="02020603050405020304" pitchFamily="18" charset="0"/>
              </a:rPr>
              <a:t> </a:t>
            </a:r>
            <a:br>
              <a:rPr lang="en-US" sz="1800" b="0" dirty="0">
                <a:effectLst/>
                <a:latin typeface="+mn-lt"/>
                <a:ea typeface="Times New Roman" panose="02020603050405020304" pitchFamily="18" charset="0"/>
                <a:cs typeface="Times New Roman" panose="02020603050405020304" pitchFamily="18" charset="0"/>
              </a:rPr>
            </a:br>
            <a:r>
              <a:rPr lang="en-US" sz="1800" b="0" dirty="0">
                <a:effectLst/>
                <a:latin typeface="+mn-lt"/>
                <a:ea typeface="Times New Roman" panose="02020603050405020304" pitchFamily="18" charset="0"/>
                <a:cs typeface="Times New Roman" panose="02020603050405020304" pitchFamily="18" charset="0"/>
              </a:rPr>
              <a:t>- scale of Wikipedia article </a:t>
            </a:r>
            <a:br>
              <a:rPr lang="en-US" sz="1800" b="0" dirty="0">
                <a:effectLst/>
                <a:latin typeface="+mn-lt"/>
                <a:ea typeface="Times New Roman" panose="02020603050405020304" pitchFamily="18" charset="0"/>
                <a:cs typeface="Times New Roman" panose="02020603050405020304" pitchFamily="18" charset="0"/>
              </a:rPr>
            </a:br>
            <a:br>
              <a:rPr lang="en-US" sz="1800" b="0" dirty="0">
                <a:effectLst/>
                <a:latin typeface="+mn-lt"/>
                <a:ea typeface="Times New Roman" panose="02020603050405020304" pitchFamily="18" charset="0"/>
                <a:cs typeface="Times New Roman" panose="02020603050405020304" pitchFamily="18" charset="0"/>
              </a:rPr>
            </a:br>
            <a:r>
              <a:rPr lang="en-US" sz="1800" b="0" i="1" dirty="0">
                <a:effectLst/>
                <a:latin typeface="+mn-lt"/>
                <a:ea typeface="Times New Roman" panose="02020603050405020304" pitchFamily="18" charset="0"/>
                <a:cs typeface="Times New Roman" panose="02020603050405020304" pitchFamily="18" charset="0"/>
              </a:rPr>
              <a:t>wild cards</a:t>
            </a:r>
            <a:br>
              <a:rPr lang="en-US" sz="1800" b="0" i="1" dirty="0">
                <a:effectLst/>
                <a:latin typeface="+mn-lt"/>
                <a:ea typeface="Times New Roman" panose="02020603050405020304" pitchFamily="18" charset="0"/>
                <a:cs typeface="Times New Roman" panose="02020603050405020304" pitchFamily="18" charset="0"/>
              </a:rPr>
            </a:br>
            <a:r>
              <a:rPr lang="en-US" sz="1800" b="0" i="1" dirty="0">
                <a:latin typeface="+mn-lt"/>
                <a:ea typeface="Times New Roman" panose="02020603050405020304" pitchFamily="18" charset="0"/>
                <a:cs typeface="Times New Roman" panose="02020603050405020304" pitchFamily="18" charset="0"/>
              </a:rPr>
              <a:t>- </a:t>
            </a:r>
            <a:r>
              <a:rPr lang="en-US" sz="1800" b="0" dirty="0">
                <a:latin typeface="+mn-lt"/>
                <a:ea typeface="Times New Roman" panose="02020603050405020304" pitchFamily="18" charset="0"/>
                <a:cs typeface="Times New Roman" panose="02020603050405020304" pitchFamily="18" charset="0"/>
              </a:rPr>
              <a:t>manifesto assignments (credit to Laura Hartmann-Villalta)</a:t>
            </a:r>
            <a:br>
              <a:rPr lang="en-US" sz="1800" b="0" dirty="0">
                <a:latin typeface="+mn-lt"/>
                <a:ea typeface="Times New Roman" panose="02020603050405020304" pitchFamily="18" charset="0"/>
                <a:cs typeface="Times New Roman" panose="02020603050405020304" pitchFamily="18" charset="0"/>
              </a:rPr>
            </a:br>
            <a:r>
              <a:rPr lang="en-US" sz="1800" b="0" dirty="0">
                <a:latin typeface="+mn-lt"/>
                <a:ea typeface="Times New Roman" panose="02020603050405020304" pitchFamily="18" charset="0"/>
                <a:cs typeface="Times New Roman" panose="02020603050405020304" pitchFamily="18" charset="0"/>
              </a:rPr>
              <a:t>- student-led assignments</a:t>
            </a:r>
            <a:endParaRPr lang="en-CA" sz="1800" b="0" i="1"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4767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F8D4B-6BA5-8B5E-EC0F-E38E76CF18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542EE26-2BAA-755A-3E2C-DB8818FB0DD5}"/>
              </a:ext>
            </a:extLst>
          </p:cNvPr>
          <p:cNvSpPr txBox="1"/>
          <p:nvPr/>
        </p:nvSpPr>
        <p:spPr>
          <a:xfrm>
            <a:off x="2238292" y="2310140"/>
            <a:ext cx="4667416" cy="523220"/>
          </a:xfrm>
          <a:prstGeom prst="rect">
            <a:avLst/>
          </a:prstGeom>
          <a:noFill/>
        </p:spPr>
        <p:txBody>
          <a:bodyPr wrap="square" rtlCol="0">
            <a:spAutoFit/>
          </a:bodyPr>
          <a:lstStyle/>
          <a:p>
            <a:pPr algn="ctr"/>
            <a:r>
              <a:rPr lang="en-US" sz="2800" b="1" dirty="0">
                <a:latin typeface="FUTURA MEDIUM" panose="020B0602020204020303" pitchFamily="34" charset="-79"/>
                <a:cs typeface="FUTURA MEDIUM" panose="020B0602020204020303" pitchFamily="34" charset="-79"/>
              </a:rPr>
              <a:t>Worksheet: PART II</a:t>
            </a:r>
            <a:endParaRPr lang="en-US" sz="28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4259147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121"/>
        <p:cNvGrpSpPr/>
        <p:nvPr/>
      </p:nvGrpSpPr>
      <p:grpSpPr>
        <a:xfrm>
          <a:off x="0" y="0"/>
          <a:ext cx="0" cy="0"/>
          <a:chOff x="0" y="0"/>
          <a:chExt cx="0" cy="0"/>
        </a:xfrm>
      </p:grpSpPr>
      <p:sp>
        <p:nvSpPr>
          <p:cNvPr id="122" name="Google Shape;122;p24"/>
          <p:cNvSpPr txBox="1"/>
          <p:nvPr/>
        </p:nvSpPr>
        <p:spPr>
          <a:xfrm>
            <a:off x="430225" y="429581"/>
            <a:ext cx="5184000" cy="196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9600" b="1" cap="all" dirty="0">
                <a:solidFill>
                  <a:srgbClr val="FFFFFF"/>
                </a:solidFill>
                <a:latin typeface="+mj-lt"/>
                <a:ea typeface="Helvetica Neue"/>
                <a:cs typeface="Helvetica Neue"/>
                <a:sym typeface="Helvetica Neue"/>
              </a:rPr>
              <a:t>THANK</a:t>
            </a:r>
            <a:r>
              <a:rPr lang="en" sz="9600" b="1" cap="all" dirty="0">
                <a:solidFill>
                  <a:srgbClr val="FFFFFF"/>
                </a:solidFill>
                <a:latin typeface="Helvetica Neue"/>
                <a:ea typeface="Helvetica Neue"/>
                <a:cs typeface="Helvetica Neue"/>
                <a:sym typeface="Helvetica Neue"/>
              </a:rPr>
              <a:t> YOU</a:t>
            </a:r>
            <a:endParaRPr sz="9600" b="1" cap="all" dirty="0">
              <a:solidFill>
                <a:srgbClr val="FFFFFF"/>
              </a:solidFill>
              <a:latin typeface="Helvetica Neue"/>
              <a:ea typeface="Helvetica Neue"/>
              <a:cs typeface="Helvetica Neue"/>
              <a:sym typeface="Helvetica Neue"/>
            </a:endParaRPr>
          </a:p>
        </p:txBody>
      </p:sp>
      <p:pic>
        <p:nvPicPr>
          <p:cNvPr id="1026" name="Picture 2" descr="UBC Okanagan CTL: Educational Projects">
            <a:extLst>
              <a:ext uri="{FF2B5EF4-FFF2-40B4-BE49-F238E27FC236}">
                <a16:creationId xmlns:a16="http://schemas.microsoft.com/office/drawing/2014/main" id="{1102D7BF-C976-3E04-A3D8-5D158C2866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12" y="3959994"/>
            <a:ext cx="2365248" cy="114234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024 | Opera Under the Stars | Opera Kelowna">
            <a:extLst>
              <a:ext uri="{FF2B5EF4-FFF2-40B4-BE49-F238E27FC236}">
                <a16:creationId xmlns:a16="http://schemas.microsoft.com/office/drawing/2014/main" id="{3DE34CFD-C7CF-1EAC-F523-656FDC2EBDD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9360" y="3959994"/>
            <a:ext cx="2365248" cy="11501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560FE-8813-2648-6759-BE40B28FFE6A}"/>
              </a:ext>
            </a:extLst>
          </p:cNvPr>
          <p:cNvSpPr txBox="1"/>
          <p:nvPr/>
        </p:nvSpPr>
        <p:spPr>
          <a:xfrm>
            <a:off x="2441051" y="1556087"/>
            <a:ext cx="4667416" cy="2246769"/>
          </a:xfrm>
          <a:prstGeom prst="rect">
            <a:avLst/>
          </a:prstGeom>
          <a:noFill/>
        </p:spPr>
        <p:txBody>
          <a:bodyPr wrap="square" rtlCol="0">
            <a:spAutoFit/>
          </a:bodyPr>
          <a:lstStyle/>
          <a:p>
            <a:r>
              <a:rPr lang="en-US" sz="2000" b="1" dirty="0">
                <a:latin typeface="FUTURA MEDIUM" panose="020B0602020204020303" pitchFamily="34" charset="-79"/>
                <a:cs typeface="FUTURA MEDIUM" panose="020B0602020204020303" pitchFamily="34" charset="-79"/>
              </a:rPr>
              <a:t>Contract Grading:</a:t>
            </a:r>
            <a:r>
              <a:rPr lang="en-US" sz="2000" dirty="0">
                <a:latin typeface="Futura Medium" panose="020B0602020204020303" pitchFamily="34" charset="-79"/>
                <a:cs typeface="Futura Medium" panose="020B0602020204020303" pitchFamily="34" charset="-79"/>
              </a:rPr>
              <a:t> an evaluation approach that </a:t>
            </a:r>
            <a:r>
              <a:rPr lang="en-CA" sz="2000" dirty="0">
                <a:effectLst/>
                <a:latin typeface="Futura Medium" panose="020B0602020204020303" pitchFamily="34" charset="-79"/>
                <a:ea typeface="Calibri" panose="020F0502020204030204" pitchFamily="34" charset="0"/>
                <a:cs typeface="Futura Medium" panose="020B0602020204020303" pitchFamily="34" charset="-79"/>
              </a:rPr>
              <a:t>stages a negotiation between instructor and students mediated through a ‘contract’ in which students choose which grade they will work towards within a range of options presented to them</a:t>
            </a:r>
            <a:r>
              <a:rPr lang="en-CA" sz="2000" dirty="0">
                <a:effectLst/>
                <a:latin typeface="Futura Medium" panose="020B0602020204020303" pitchFamily="34" charset="-79"/>
                <a:cs typeface="Futura Medium" panose="020B0602020204020303" pitchFamily="34" charset="-79"/>
              </a:rPr>
              <a:t> </a:t>
            </a:r>
            <a:endParaRPr lang="en-US" sz="2000" dirty="0">
              <a:latin typeface="Futura Medium" panose="020B0602020204020303" pitchFamily="34" charset="-79"/>
              <a:cs typeface="Futura Medium" panose="020B0602020204020303" pitchFamily="34" charset="-79"/>
            </a:endParaRPr>
          </a:p>
        </p:txBody>
      </p:sp>
    </p:spTree>
    <p:extLst>
      <p:ext uri="{BB962C8B-B14F-4D97-AF65-F5344CB8AC3E}">
        <p14:creationId xmlns:p14="http://schemas.microsoft.com/office/powerpoint/2010/main" val="1726449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B8B9A-5F88-CBFA-10DA-9D1224D6000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878F15-F96B-20B9-01AC-5A8B4685A3D2}"/>
              </a:ext>
            </a:extLst>
          </p:cNvPr>
          <p:cNvSpPr txBox="1"/>
          <p:nvPr/>
        </p:nvSpPr>
        <p:spPr>
          <a:xfrm>
            <a:off x="2441051" y="1140589"/>
            <a:ext cx="4667416" cy="2862322"/>
          </a:xfrm>
          <a:prstGeom prst="rect">
            <a:avLst/>
          </a:prstGeom>
          <a:noFill/>
        </p:spPr>
        <p:txBody>
          <a:bodyPr wrap="square" rtlCol="0">
            <a:spAutoFit/>
          </a:bodyPr>
          <a:lstStyle/>
          <a:p>
            <a:r>
              <a:rPr lang="en-US" sz="2000" b="1" dirty="0">
                <a:latin typeface="FUTURA MEDIUM" panose="020B0602020204020303" pitchFamily="34" charset="-79"/>
                <a:cs typeface="FUTURA MEDIUM" panose="020B0602020204020303" pitchFamily="34" charset="-79"/>
              </a:rPr>
              <a:t>Assumptions:</a:t>
            </a:r>
            <a:r>
              <a:rPr lang="en-US" sz="2000" dirty="0">
                <a:latin typeface="Futura Medium" panose="020B0602020204020303" pitchFamily="34" charset="-79"/>
                <a:cs typeface="Futura Medium" panose="020B0602020204020303" pitchFamily="34" charset="-79"/>
              </a:rPr>
              <a:t> </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Students complete all work to a passable level, and revise if assignments are not passable</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Usually higher grades entail more </a:t>
            </a:r>
            <a:r>
              <a:rPr lang="en-US" sz="2000" dirty="0" err="1">
                <a:latin typeface="Futura Medium" panose="020B0602020204020303" pitchFamily="34" charset="-79"/>
                <a:cs typeface="Futura Medium" panose="020B0602020204020303" pitchFamily="34" charset="-79"/>
              </a:rPr>
              <a:t>labour</a:t>
            </a:r>
            <a:r>
              <a:rPr lang="en-US" sz="2000" dirty="0">
                <a:latin typeface="Futura Medium" panose="020B0602020204020303" pitchFamily="34" charset="-79"/>
                <a:cs typeface="Futura Medium" panose="020B0602020204020303" pitchFamily="34" charset="-79"/>
              </a:rPr>
              <a:t> or volume on the part of students</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A grade has neutral value  </a:t>
            </a:r>
            <a:r>
              <a:rPr lang="en-US" sz="2000" b="1" dirty="0">
                <a:latin typeface="Futura Medium" panose="020B0602020204020303" pitchFamily="34" charset="-79"/>
                <a:cs typeface="Futura Medium" panose="020B0602020204020303" pitchFamily="34" charset="-79"/>
              </a:rPr>
              <a:t>OR</a:t>
            </a:r>
          </a:p>
          <a:p>
            <a:pPr marL="285750" indent="-285750">
              <a:buFont typeface="Arial" panose="020B0604020202020204" pitchFamily="34" charset="0"/>
              <a:buChar char="•"/>
            </a:pPr>
            <a:r>
              <a:rPr lang="en-US" sz="2000" dirty="0">
                <a:latin typeface="Futura Medium" panose="020B0602020204020303" pitchFamily="34" charset="-79"/>
                <a:cs typeface="Futura Medium" panose="020B0602020204020303" pitchFamily="34" charset="-79"/>
              </a:rPr>
              <a:t>Grades interfere with learning</a:t>
            </a:r>
          </a:p>
        </p:txBody>
      </p:sp>
    </p:spTree>
    <p:extLst>
      <p:ext uri="{BB962C8B-B14F-4D97-AF65-F5344CB8AC3E}">
        <p14:creationId xmlns:p14="http://schemas.microsoft.com/office/powerpoint/2010/main" val="261596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B332AB-E9AC-F195-A63F-99B3E551DB65}"/>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91A76987-CA72-6FC5-639B-B8985F44424F}"/>
              </a:ext>
            </a:extLst>
          </p:cNvPr>
          <p:cNvSpPr>
            <a:spLocks noGrp="1"/>
          </p:cNvSpPr>
          <p:nvPr>
            <p:ph type="title"/>
          </p:nvPr>
        </p:nvSpPr>
        <p:spPr>
          <a:xfrm>
            <a:off x="581114" y="609600"/>
            <a:ext cx="7981771" cy="4023360"/>
          </a:xfrm>
        </p:spPr>
        <p:txBody>
          <a:bodyPr>
            <a:noAutofit/>
          </a:bodyPr>
          <a:lstStyle/>
          <a:p>
            <a:pPr indent="228600" algn="l"/>
            <a:r>
              <a:rPr lang="en-US" sz="1800" b="0" dirty="0">
                <a:effectLst/>
                <a:latin typeface="+mn-lt"/>
                <a:ea typeface="Calibri" panose="020F0502020204030204" pitchFamily="34" charset="0"/>
              </a:rPr>
              <a:t>The advantage of contract grading is that you, the student, decide how much work you wish to do this semester; if you complete that work on time and satisfactorily, you will receive the grade for which you contracted. This means planning ahead, thinking about all of your obligations and responsibilities this semester and also determining what grade you want or need in this course.… I respect the student who only needs a C, who has other obligations that preclude doing all of the requirements to earn an A in the course, and who contracts for the C and carries out the contract perfectly. (This is another one of those major life skills: taking responsibility for your own workflow.)</a:t>
            </a:r>
            <a:br>
              <a:rPr lang="en-US" sz="1800" b="0" dirty="0">
                <a:effectLst/>
                <a:latin typeface="+mn-lt"/>
                <a:ea typeface="Calibri" panose="020F0502020204030204" pitchFamily="34" charset="0"/>
              </a:rPr>
            </a:br>
            <a:br>
              <a:rPr lang="en-US" sz="1800" b="0" dirty="0">
                <a:effectLst/>
                <a:latin typeface="+mn-lt"/>
                <a:ea typeface="Calibri" panose="020F0502020204030204" pitchFamily="34" charset="0"/>
              </a:rPr>
            </a:br>
            <a:r>
              <a:rPr lang="en-US" sz="1800" b="0" dirty="0">
                <a:effectLst/>
                <a:latin typeface="+mn-lt"/>
                <a:ea typeface="Calibri" panose="020F0502020204030204" pitchFamily="34" charset="0"/>
              </a:rPr>
              <a:t>- Cathy Davidson</a:t>
            </a: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65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472CC-FAB7-76D0-A983-9C4E1E686A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765721E-ADA6-47F0-7927-62BC52C8CE7C}"/>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CFECB787-7E63-58EF-86E4-CF0CAB914A4A}"/>
              </a:ext>
            </a:extLst>
          </p:cNvPr>
          <p:cNvSpPr>
            <a:spLocks noGrp="1"/>
          </p:cNvSpPr>
          <p:nvPr>
            <p:ph type="title"/>
          </p:nvPr>
        </p:nvSpPr>
        <p:spPr>
          <a:xfrm>
            <a:off x="365760" y="609600"/>
            <a:ext cx="8412480" cy="4023360"/>
          </a:xfrm>
        </p:spPr>
        <p:txBody>
          <a:bodyPr>
            <a:noAutofit/>
          </a:bodyPr>
          <a:lstStyle/>
          <a:p>
            <a:pPr algn="l"/>
            <a:r>
              <a:rPr lang="en-CA" sz="1800" kern="100" dirty="0">
                <a:effectLst/>
                <a:latin typeface="+mn-lt"/>
                <a:ea typeface="Calibri" panose="020F0502020204030204" pitchFamily="34" charset="0"/>
                <a:cs typeface="Times New Roman" panose="02020603050405020304" pitchFamily="18" charset="0"/>
              </a:rPr>
              <a:t>Contract Grading vs. Progressive Rubrics (and other student-focused approaches to teaching and assessment)</a:t>
            </a:r>
            <a:br>
              <a:rPr lang="en-CA" sz="1800" b="0" kern="100" dirty="0">
                <a:effectLst/>
                <a:latin typeface="+mn-lt"/>
                <a:ea typeface="Calibri" panose="020F0502020204030204" pitchFamily="34" charset="0"/>
                <a:cs typeface="Times New Roman" panose="02020603050405020304" pitchFamily="18" charset="0"/>
              </a:rPr>
            </a:br>
            <a:r>
              <a:rPr lang="en-CA" sz="1800" i="1" kern="100" dirty="0">
                <a:effectLst/>
                <a:latin typeface="+mn-lt"/>
                <a:ea typeface="Calibri" panose="020F0502020204030204" pitchFamily="34" charset="0"/>
                <a:cs typeface="Times New Roman" panose="02020603050405020304" pitchFamily="18" charset="0"/>
              </a:rPr>
              <a:t>Similar</a:t>
            </a:r>
            <a:r>
              <a:rPr lang="en-CA" sz="1800" b="0" kern="100" dirty="0">
                <a:effectLst/>
                <a:latin typeface="+mn-lt"/>
                <a:ea typeface="Calibri" panose="020F0502020204030204" pitchFamily="34" charset="0"/>
                <a:cs typeface="Times New Roman" panose="02020603050405020304" pitchFamily="18" charset="0"/>
              </a:rPr>
              <a:t> </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focus on </a:t>
            </a:r>
            <a:r>
              <a:rPr lang="en-CA" sz="1800" b="0" i="1" kern="100" dirty="0">
                <a:effectLst/>
                <a:latin typeface="+mn-lt"/>
                <a:ea typeface="Calibri" panose="020F0502020204030204" pitchFamily="34" charset="0"/>
                <a:cs typeface="Times New Roman" panose="02020603050405020304" pitchFamily="18" charset="0"/>
              </a:rPr>
              <a:t>abilities</a:t>
            </a:r>
            <a:r>
              <a:rPr lang="en-CA" sz="1800" b="0" kern="100" dirty="0">
                <a:effectLst/>
                <a:latin typeface="+mn-lt"/>
                <a:ea typeface="Calibri" panose="020F0502020204030204" pitchFamily="34" charset="0"/>
                <a:cs typeface="Times New Roman" panose="02020603050405020304" pitchFamily="18" charset="0"/>
              </a:rPr>
              <a:t> rather than </a:t>
            </a:r>
            <a:r>
              <a:rPr lang="en-CA" sz="1800" b="0" i="1" kern="100" dirty="0">
                <a:effectLst/>
                <a:latin typeface="+mn-lt"/>
                <a:ea typeface="Calibri" panose="020F0502020204030204" pitchFamily="34" charset="0"/>
                <a:cs typeface="Times New Roman" panose="02020603050405020304" pitchFamily="18" charset="0"/>
              </a:rPr>
              <a:t>shortcomings</a:t>
            </a:r>
            <a:br>
              <a:rPr lang="en-CA" sz="1800" b="0" i="1"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 </a:t>
            </a:r>
            <a:r>
              <a:rPr lang="en-CA" sz="1800" b="0" kern="100" dirty="0">
                <a:effectLst/>
                <a:latin typeface="+mn-lt"/>
                <a:ea typeface="Calibri" panose="020F0502020204030204" pitchFamily="34" charset="0"/>
                <a:cs typeface="Times New Roman" panose="02020603050405020304" pitchFamily="18" charset="0"/>
              </a:rPr>
              <a:t>flexibility for student choice and aptitudes</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opportunities for student reflection and agency within the course</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i="1" kern="100" dirty="0">
                <a:effectLst/>
                <a:latin typeface="+mn-lt"/>
                <a:ea typeface="Calibri" panose="020F0502020204030204" pitchFamily="34" charset="0"/>
                <a:cs typeface="Times New Roman" panose="02020603050405020304" pitchFamily="18" charset="0"/>
              </a:rPr>
              <a:t>Different</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balance of volume of work and quality of work</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mandatory front-ended emphasis on student agency</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move away from grades as strictly tied to value (but could go further…)</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usually, no percentage weighting of assignment and all assignments must be completed to pass the course</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400" b="0" i="1" kern="100" dirty="0">
                <a:effectLst/>
                <a:latin typeface="+mn-lt"/>
                <a:ea typeface="Calibri" panose="020F0502020204030204" pitchFamily="34" charset="0"/>
                <a:cs typeface="Times New Roman" panose="02020603050405020304" pitchFamily="18" charset="0"/>
              </a:rPr>
              <a:t>More about grading </a:t>
            </a:r>
            <a:r>
              <a:rPr lang="en-CA" sz="1400" b="0" i="1" kern="100" dirty="0">
                <a:latin typeface="+mn-lt"/>
                <a:ea typeface="Calibri" panose="020F0502020204030204" pitchFamily="34" charset="0"/>
                <a:cs typeface="Times New Roman" panose="02020603050405020304" pitchFamily="18" charset="0"/>
              </a:rPr>
              <a:t>alternatives: https://</a:t>
            </a:r>
            <a:r>
              <a:rPr lang="en-CA" sz="1400" b="0" i="1" kern="100" dirty="0" err="1">
                <a:latin typeface="+mn-lt"/>
                <a:ea typeface="Calibri" panose="020F0502020204030204" pitchFamily="34" charset="0"/>
                <a:cs typeface="Times New Roman" panose="02020603050405020304" pitchFamily="18" charset="0"/>
              </a:rPr>
              <a:t>krieger.jhu.edu</a:t>
            </a:r>
            <a:r>
              <a:rPr lang="en-CA" sz="1400" b="0" i="1" kern="100" dirty="0">
                <a:latin typeface="+mn-lt"/>
                <a:ea typeface="Calibri" panose="020F0502020204030204" pitchFamily="34" charset="0"/>
                <a:cs typeface="Times New Roman" panose="02020603050405020304" pitchFamily="18" charset="0"/>
              </a:rPr>
              <a:t>/writing-program/writing-toolkit/concepts-and-practices/alternatives-to-grading/</a:t>
            </a:r>
            <a:br>
              <a:rPr lang="en-CA" sz="1400" b="0" kern="100" dirty="0">
                <a:effectLst/>
                <a:latin typeface="+mn-lt"/>
                <a:ea typeface="Calibri" panose="020F0502020204030204" pitchFamily="34" charset="0"/>
                <a:cs typeface="Times New Roman" panose="02020603050405020304" pitchFamily="18" charset="0"/>
              </a:rPr>
            </a:br>
            <a:r>
              <a:rPr lang="en-CA" sz="1400" b="0" i="1" kern="100" dirty="0">
                <a:effectLst/>
                <a:latin typeface="+mn-lt"/>
                <a:ea typeface="Calibri" panose="020F0502020204030204" pitchFamily="34" charset="0"/>
                <a:cs typeface="Times New Roman" panose="02020603050405020304" pitchFamily="18" charset="0"/>
              </a:rPr>
              <a:t>More about progressive rubrics: https://</a:t>
            </a:r>
            <a:r>
              <a:rPr lang="en-CA" sz="1400" b="0" i="1" kern="100" dirty="0" err="1">
                <a:effectLst/>
                <a:latin typeface="+mn-lt"/>
                <a:ea typeface="Calibri" panose="020F0502020204030204" pitchFamily="34" charset="0"/>
                <a:cs typeface="Times New Roman" panose="02020603050405020304" pitchFamily="18" charset="0"/>
              </a:rPr>
              <a:t>bccampus.ca</a:t>
            </a:r>
            <a:r>
              <a:rPr lang="en-CA" sz="1400" b="0" i="1" kern="100" dirty="0">
                <a:effectLst/>
                <a:latin typeface="+mn-lt"/>
                <a:ea typeface="Calibri" panose="020F0502020204030204" pitchFamily="34" charset="0"/>
                <a:cs typeface="Times New Roman" panose="02020603050405020304" pitchFamily="18" charset="0"/>
              </a:rPr>
              <a:t>/event/</a:t>
            </a:r>
            <a:r>
              <a:rPr lang="en-CA" sz="1400" b="0" i="1" kern="100" dirty="0" err="1">
                <a:effectLst/>
                <a:latin typeface="+mn-lt"/>
                <a:ea typeface="Calibri" panose="020F0502020204030204" pitchFamily="34" charset="0"/>
                <a:cs typeface="Times New Roman" panose="02020603050405020304" pitchFamily="18" charset="0"/>
              </a:rPr>
              <a:t>flo</a:t>
            </a:r>
            <a:r>
              <a:rPr lang="en-CA" sz="1400" b="0" i="1" kern="100" dirty="0">
                <a:effectLst/>
                <a:latin typeface="+mn-lt"/>
                <a:ea typeface="Calibri" panose="020F0502020204030204" pitchFamily="34" charset="0"/>
                <a:cs typeface="Times New Roman" panose="02020603050405020304" pitchFamily="18" charset="0"/>
              </a:rPr>
              <a:t>-lab-progressive-rubrics-using-ai-to-drive-student-growth/</a:t>
            </a:r>
          </a:p>
        </p:txBody>
      </p:sp>
    </p:spTree>
    <p:extLst>
      <p:ext uri="{BB962C8B-B14F-4D97-AF65-F5344CB8AC3E}">
        <p14:creationId xmlns:p14="http://schemas.microsoft.com/office/powerpoint/2010/main" val="1914936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B156A-F20D-2FF1-EF9F-2856B838B10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11A9288-2A38-36A9-A874-0ED16C088593}"/>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42A7421F-D7F3-F314-4437-7519D192F674}"/>
              </a:ext>
            </a:extLst>
          </p:cNvPr>
          <p:cNvSpPr>
            <a:spLocks noGrp="1"/>
          </p:cNvSpPr>
          <p:nvPr>
            <p:ph type="title"/>
          </p:nvPr>
        </p:nvSpPr>
        <p:spPr>
          <a:xfrm>
            <a:off x="581114" y="409303"/>
            <a:ext cx="7981771" cy="4484914"/>
          </a:xfrm>
        </p:spPr>
        <p:txBody>
          <a:bodyPr>
            <a:noAutofit/>
          </a:bodyPr>
          <a:lstStyle/>
          <a:p>
            <a:pPr algn="l"/>
            <a:r>
              <a:rPr lang="en-CA" sz="1800" kern="100" dirty="0">
                <a:effectLst/>
                <a:latin typeface="+mn-lt"/>
                <a:ea typeface="Calibri" panose="020F0502020204030204" pitchFamily="34" charset="0"/>
                <a:cs typeface="Times New Roman" panose="02020603050405020304" pitchFamily="18" charset="0"/>
              </a:rPr>
              <a:t>Contract Grading vs. </a:t>
            </a:r>
            <a:r>
              <a:rPr lang="en-CA" sz="1800" kern="100" dirty="0" err="1">
                <a:effectLst/>
                <a:latin typeface="+mn-lt"/>
                <a:ea typeface="Calibri" panose="020F0502020204030204" pitchFamily="34" charset="0"/>
                <a:cs typeface="Times New Roman" panose="02020603050405020304" pitchFamily="18" charset="0"/>
              </a:rPr>
              <a:t>Ungrading</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i="1" kern="100" dirty="0">
                <a:effectLst/>
                <a:latin typeface="+mn-lt"/>
                <a:ea typeface="Calibri" panose="020F0502020204030204" pitchFamily="34" charset="0"/>
                <a:cs typeface="Times New Roman" panose="02020603050405020304" pitchFamily="18" charset="0"/>
              </a:rPr>
              <a:t>Similar</a:t>
            </a:r>
            <a:r>
              <a:rPr lang="en-CA" sz="1800" b="0" kern="100" dirty="0">
                <a:effectLst/>
                <a:latin typeface="+mn-lt"/>
                <a:ea typeface="Calibri" panose="020F0502020204030204" pitchFamily="34" charset="0"/>
                <a:cs typeface="Times New Roman" panose="02020603050405020304" pitchFamily="18" charset="0"/>
              </a:rPr>
              <a:t> </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 focus on </a:t>
            </a:r>
            <a:r>
              <a:rPr lang="en-CA" sz="1800" b="0" i="1"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abilities</a:t>
            </a:r>
            <a:r>
              <a:rPr lang="en-CA" sz="1800" b="0"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 rather than </a:t>
            </a:r>
            <a:r>
              <a:rPr lang="en-CA" sz="1800" b="0" i="1"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shortcomings</a:t>
            </a:r>
            <a:br>
              <a:rPr lang="en-CA" sz="1800" b="0" i="1"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br>
            <a:r>
              <a:rPr lang="en-CA" sz="1800" b="0" i="1"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 </a:t>
            </a:r>
            <a:r>
              <a:rPr lang="en-CA" sz="1800" b="0"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flexibility for student choice and aptitudes</a:t>
            </a:r>
            <a:br>
              <a:rPr lang="en-CA" sz="1800" b="0"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br>
            <a:r>
              <a:rPr lang="en-CA" sz="1800" b="0" kern="100" dirty="0">
                <a:solidFill>
                  <a:schemeClr val="tx1">
                    <a:lumMod val="50000"/>
                    <a:lumOff val="50000"/>
                  </a:schemeClr>
                </a:solidFill>
                <a:effectLst/>
                <a:latin typeface="+mn-lt"/>
                <a:ea typeface="Calibri" panose="020F0502020204030204" pitchFamily="34" charset="0"/>
                <a:cs typeface="Times New Roman" panose="02020603050405020304" pitchFamily="18" charset="0"/>
              </a:rPr>
              <a:t>- opportunities for student reflection and agency within the course</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focus on </a:t>
            </a:r>
            <a:r>
              <a:rPr lang="en-CA" sz="1800" b="0" i="1" kern="100" dirty="0">
                <a:effectLst/>
                <a:latin typeface="+mn-lt"/>
                <a:ea typeface="Calibri" panose="020F0502020204030204" pitchFamily="34" charset="0"/>
                <a:cs typeface="Times New Roman" panose="02020603050405020304" pitchFamily="18" charset="0"/>
              </a:rPr>
              <a:t>process</a:t>
            </a:r>
            <a:r>
              <a:rPr lang="en-CA" sz="1800" b="0" kern="100" dirty="0">
                <a:effectLst/>
                <a:latin typeface="+mn-lt"/>
                <a:ea typeface="Calibri" panose="020F0502020204030204" pitchFamily="34" charset="0"/>
                <a:cs typeface="Times New Roman" panose="02020603050405020304" pitchFamily="18" charset="0"/>
              </a:rPr>
              <a:t> rather than </a:t>
            </a:r>
            <a:r>
              <a:rPr lang="en-CA" sz="1800" b="0" i="1" kern="100" dirty="0">
                <a:effectLst/>
                <a:latin typeface="+mn-lt"/>
                <a:ea typeface="Calibri" panose="020F0502020204030204" pitchFamily="34" charset="0"/>
                <a:cs typeface="Times New Roman" panose="02020603050405020304" pitchFamily="18" charset="0"/>
              </a:rPr>
              <a:t>product</a:t>
            </a:r>
            <a:br>
              <a:rPr lang="en-CA" sz="1800" b="0" i="1"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 </a:t>
            </a:r>
            <a:r>
              <a:rPr lang="en-CA" sz="1800" b="0" kern="100" dirty="0">
                <a:effectLst/>
                <a:latin typeface="+mn-lt"/>
                <a:ea typeface="Calibri" panose="020F0502020204030204" pitchFamily="34" charset="0"/>
                <a:cs typeface="Times New Roman" panose="02020603050405020304" pitchFamily="18" charset="0"/>
              </a:rPr>
              <a:t>recognize that grades interfere with learning</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i="1" kern="100" dirty="0">
                <a:effectLst/>
                <a:latin typeface="+mn-lt"/>
                <a:ea typeface="Calibri" panose="020F0502020204030204" pitchFamily="34" charset="0"/>
                <a:cs typeface="Times New Roman" panose="02020603050405020304" pitchFamily="18" charset="0"/>
              </a:rPr>
              <a:t>Different</a:t>
            </a:r>
            <a:br>
              <a:rPr lang="en-CA" sz="1800" b="0" kern="100" dirty="0">
                <a:effectLst/>
                <a:latin typeface="+mn-lt"/>
                <a:ea typeface="Calibri" panose="020F0502020204030204" pitchFamily="34" charset="0"/>
                <a:cs typeface="Times New Roman" panose="02020603050405020304" pitchFamily="18" charset="0"/>
              </a:rPr>
            </a:br>
            <a:r>
              <a:rPr lang="en-CA" sz="1800" b="0" kern="100" dirty="0">
                <a:effectLst/>
                <a:latin typeface="+mn-lt"/>
                <a:ea typeface="Calibri" panose="020F0502020204030204" pitchFamily="34" charset="0"/>
                <a:cs typeface="Times New Roman" panose="02020603050405020304" pitchFamily="18" charset="0"/>
              </a:rPr>
              <a:t>- retaining graded assessment structures</a:t>
            </a: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600" b="0" i="1" kern="100" dirty="0">
                <a:ea typeface="Calibri" panose="020F0502020204030204" pitchFamily="34" charset="0"/>
                <a:cs typeface="Times New Roman" panose="02020603050405020304" pitchFamily="18" charset="0"/>
              </a:rPr>
              <a:t>More about </a:t>
            </a:r>
            <a:r>
              <a:rPr lang="en-CA" sz="1600" b="0" i="1" kern="100" dirty="0" err="1">
                <a:ea typeface="Calibri" panose="020F0502020204030204" pitchFamily="34" charset="0"/>
                <a:cs typeface="Times New Roman" panose="02020603050405020304" pitchFamily="18" charset="0"/>
              </a:rPr>
              <a:t>ungrading</a:t>
            </a:r>
            <a:r>
              <a:rPr lang="en-CA" sz="1600" b="0" i="1" kern="100" dirty="0">
                <a:ea typeface="Calibri" panose="020F0502020204030204" pitchFamily="34" charset="0"/>
                <a:cs typeface="Times New Roman" panose="02020603050405020304" pitchFamily="18" charset="0"/>
              </a:rPr>
              <a:t>: Blum and Kohn, </a:t>
            </a:r>
            <a:r>
              <a:rPr lang="en-CA" sz="1600" b="0" kern="100" dirty="0" err="1">
                <a:ea typeface="Calibri" panose="020F0502020204030204" pitchFamily="34" charset="0"/>
                <a:cs typeface="Times New Roman" panose="02020603050405020304" pitchFamily="18" charset="0"/>
              </a:rPr>
              <a:t>Ungrading</a:t>
            </a:r>
            <a:r>
              <a:rPr lang="en-CA" sz="1600" b="0" kern="100" dirty="0">
                <a:ea typeface="Calibri" panose="020F0502020204030204" pitchFamily="34" charset="0"/>
                <a:cs typeface="Times New Roman" panose="02020603050405020304" pitchFamily="18" charset="0"/>
              </a:rPr>
              <a:t>: Why Rating Students Undermines Learning (and What to Do Instead). </a:t>
            </a:r>
            <a:r>
              <a:rPr lang="en-CA" sz="1600" b="0" i="1" kern="100" dirty="0">
                <a:ea typeface="Calibri" panose="020F0502020204030204" pitchFamily="34" charset="0"/>
                <a:cs typeface="Times New Roman" panose="02020603050405020304" pitchFamily="18" charset="0"/>
              </a:rPr>
              <a:t>https://</a:t>
            </a:r>
            <a:r>
              <a:rPr lang="en-CA" sz="1600" b="0" i="1" kern="100" dirty="0" err="1">
                <a:ea typeface="Calibri" panose="020F0502020204030204" pitchFamily="34" charset="0"/>
                <a:cs typeface="Times New Roman" panose="02020603050405020304" pitchFamily="18" charset="0"/>
              </a:rPr>
              <a:t>utpdistribution.com</a:t>
            </a:r>
            <a:r>
              <a:rPr lang="en-CA" sz="1600" b="0" i="1" kern="100" dirty="0">
                <a:ea typeface="Calibri" panose="020F0502020204030204" pitchFamily="34" charset="0"/>
                <a:cs typeface="Times New Roman" panose="02020603050405020304" pitchFamily="18" charset="0"/>
              </a:rPr>
              <a:t>/9781949199826/</a:t>
            </a:r>
            <a:r>
              <a:rPr lang="en-CA" sz="1600" b="0" i="1" kern="100" dirty="0" err="1">
                <a:ea typeface="Calibri" panose="020F0502020204030204" pitchFamily="34" charset="0"/>
                <a:cs typeface="Times New Roman" panose="02020603050405020304" pitchFamily="18" charset="0"/>
              </a:rPr>
              <a:t>ungrading</a:t>
            </a:r>
            <a:r>
              <a:rPr lang="en-CA" sz="1600" b="0" i="1" kern="100" dirty="0">
                <a:ea typeface="Calibri" panose="020F0502020204030204" pitchFamily="34" charset="0"/>
                <a:cs typeface="Times New Roman" panose="02020603050405020304" pitchFamily="18" charset="0"/>
              </a:rPr>
              <a:t>/</a:t>
            </a:r>
            <a:br>
              <a:rPr lang="en-CA" sz="1800" b="0" i="1" kern="100" dirty="0">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5436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29B24-C5D5-7E22-2769-9ED3F6333E0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A4CF9AC-EA43-ED67-B078-DCBFA75C1654}"/>
              </a:ext>
            </a:extLst>
          </p:cNvPr>
          <p:cNvPicPr>
            <a:picLocks noChangeAspect="1"/>
          </p:cNvPicPr>
          <p:nvPr/>
        </p:nvPicPr>
        <p:blipFill>
          <a:blip r:embed="rId2"/>
          <a:stretch>
            <a:fillRect/>
          </a:stretch>
        </p:blipFill>
        <p:spPr>
          <a:xfrm>
            <a:off x="26126" y="13062"/>
            <a:ext cx="9144000" cy="5143501"/>
          </a:xfrm>
          <a:prstGeom prst="rect">
            <a:avLst/>
          </a:prstGeom>
        </p:spPr>
      </p:pic>
      <p:sp>
        <p:nvSpPr>
          <p:cNvPr id="2" name="Title 1">
            <a:extLst>
              <a:ext uri="{FF2B5EF4-FFF2-40B4-BE49-F238E27FC236}">
                <a16:creationId xmlns:a16="http://schemas.microsoft.com/office/drawing/2014/main" id="{EDAD341F-0076-0F18-9545-EB9D22DFA80B}"/>
              </a:ext>
            </a:extLst>
          </p:cNvPr>
          <p:cNvSpPr>
            <a:spLocks noGrp="1"/>
          </p:cNvSpPr>
          <p:nvPr>
            <p:ph type="title"/>
          </p:nvPr>
        </p:nvSpPr>
        <p:spPr>
          <a:xfrm>
            <a:off x="581114" y="609600"/>
            <a:ext cx="7981771" cy="4023360"/>
          </a:xfrm>
        </p:spPr>
        <p:txBody>
          <a:bodyPr>
            <a:noAutofit/>
          </a:bodyPr>
          <a:lstStyle/>
          <a:p>
            <a:pPr algn="l"/>
            <a:r>
              <a:rPr lang="en-CA" sz="1800" kern="100" dirty="0">
                <a:effectLst/>
                <a:latin typeface="+mn-lt"/>
                <a:ea typeface="Calibri" panose="020F0502020204030204" pitchFamily="34" charset="0"/>
                <a:cs typeface="Times New Roman" panose="02020603050405020304" pitchFamily="18" charset="0"/>
              </a:rPr>
              <a:t>Types of Contract Grading </a:t>
            </a:r>
            <a:br>
              <a:rPr lang="en-CA" sz="1800" b="0" kern="100" dirty="0">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Aggregate Model </a:t>
            </a:r>
            <a:br>
              <a:rPr lang="en-CA" sz="1800" b="0" i="1" kern="100" dirty="0">
                <a:effectLst/>
                <a:latin typeface="+mn-lt"/>
                <a:ea typeface="Calibri" panose="020F0502020204030204" pitchFamily="34" charset="0"/>
                <a:cs typeface="Times New Roman" panose="02020603050405020304" pitchFamily="18" charset="0"/>
              </a:rPr>
            </a:br>
            <a:r>
              <a:rPr lang="en-CA" sz="1800" b="0" i="1" kern="100" dirty="0">
                <a:effectLst/>
                <a:latin typeface="+mn-lt"/>
                <a:ea typeface="Calibri" panose="020F0502020204030204" pitchFamily="34" charset="0"/>
                <a:cs typeface="Times New Roman" panose="02020603050405020304" pitchFamily="18" charset="0"/>
              </a:rPr>
              <a:t>Project-Based Model</a:t>
            </a:r>
            <a:br>
              <a:rPr lang="en-CA" sz="1800" b="0" i="1" kern="100" dirty="0">
                <a:effectLst/>
                <a:latin typeface="+mn-lt"/>
                <a:ea typeface="Calibri" panose="020F0502020204030204" pitchFamily="34" charset="0"/>
                <a:cs typeface="Times New Roman" panose="02020603050405020304" pitchFamily="18" charset="0"/>
              </a:rPr>
            </a:br>
            <a:br>
              <a:rPr lang="en-CA" sz="1800" b="0" kern="100" dirty="0">
                <a:effectLst/>
                <a:latin typeface="+mn-lt"/>
                <a:ea typeface="Calibri" panose="020F0502020204030204" pitchFamily="34" charset="0"/>
                <a:cs typeface="Times New Roman" panose="02020603050405020304" pitchFamily="18" charset="0"/>
              </a:rPr>
            </a:br>
            <a:endParaRPr lang="en-CA" sz="1800" b="0" kern="100" dirty="0">
              <a:effectLst/>
              <a:latin typeface="+mn-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0240159"/>
      </p:ext>
    </p:extLst>
  </p:cSld>
  <p:clrMapOvr>
    <a:masterClrMapping/>
  </p:clrMapOvr>
</p:sld>
</file>

<file path=ppt/theme/theme1.xml><?xml version="1.0" encoding="utf-8"?>
<a:theme xmlns:a="http://schemas.openxmlformats.org/drawingml/2006/main" name="ReMedia Template">
  <a:themeElements>
    <a:clrScheme name="ReMedia">
      <a:dk1>
        <a:sysClr val="windowText" lastClr="000000"/>
      </a:dk1>
      <a:lt1>
        <a:sysClr val="window" lastClr="FFFFFF"/>
      </a:lt1>
      <a:dk2>
        <a:srgbClr val="EDECDF"/>
      </a:dk2>
      <a:lt2>
        <a:srgbClr val="EAE8E6"/>
      </a:lt2>
      <a:accent1>
        <a:srgbClr val="4E7E36"/>
      </a:accent1>
      <a:accent2>
        <a:srgbClr val="D36A59"/>
      </a:accent2>
      <a:accent3>
        <a:srgbClr val="A62C38"/>
      </a:accent3>
      <a:accent4>
        <a:srgbClr val="262626"/>
      </a:accent4>
      <a:accent5>
        <a:srgbClr val="44603A"/>
      </a:accent5>
      <a:accent6>
        <a:srgbClr val="DA6464"/>
      </a:accent6>
      <a:hlink>
        <a:srgbClr val="0000FF"/>
      </a:hlink>
      <a:folHlink>
        <a:srgbClr val="9999FE"/>
      </a:folHlink>
    </a:clrScheme>
    <a:fontScheme name="ReMedia">
      <a:majorFont>
        <a:latin typeface="Futura Hv BT"/>
        <a:ea typeface=""/>
        <a:cs typeface=""/>
      </a:majorFont>
      <a:minorFont>
        <a:latin typeface="Futura Lt B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78c5e3f3-2f25-4b42-baf7-941d66209573" xsi:nil="true"/>
    <lcf76f155ced4ddcb4097134ff3c332f xmlns="6bacada3-bf33-460d-9205-3b86bf968838">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FE99CFCFBEEF84090FD1C2EBF04E5A9" ma:contentTypeVersion="13" ma:contentTypeDescription="Create a new document." ma:contentTypeScope="" ma:versionID="9bd6be81513a02622035a67553aafafa">
  <xsd:schema xmlns:xsd="http://www.w3.org/2001/XMLSchema" xmlns:xs="http://www.w3.org/2001/XMLSchema" xmlns:p="http://schemas.microsoft.com/office/2006/metadata/properties" xmlns:ns2="6bacada3-bf33-460d-9205-3b86bf968838" xmlns:ns3="78c5e3f3-2f25-4b42-baf7-941d66209573" targetNamespace="http://schemas.microsoft.com/office/2006/metadata/properties" ma:root="true" ma:fieldsID="71f51e1fbf943c58d41dc8f9fea18402" ns2:_="" ns3:_="">
    <xsd:import namespace="6bacada3-bf33-460d-9205-3b86bf968838"/>
    <xsd:import namespace="78c5e3f3-2f25-4b42-baf7-941d6620957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bjectDetectorVersion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cada3-bf33-460d-9205-3b86bf9688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3a1f1625-ae5f-4790-9429-a47075c1c374"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8c5e3f3-2f25-4b42-baf7-941d6620957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0e52fabc-257a-4f65-8963-feb9eecb1fc2}" ma:internalName="TaxCatchAll" ma:showField="CatchAllData" ma:web="78c5e3f3-2f25-4b42-baf7-941d6620957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80DDBE-EF96-407D-A6BA-DF9037598DC6}">
  <ds:schemaRefs>
    <ds:schemaRef ds:uri="http://schemas.microsoft.com/office/2006/metadata/properties"/>
    <ds:schemaRef ds:uri="http://schemas.microsoft.com/office/infopath/2007/PartnerControls"/>
    <ds:schemaRef ds:uri="78c5e3f3-2f25-4b42-baf7-941d66209573"/>
    <ds:schemaRef ds:uri="6bacada3-bf33-460d-9205-3b86bf968838"/>
  </ds:schemaRefs>
</ds:datastoreItem>
</file>

<file path=customXml/itemProps2.xml><?xml version="1.0" encoding="utf-8"?>
<ds:datastoreItem xmlns:ds="http://schemas.openxmlformats.org/officeDocument/2006/customXml" ds:itemID="{1FE12B75-C085-43DA-BA94-7EBD8068AD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bacada3-bf33-460d-9205-3b86bf968838"/>
    <ds:schemaRef ds:uri="78c5e3f3-2f25-4b42-baf7-941d662095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11A65B8-F432-4EA3-868B-51583A6D56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21537</TotalTime>
  <Words>1852</Words>
  <Application>Microsoft Macintosh PowerPoint</Application>
  <PresentationFormat>On-screen Show (16:9)</PresentationFormat>
  <Paragraphs>65</Paragraphs>
  <Slides>32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Times New Roman</vt:lpstr>
      <vt:lpstr>Futura Medium</vt:lpstr>
      <vt:lpstr>Calibri</vt:lpstr>
      <vt:lpstr>Helvetica Neue</vt:lpstr>
      <vt:lpstr>Helvetica Neue Light</vt:lpstr>
      <vt:lpstr>Futura Medium</vt:lpstr>
      <vt:lpstr>ReMedia Template</vt:lpstr>
      <vt:lpstr>PowerPoint Presentation</vt:lpstr>
      <vt:lpstr>PowerPoint Presentation</vt:lpstr>
      <vt:lpstr>PowerPoint Presentation</vt:lpstr>
      <vt:lpstr>PowerPoint Presentation</vt:lpstr>
      <vt:lpstr>PowerPoint Presentation</vt:lpstr>
      <vt:lpstr>The advantage of contract grading is that you, the student, decide how much work you wish to do this semester; if you complete that work on time and satisfactorily, you will receive the grade for which you contracted. This means planning ahead, thinking about all of your obligations and responsibilities this semester and also determining what grade you want or need in this course.… I respect the student who only needs a C, who has other obligations that preclude doing all of the requirements to earn an A in the course, and who contracts for the C and carries out the contract perfectly. (This is another one of those major life skills: taking responsibility for your own workflow.)  - Cathy Davidson</vt:lpstr>
      <vt:lpstr>Contract Grading vs. Progressive Rubrics (and other student-focused approaches to teaching and assessment) Similar  - focus on abilities rather than shortcomings - flexibility for student choice and aptitudes - opportunities for student reflection and agency within the course  Different - balance of volume of work and quality of work - mandatory front-ended emphasis on student agency - move away from grades as strictly tied to value (but could go further…) - usually, no percentage weighting of assignment and all assignments must be completed to pass the course  More about grading alternatives: https://krieger.jhu.edu/writing-program/writing-toolkit/concepts-and-practices/alternatives-to-grading/ More about progressive rubrics: https://bccampus.ca/event/flo-lab-progressive-rubrics-using-ai-to-drive-student-growth/</vt:lpstr>
      <vt:lpstr>Contract Grading vs. Ungrading  Similar  - focus on abilities rather than shortcomings - flexibility for student choice and aptitudes - opportunities for student reflection and agency within the course - focus on process rather than product - recognize that grades interfere with learning  Different - retaining graded assessment structures   More about ungrading: Blum and Kohn, Ungrading: Why Rating Students Undermines Learning (and What to Do Instead). https://utpdistribution.com/9781949199826/ungrading/ </vt:lpstr>
      <vt:lpstr>Types of Contract Grading   Aggregate Model  Project-Based Model  </vt:lpstr>
      <vt:lpstr>PowerPoint Presentation</vt:lpstr>
      <vt:lpstr>Ryan Cordell’s Text Technologies class:   To contract for an “A” in this course, you agree to: - Earn “Satisfactory” on all class preparation assignments save two. - Miss no more than two classes. - Take no more than one information overload day during the semester. - Exceed expectations regarding in-class device according to the policies outlined in the device use rubric. - Write at least nine “Satisfactory” lab reports over the course of the semester. As specified in the assignment, lab reports are due within one week of the pertinent laboratory activity. - Complete two “Satisfactory” Unessays on a schedule you will specify in your contract and present the strongest in class on December 4.  https://f19tot.ryancordell.org/assignments/  </vt:lpstr>
      <vt:lpstr>PowerPoint Presentation</vt:lpstr>
      <vt:lpstr>PowerPoint Presentation</vt:lpstr>
      <vt:lpstr>PowerPoint Presentation</vt:lpstr>
      <vt:lpstr>PowerPoint Presentation</vt:lpstr>
      <vt:lpstr>PowerPoint Presentation</vt:lpstr>
      <vt:lpstr>PowerPoint Presentation</vt:lpstr>
      <vt:lpstr>Benefits:  - Made previous improvements to the course much more legible;  - Students produced exemplary work;  - Reduced my grading time (or at least felt like it did);  - Challenged me to think carefully and clearly about concepts like scope, which are especially important in project-based and non-written work;  - Made me a much more intellectually generous instructor.</vt:lpstr>
      <vt:lpstr>Limitations/Things that need work:  - I chose to retain an aspect of evaluation;  - About the same number of students failed the course, but the course median was higher;  - Easy for students to move down a grade, but not to move up a grade;  - Labour still conforms to structures of inequality. </vt:lpstr>
      <vt:lpstr>PowerPoint Presentation</vt:lpstr>
      <vt:lpstr>PowerPoint Presentation</vt:lpstr>
      <vt:lpstr>Sample Course: ENGL/DIHU 155 - 1st year literature and composition class with a focus on culture and technology - Primarily non-majors - Learning outcomes are standardized across all ENGL15X classes to conform to 1st year English requirement </vt:lpstr>
      <vt:lpstr>Course-Specific Learning Outcomes - Examine media objects and technology from a humanities perspective; - Understand important aspects of the history of technology and media; - Examine the rhetorical, structural, or semiotic strategies of different media forms to construct audience and usership; - Create simple media objects that make argumentative claims about social, political, or artistic domains. </vt:lpstr>
      <vt:lpstr>Learning Outcomes, 15X requirements (1 of 3)  Examine literary texts from a critical perspective - identify and discuss various fictional, poetic, and dramatic genres or literary genres in born-digital media (i.e. framed narrative, soliloquy, short story, novel, comedy, hypertext, narrative games, etc.); - analyze literary devices, such as speaker, imagery, rhyme scheme, alliteration, metaphor, etc.;  - examine authorial and rhetorical strategies in creating literary and cultural texts; - when applicable, identify literary periods, general historical context, links to real-world issues, and theoretical frameworks as those relate to the text(s); and - analyze relationships and patterns within and among texts  </vt:lpstr>
      <vt:lpstr>Learning Outcomes, 15X requirements (2 of 3)  Group Work and Oral Skills - Work effectively in groups; - identify and verbalize key ideas from readings in small group discussion settings; - synthesize multiple viewpoints;  - present group conclusions to class. </vt:lpstr>
      <vt:lpstr>Learning Outcomes, 15X requirements (3 of 3)  Writing and Research - employ university-level prose, including appropriate critical terminology;  - develop an argument with a thesis or controlling idea, using accurate, relevant, and sufficient supporting material for a scholarly audience and purpose;  - demonstrate research abilities through proficient use of library resources (i.e. completing interlibrary loan requests, use of the UBC online catalogue and scholarly databases);  - integrate secondary material, including quotations, paraphrases, and summary, purposefully and effectively, providing authority and context;  - document sources fully and ethically (i.e., in adherence to the university’s policy on academic integrity) according to the current MLA style guide (and, when deemed applicable by instructors, the current APA documentation system), informed by Indigenous Style (e.g., as per Gregory Younging’s Elements of Indigenous style: a guide for writing by and about Indigenous Peoples or a similar guide); and - employ a university-level writing process, including revision and editing.  </vt:lpstr>
      <vt:lpstr>Current Assignments  0%  Writing Diagnostic (mandatory, no grade) 10% Syllabus Quiz 10% Participation Grades + Quizzes 20% Analytic Writing Assignment (600-800 words) 20% Essay (1000 words) 20% Wikipedia Final Project  20% Final Exam (1200 words)  - non-negotiable requirements for ENGL15X classes: 3000-3500 words of writing, writing diagnostic, final exam worth at least 20% of grade</vt:lpstr>
      <vt:lpstr>PowerPoint Presentation</vt:lpstr>
      <vt:lpstr>Assignments that have to stay  0%  Writing Diagnostic (mandatory, no grade) 20% Final Exam (1200 words)  *The final exam is required by my department to be worth at least 20% of the grade for first-year classes. However, percentage grades tend not to work in contract grading. One way to solve this problem is to make the final exam one of five major components that students have to pass in order to pass the course. </vt:lpstr>
      <vt:lpstr>New Assignment Ideas  ideas from aggregate model   - participation points  - writing reflections  - number of peer reviews   ideas from project-based model  - scale of Wikipedia article   wild cards - manifesto assignments (credit to Laura Hartmann-Villalta) - student-led assignments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Murphy, Emily</cp:lastModifiedBy>
  <cp:revision>39</cp:revision>
  <dcterms:modified xsi:type="dcterms:W3CDTF">2025-06-24T00:11:14Z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0x0101006FE99CFCFBEEF84090FD1C2EBF04E5A9</vt:lpwstr>
  </property>
</Properties>
</file>