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tristan.uibo@outlook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kke Tristan Uibo 2023"/>
          <p:cNvSpPr txBox="1"/>
          <p:nvPr>
            <p:ph type="body" idx="21"/>
          </p:nvPr>
        </p:nvSpPr>
        <p:spPr>
          <a:xfrm>
            <a:off x="1201340" y="11629071"/>
            <a:ext cx="21697075" cy="8677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Ekke Tristan Uibo 2023</a:t>
            </a:r>
          </a:p>
        </p:txBody>
      </p:sp>
      <p:sp>
        <p:nvSpPr>
          <p:cNvPr id="152" name="Programmeerimise algkurs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Programmeerimise algkursus</a:t>
            </a:r>
          </a:p>
        </p:txBody>
      </p:sp>
      <p:pic>
        <p:nvPicPr>
          <p:cNvPr id="15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10031" y="10674183"/>
            <a:ext cx="2736617" cy="2501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aame tuttavak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Saame tuttavaks!</a:t>
            </a:r>
          </a:p>
        </p:txBody>
      </p:sp>
      <p:sp>
        <p:nvSpPr>
          <p:cNvPr id="156" name="Ekke Tristan Uib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Ekke Tristan Uibo</a:t>
            </a:r>
          </a:p>
          <a:p>
            <a:pPr lvl="1"/>
            <a:r>
              <a:t>Kood/Jõhvi, Taltech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tristan.uibo@outlook.com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änane pla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Tänane plaan</a:t>
            </a:r>
          </a:p>
        </p:txBody>
      </p:sp>
      <p:sp>
        <p:nvSpPr>
          <p:cNvPr id="159" name="Sissejuhat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Sissejuhatus</a:t>
            </a:r>
          </a:p>
          <a:p>
            <a:pPr/>
            <a:r>
              <a:t>Ainekava tutvustus</a:t>
            </a:r>
          </a:p>
          <a:p>
            <a:pPr/>
            <a:r>
              <a:t>Töökeskkonna seadmine (Github, Visual Studio Code</a:t>
            </a:r>
          </a:p>
          <a:p>
            <a:pPr/>
            <a:r>
              <a:t>Koodi näited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ursuse eesmä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Kursuse eesmärk</a:t>
            </a:r>
          </a:p>
        </p:txBody>
      </p:sp>
      <p:sp>
        <p:nvSpPr>
          <p:cNvPr id="162" name="Veebiarenduse baasoskuste omandam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Veebiarenduse baasoskuste omandamine</a:t>
            </a:r>
          </a:p>
          <a:p>
            <a:pPr/>
            <a:r>
              <a:t>Kursuse edukalt lõpetanu oskab:</a:t>
            </a:r>
          </a:p>
          <a:p>
            <a:pPr lvl="1">
              <a:defRPr sz="3800"/>
            </a:pPr>
            <a:r>
              <a:t>luua ja stiilida veebilehti kasutade HTML ja CSS keeli</a:t>
            </a:r>
          </a:p>
          <a:p>
            <a:pPr lvl="1">
              <a:defRPr sz="3800"/>
            </a:pPr>
            <a:r>
              <a:t>programmeerida interaktiivseid veebilehe osi JavaScripti abil.</a:t>
            </a:r>
          </a:p>
          <a:p>
            <a:pPr lvl="1">
              <a:defRPr sz="3800"/>
            </a:pPr>
            <a:r>
              <a:t>kohandada ja integreerida kolmandate osapoolte veebiraamistikke ja teekidega.</a:t>
            </a:r>
          </a:p>
          <a:p>
            <a:pPr lvl="1">
              <a:defRPr sz="3800"/>
            </a:pPr>
            <a:r>
              <a:t>mõista ja kohandada teiste kirjutatud veebikoodi.</a:t>
            </a:r>
          </a:p>
          <a:p>
            <a:pPr lvl="1">
              <a:defRPr sz="3800"/>
            </a:pPr>
            <a:r>
              <a:t>oma veebirakendusi teiste jaoks publitseerida ja dokumenteerida.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Õppetöö korrald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Õppetöö korraldus</a:t>
            </a:r>
          </a:p>
        </p:txBody>
      </p:sp>
      <p:sp>
        <p:nvSpPr>
          <p:cNvPr id="165" name="Iganädalaselt loengud ja praktikum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Iganädalaselt loengud ja praktikumid</a:t>
            </a:r>
          </a:p>
          <a:p>
            <a:pPr/>
            <a:r>
              <a:t>Iganädalaselt ülesanded</a:t>
            </a:r>
          </a:p>
          <a:p>
            <a:pPr lvl="1">
              <a:defRPr sz="4000"/>
            </a:pPr>
            <a:r>
              <a:t>tähtaeg pühapäeva õhtu</a:t>
            </a:r>
          </a:p>
          <a:p>
            <a:pPr/>
            <a:r>
              <a:t>Kursus lõppeb eksamiga</a:t>
            </a:r>
          </a:p>
          <a:p>
            <a:pPr lvl="1">
              <a:defRPr sz="4000"/>
            </a:pPr>
            <a:r>
              <a:t>mõned teooriaküsimused</a:t>
            </a:r>
          </a:p>
          <a:p>
            <a:pPr lvl="1">
              <a:defRPr sz="4000"/>
            </a:pPr>
            <a:r>
              <a:t>lõputöö</a:t>
            </a:r>
          </a:p>
          <a:p>
            <a:pPr/>
            <a:r>
              <a:t>Koondhinne praktikumi ja eksami kaalutud keskmine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168" name="Mis on GitHub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Mis on GitHub?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Platvorm koodi hoidmiseks, jagamiseks ja koostööks.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Veebipõhine versioonikontrolli süsteem.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Põhifunktsioonid: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Repositooriumid (hoidlad): Koodi, dokumentatsiooni ja muude projektifailide hoidmiseks.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Harud (branches): Erinevate funktsioonide või paranduste arendamiseks ilma peamist koodibaasi mõjutamata.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Pull Requestid: Muudatuste esitamine ja ülevaatamine enne nende lisamist peaharusse.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Issues: Probleemide, soovide ja arutelude jälgimine.</a:t>
            </a:r>
          </a:p>
        </p:txBody>
      </p:sp>
      <p:pic>
        <p:nvPicPr>
          <p:cNvPr id="169" name="GitHub_Invertocat_Logo.svg.png" descr="GitHub_Invertocat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8424" y="1142241"/>
            <a:ext cx="3360668" cy="336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isual Studio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</p:txBody>
      </p:sp>
      <p:sp>
        <p:nvSpPr>
          <p:cNvPr id="172" name="Tasuta avatud lähtekoodiga koodiredakt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347472" defTabSz="1389853">
              <a:spcBef>
                <a:spcPts val="2500"/>
              </a:spcBef>
              <a:defRPr sz="2736"/>
            </a:pPr>
            <a:r>
              <a:t>Tasuta avatud lähtekoodiga koodiredaktor.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Arendatud Microsofti poolt, saadaval Windowsile, macOS-ile ja Linuxile.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Põhifunktsioonid: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Süntaksi esiletõstmine: Toetab paljusid programmeerimiskeeli.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Laiendused: Lisafunktsionaalsuse lisamine laienduste abil.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Integreeritud terminal: Shelli kasutamine otse VS Code'is.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Koostöö ja Versioonikontroll: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Live Share: Reaalajas koodi jagamine ja koostöö teiste arendajatega.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Git integratsioon: Muudatuste jälgimine, harude haldamine ja koodi pushimine/pullimine otse redaktorist.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Kohandamine ja Laiendused:</a:t>
            </a:r>
          </a:p>
          <a:p>
            <a:pPr lvl="1" marL="694944" indent="-347472" defTabSz="1389853">
              <a:spcBef>
                <a:spcPts val="2500"/>
              </a:spcBef>
              <a:defRPr sz="2508"/>
            </a:pPr>
            <a:r>
              <a:t>VS Code'i välimuse muutmine erinevate teemade abil.</a:t>
            </a:r>
          </a:p>
          <a:p>
            <a:pPr lvl="1" marL="694944" indent="-347472" defTabSz="1389853">
              <a:spcBef>
                <a:spcPts val="2500"/>
              </a:spcBef>
              <a:defRPr sz="2508"/>
            </a:pPr>
            <a:r>
              <a:t>Laienduste turg: Tuhandeid laiendusi, mis lisavad funktsionaalsust ja toetavad erinevaid keeli ja tööriistu.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seseisev töö - VS Code ja GitHubi seadista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Iseseisev töö - VS Code ja GitHubi seadistamine</a:t>
            </a:r>
          </a:p>
        </p:txBody>
      </p:sp>
      <p:sp>
        <p:nvSpPr>
          <p:cNvPr id="175" name="VS Code allalaadimine ja paigaldamine:…"/>
          <p:cNvSpPr txBox="1"/>
          <p:nvPr>
            <p:ph type="body" sz="half" idx="1"/>
          </p:nvPr>
        </p:nvSpPr>
        <p:spPr>
          <a:xfrm>
            <a:off x="1321790" y="2570791"/>
            <a:ext cx="11040865" cy="10264958"/>
          </a:xfrm>
          <a:prstGeom prst="rect">
            <a:avLst/>
          </a:prstGeom>
        </p:spPr>
        <p:txBody>
          <a:bodyPr/>
          <a:lstStyle/>
          <a:p>
            <a:pPr marL="603503" indent="-603503" defTabSz="2413955">
              <a:spcBef>
                <a:spcPts val="4400"/>
              </a:spcBef>
              <a:defRPr b="1" sz="2277"/>
            </a:pPr>
            <a:r>
              <a:t>VS Code allalaadimine ja paigaldamine: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Mine aadressile: https://code.visualstudio.com/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Kliki "Download for Windows"</a:t>
            </a:r>
          </a:p>
          <a:p>
            <a:pPr marL="603503" indent="-603503" defTabSz="2413955">
              <a:spcBef>
                <a:spcPts val="4400"/>
              </a:spcBef>
              <a:defRPr b="1" sz="2277"/>
            </a:pPr>
            <a:r>
              <a:t>GitHubi konto loomine: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Mine aadressile: https://github.com/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Kliki "Sign up" ja järgi registreerimisjuhiseid.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Logi sisse oma uue kontoga.</a:t>
            </a:r>
          </a:p>
          <a:p>
            <a:pPr marL="603503" indent="-603503" defTabSz="2413955">
              <a:spcBef>
                <a:spcPts val="4400"/>
              </a:spcBef>
              <a:defRPr b="1" sz="2277"/>
            </a:pPr>
            <a:r>
              <a:t>Uue repositooriumi loomine: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Kliki GitHubi avalehel "New" nuppu.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Sisesta repositooriumi nimeks "kood".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Vali "Public" ja kliki "Create repository".</a:t>
            </a:r>
          </a:p>
          <a:p>
            <a:pPr marL="603503" indent="-603503" defTabSz="2413955">
              <a:spcBef>
                <a:spcPts val="4400"/>
              </a:spcBef>
              <a:defRPr b="1" sz="2277"/>
            </a:pPr>
            <a:r>
              <a:t>Esimene Push GitHubi:</a:t>
            </a:r>
          </a:p>
        </p:txBody>
      </p:sp>
      <p:sp>
        <p:nvSpPr>
          <p:cNvPr id="176" name="Ava VS Code ja loo uus fail.…"/>
          <p:cNvSpPr txBox="1"/>
          <p:nvPr/>
        </p:nvSpPr>
        <p:spPr>
          <a:xfrm>
            <a:off x="12507901" y="2558913"/>
            <a:ext cx="11040865" cy="10265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400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Ava VS Code ja loo uus fail.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Salvesta fail oma arvutisse.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Ava integreeritud terminal VS Code’is.</a:t>
            </a:r>
          </a:p>
          <a:p>
            <a:pPr marL="15400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Kasuta järgmisi Git käsklusi: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init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add .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commit -m "Esimene commit"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remote add origin [sinu GitHubi repo URL]</a:t>
            </a:r>
          </a:p>
          <a:p>
            <a:pPr lvl="1" marL="14004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push -u origin master</a:t>
            </a:r>
          </a:p>
          <a:p>
            <a:pPr marL="7908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Kontrolli tulemust:</a:t>
            </a:r>
          </a:p>
          <a:p>
            <a:pPr lvl="1" marL="14004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Mine tagasi GitHubi ja vaata oma "kood" repositooriumit.</a:t>
            </a:r>
          </a:p>
          <a:p>
            <a:pPr lvl="1" marL="14004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Peaksid nägema oma äsja pushitud faile.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TML tutvus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tutvustus</a:t>
            </a:r>
          </a:p>
        </p:txBody>
      </p:sp>
      <p:sp>
        <p:nvSpPr>
          <p:cNvPr id="179" name="HTML - Veebilehtede Keele Alus…"/>
          <p:cNvSpPr txBox="1"/>
          <p:nvPr>
            <p:ph type="body" idx="1"/>
          </p:nvPr>
        </p:nvSpPr>
        <p:spPr>
          <a:xfrm>
            <a:off x="1206500" y="3018736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HTML - Veebilehtede Keele Alus</a:t>
            </a:r>
          </a:p>
          <a:p>
            <a:pPr lvl="1">
              <a:defRPr sz="4200"/>
            </a:pPr>
            <a:r>
              <a:t>Lühend sõnadest "HyperText Markup Language".</a:t>
            </a:r>
          </a:p>
          <a:p>
            <a:pPr lvl="1">
              <a:defRPr sz="4200"/>
            </a:pPr>
            <a:r>
              <a:t>Standardne märgistuskeel veebilehtede loomiseks</a:t>
            </a:r>
          </a:p>
          <a:p>
            <a:pPr marL="609599" indent="-609599">
              <a:defRPr sz="4200"/>
            </a:pPr>
            <a:r>
              <a:t>Välja töötatud 1990. aastatel Tim Berners-Lee poolt.</a:t>
            </a:r>
          </a:p>
          <a:p>
            <a:pPr marL="609599" indent="-609599">
              <a:defRPr sz="4200"/>
            </a:pPr>
            <a:r>
              <a:t>Süntaksi jaoks vt. minu Githubi repost  “HTML cheatsheet”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