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ow-angle exterior view of a modern building facade covered with aluminium discs under a clear, blue sky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Low-angle view of a modern, curved building under a cloudy sky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View from inside a modern white building with glass panels, looking up to a bright, partly cloudy sky"/>
          <p:cNvSpPr/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ow-angle view of the Azadi Tower in Tehran, Iran against a clear, bright sky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iew from inside a stone structure, looking out towards stairs and a clear, blue sky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 modern white building with glass panels against a clear, blue sky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Small section of a modern shell bridge in Qingdao, Shandong, China with a partly cloudy sky above"/>
          <p:cNvSpPr/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mailto:tristan.uibo@outlook.com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Ekke Tristan Uibo 2023"/>
          <p:cNvSpPr txBox="1"/>
          <p:nvPr>
            <p:ph type="body" idx="21"/>
          </p:nvPr>
        </p:nvSpPr>
        <p:spPr>
          <a:xfrm>
            <a:off x="1201340" y="11629071"/>
            <a:ext cx="21697075" cy="86777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Ekke Tristan Uibo 2023</a:t>
            </a:r>
          </a:p>
        </p:txBody>
      </p:sp>
      <p:sp>
        <p:nvSpPr>
          <p:cNvPr id="152" name="Programmeerimise algkursu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Programmeerimise algkursus</a:t>
            </a:r>
          </a:p>
        </p:txBody>
      </p:sp>
      <p:pic>
        <p:nvPicPr>
          <p:cNvPr id="153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10030" y="10674184"/>
            <a:ext cx="2736617" cy="25011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aame tuttavaks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Saame tuttavaks!</a:t>
            </a:r>
          </a:p>
        </p:txBody>
      </p:sp>
      <p:sp>
        <p:nvSpPr>
          <p:cNvPr id="156" name="Ekke Tristan Uib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Ekke Tristan Uibo</a:t>
            </a:r>
          </a:p>
          <a:p>
            <a:pPr lvl="1"/>
            <a:r>
              <a:t>Kood/Jõhvi, Taltech</a:t>
            </a:r>
          </a:p>
          <a:p>
            <a:pPr lvl="1"/>
            <a:r>
              <a:rPr u="sng">
                <a:hlinkClick r:id="rId2" invalidUrl="" action="" tgtFrame="" tooltip="" history="1" highlightClick="0" endSnd="0"/>
              </a:rPr>
              <a:t>tristan.uibo@outlook.com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änane plaa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Tänane plaan</a:t>
            </a:r>
          </a:p>
        </p:txBody>
      </p:sp>
      <p:sp>
        <p:nvSpPr>
          <p:cNvPr id="159" name="Sissejuhatu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Sissejuhatus</a:t>
            </a:r>
          </a:p>
          <a:p>
            <a:pPr/>
            <a:r>
              <a:t>Ainekava tutvustus</a:t>
            </a:r>
          </a:p>
          <a:p>
            <a:pPr/>
            <a:r>
              <a:t>Töökeskkonna seadmine (Github, Visual Studio Code</a:t>
            </a:r>
          </a:p>
          <a:p>
            <a:pPr/>
            <a:r>
              <a:t>Koodi näited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Kursuse eesmä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Kursuse eesmärk</a:t>
            </a:r>
          </a:p>
        </p:txBody>
      </p:sp>
      <p:sp>
        <p:nvSpPr>
          <p:cNvPr id="162" name="Veebiarenduse baasoskuste omandami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Veebiarenduse baasoskuste omandamine</a:t>
            </a:r>
          </a:p>
          <a:p>
            <a:pPr/>
            <a:r>
              <a:t>Kursuse edukalt lõpetanu oskab:</a:t>
            </a:r>
          </a:p>
          <a:p>
            <a:pPr lvl="1">
              <a:defRPr sz="3800"/>
            </a:pPr>
            <a:r>
              <a:t>luua ja stiilida veebilehti kasutade HTML ja CSS keeli</a:t>
            </a:r>
          </a:p>
          <a:p>
            <a:pPr lvl="1">
              <a:defRPr sz="3800"/>
            </a:pPr>
            <a:r>
              <a:t>programmeerida interaktiivseid veebilehe osi JavaScripti abil.</a:t>
            </a:r>
          </a:p>
          <a:p>
            <a:pPr lvl="1">
              <a:defRPr sz="3800"/>
            </a:pPr>
            <a:r>
              <a:t>kohandada ja integreerida kolmandate osapoolte veebiraamistikke ja teekidega.</a:t>
            </a:r>
          </a:p>
          <a:p>
            <a:pPr lvl="1">
              <a:defRPr sz="3800"/>
            </a:pPr>
            <a:r>
              <a:t>mõista ja kohandada teiste kirjutatud veebikoodi.</a:t>
            </a:r>
          </a:p>
          <a:p>
            <a:pPr lvl="1">
              <a:defRPr sz="3800"/>
            </a:pPr>
            <a:r>
              <a:t>oma veebirakendusi teiste jaoks publitseerida ja dokumenteerida.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Õppetöö korraldu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Õppetöö korraldus</a:t>
            </a:r>
          </a:p>
        </p:txBody>
      </p:sp>
      <p:sp>
        <p:nvSpPr>
          <p:cNvPr id="165" name="Iganädalaselt loengud ja praktikumi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Iganädalaselt loengud ja praktikumid</a:t>
            </a:r>
          </a:p>
          <a:p>
            <a:pPr/>
            <a:r>
              <a:t>Iganädalaselt ülesanded</a:t>
            </a:r>
          </a:p>
          <a:p>
            <a:pPr lvl="1">
              <a:defRPr sz="4000"/>
            </a:pPr>
            <a:r>
              <a:t>tähtaeg pühapäeva õhtu</a:t>
            </a:r>
          </a:p>
          <a:p>
            <a:pPr/>
            <a:r>
              <a:t>Kursus lõppeb eksamiga</a:t>
            </a:r>
          </a:p>
          <a:p>
            <a:pPr lvl="1">
              <a:defRPr sz="4000"/>
            </a:pPr>
            <a:r>
              <a:t>mõned teooriaküsimused</a:t>
            </a:r>
          </a:p>
          <a:p>
            <a:pPr lvl="1">
              <a:defRPr sz="4000"/>
            </a:pPr>
            <a:r>
              <a:t>lõputöö</a:t>
            </a:r>
          </a:p>
          <a:p>
            <a:pPr/>
            <a:r>
              <a:t>Koondhinne praktikumi ja eksami kaalutud keskmine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ithu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</a:t>
            </a:r>
          </a:p>
        </p:txBody>
      </p:sp>
      <p:sp>
        <p:nvSpPr>
          <p:cNvPr id="168" name="Mis on GitHub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4255" indent="-524255" defTabSz="2096971">
              <a:spcBef>
                <a:spcPts val="3800"/>
              </a:spcBef>
              <a:defRPr sz="4128"/>
            </a:pPr>
            <a:r>
              <a:t>Mis on GitHub?</a:t>
            </a:r>
          </a:p>
          <a:p>
            <a:pPr lvl="1" marL="1048511" indent="-524255" defTabSz="2096971">
              <a:spcBef>
                <a:spcPts val="3800"/>
              </a:spcBef>
              <a:defRPr sz="3612"/>
            </a:pPr>
            <a:r>
              <a:t>Platvorm koodi hoidmiseks, jagamiseks ja koostööks.</a:t>
            </a:r>
          </a:p>
          <a:p>
            <a:pPr lvl="1" marL="1048511" indent="-524255" defTabSz="2096971">
              <a:spcBef>
                <a:spcPts val="3800"/>
              </a:spcBef>
              <a:defRPr sz="3612"/>
            </a:pPr>
            <a:r>
              <a:t>Veebipõhine versioonikontrolli süsteem.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Põhifunktsioonid:</a:t>
            </a:r>
          </a:p>
          <a:p>
            <a:pPr lvl="1" marL="1048511" indent="-524255" defTabSz="2096971">
              <a:spcBef>
                <a:spcPts val="3800"/>
              </a:spcBef>
              <a:defRPr sz="3612"/>
            </a:pPr>
            <a:r>
              <a:t>Repositooriumid (hoidlad): Koodi, dokumentatsiooni ja muude projektifailide hoidmiseks.</a:t>
            </a:r>
          </a:p>
          <a:p>
            <a:pPr lvl="1" marL="1048511" indent="-524255" defTabSz="2096971">
              <a:spcBef>
                <a:spcPts val="3800"/>
              </a:spcBef>
              <a:defRPr sz="3612"/>
            </a:pPr>
            <a:r>
              <a:t>Harud (branches): Erinevate funktsioonide või paranduste arendamiseks ilma peamist koodibaasi mõjutamata.</a:t>
            </a:r>
          </a:p>
          <a:p>
            <a:pPr lvl="1" marL="1048511" indent="-524255" defTabSz="2096971">
              <a:spcBef>
                <a:spcPts val="3800"/>
              </a:spcBef>
              <a:defRPr sz="3612"/>
            </a:pPr>
            <a:r>
              <a:t>Pull Requestid: Muudatuste esitamine ja ülevaatamine enne nende lisamist peaharusse.</a:t>
            </a:r>
          </a:p>
          <a:p>
            <a:pPr lvl="1" marL="1048511" indent="-524255" defTabSz="2096971">
              <a:spcBef>
                <a:spcPts val="3800"/>
              </a:spcBef>
              <a:defRPr sz="3612"/>
            </a:pPr>
            <a:r>
              <a:t>Issues: Probleemide, soovide ja arutelude jälgimine.</a:t>
            </a:r>
          </a:p>
        </p:txBody>
      </p:sp>
      <p:pic>
        <p:nvPicPr>
          <p:cNvPr id="169" name="GitHub_Invertocat_Logo.svg.png" descr="GitHub_Invertocat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48425" y="1142241"/>
            <a:ext cx="3360667" cy="33606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Visual Studio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Visual Studio Code</a:t>
            </a:r>
          </a:p>
        </p:txBody>
      </p:sp>
      <p:sp>
        <p:nvSpPr>
          <p:cNvPr id="172" name="Tasuta avatud lähtekoodiga koodiredaktor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7472" indent="-347472" defTabSz="1389853">
              <a:spcBef>
                <a:spcPts val="2500"/>
              </a:spcBef>
              <a:defRPr sz="2736"/>
            </a:pPr>
            <a:r>
              <a:t>Tasuta avatud lähtekoodiga koodiredaktor.</a:t>
            </a:r>
          </a:p>
          <a:p>
            <a:pPr marL="347472" indent="-347472" defTabSz="1389853">
              <a:spcBef>
                <a:spcPts val="2500"/>
              </a:spcBef>
              <a:defRPr sz="2736"/>
            </a:pPr>
            <a:r>
              <a:t>Arendatud Microsofti poolt, saadaval Windowsile, macOS-ile ja Linuxile.</a:t>
            </a:r>
          </a:p>
          <a:p>
            <a:pPr marL="347472" indent="-347472" defTabSz="1389853">
              <a:spcBef>
                <a:spcPts val="2500"/>
              </a:spcBef>
              <a:defRPr sz="2736"/>
            </a:pPr>
            <a:r>
              <a:t>Põhifunktsioonid:</a:t>
            </a:r>
          </a:p>
          <a:p>
            <a:pPr marL="347472" indent="-347472" defTabSz="1389853">
              <a:spcBef>
                <a:spcPts val="2500"/>
              </a:spcBef>
              <a:defRPr sz="2736"/>
            </a:pPr>
            <a:r>
              <a:t>Süntaksi esiletõstmine: Toetab paljusid programmeerimiskeeli.</a:t>
            </a:r>
          </a:p>
          <a:p>
            <a:pPr marL="347472" indent="-347472" defTabSz="1389853">
              <a:spcBef>
                <a:spcPts val="2500"/>
              </a:spcBef>
              <a:defRPr sz="2736"/>
            </a:pPr>
            <a:r>
              <a:t>Laiendused: Lisafunktsionaalsuse lisamine laienduste abil.</a:t>
            </a:r>
          </a:p>
          <a:p>
            <a:pPr marL="347472" indent="-347472" defTabSz="1389853">
              <a:spcBef>
                <a:spcPts val="2500"/>
              </a:spcBef>
              <a:defRPr sz="2736"/>
            </a:pPr>
            <a:r>
              <a:t>Integreeritud terminal: Shelli kasutamine otse VS Code'is.</a:t>
            </a:r>
          </a:p>
          <a:p>
            <a:pPr marL="347472" indent="-347472" defTabSz="1389853">
              <a:spcBef>
                <a:spcPts val="2500"/>
              </a:spcBef>
              <a:defRPr sz="2736"/>
            </a:pPr>
            <a:r>
              <a:t>Koostöö ja Versioonikontroll:</a:t>
            </a:r>
          </a:p>
          <a:p>
            <a:pPr marL="347472" indent="-347472" defTabSz="1389853">
              <a:spcBef>
                <a:spcPts val="2500"/>
              </a:spcBef>
              <a:defRPr sz="2736"/>
            </a:pPr>
            <a:r>
              <a:t>Live Share: Reaalajas koodi jagamine ja koostöö teiste arendajatega.</a:t>
            </a:r>
          </a:p>
          <a:p>
            <a:pPr marL="347472" indent="-347472" defTabSz="1389853">
              <a:spcBef>
                <a:spcPts val="2500"/>
              </a:spcBef>
              <a:defRPr sz="2736"/>
            </a:pPr>
            <a:r>
              <a:t>Git integratsioon: Muudatuste jälgimine, harude haldamine ja koodi pushimine/pullimine otse redaktorist.</a:t>
            </a:r>
          </a:p>
          <a:p>
            <a:pPr marL="347472" indent="-347472" defTabSz="1389853">
              <a:spcBef>
                <a:spcPts val="2500"/>
              </a:spcBef>
              <a:defRPr sz="2736"/>
            </a:pPr>
            <a:r>
              <a:t>Kohandamine ja Laiendused:</a:t>
            </a:r>
          </a:p>
          <a:p>
            <a:pPr lvl="1" marL="694944" indent="-347472" defTabSz="1389853">
              <a:spcBef>
                <a:spcPts val="2500"/>
              </a:spcBef>
              <a:defRPr sz="2508"/>
            </a:pPr>
            <a:r>
              <a:t>VS Code'i välimuse muutmine erinevate teemade abil.</a:t>
            </a:r>
          </a:p>
          <a:p>
            <a:pPr lvl="1" marL="694944" indent="-347472" defTabSz="1389853">
              <a:spcBef>
                <a:spcPts val="2500"/>
              </a:spcBef>
              <a:defRPr sz="2508"/>
            </a:pPr>
            <a:r>
              <a:t>Laienduste turg: Tuhandeid laiendusi, mis lisavad funktsionaalsust ja toetavad erinevaid keeli ja tööriistu.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Iseseisev töö - VS Code ja GitHubi seadistam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43271">
              <a:defRPr spc="-156" sz="7820"/>
            </a:lvl1pPr>
          </a:lstStyle>
          <a:p>
            <a:pPr/>
            <a:r>
              <a:t>Iseseisev töö - VS Code ja GitHubi seadistamine</a:t>
            </a:r>
          </a:p>
        </p:txBody>
      </p:sp>
      <p:sp>
        <p:nvSpPr>
          <p:cNvPr id="175" name="VS Code allalaadimine ja paigaldamine:…"/>
          <p:cNvSpPr txBox="1"/>
          <p:nvPr>
            <p:ph type="body" sz="half" idx="1"/>
          </p:nvPr>
        </p:nvSpPr>
        <p:spPr>
          <a:xfrm>
            <a:off x="1321790" y="2570791"/>
            <a:ext cx="11040865" cy="10264958"/>
          </a:xfrm>
          <a:prstGeom prst="rect">
            <a:avLst/>
          </a:prstGeom>
        </p:spPr>
        <p:txBody>
          <a:bodyPr/>
          <a:lstStyle/>
          <a:p>
            <a:pPr marL="603503" indent="-603503" defTabSz="2413955">
              <a:spcBef>
                <a:spcPts val="4400"/>
              </a:spcBef>
              <a:defRPr b="1" sz="2277"/>
            </a:pPr>
            <a:r>
              <a:t>VS Code allalaadimine ja paigaldamine:</a:t>
            </a:r>
          </a:p>
          <a:p>
            <a:pPr lvl="1" marL="1207007" indent="-603503" defTabSz="2413955">
              <a:spcBef>
                <a:spcPts val="4400"/>
              </a:spcBef>
              <a:defRPr sz="2277"/>
            </a:pPr>
            <a:r>
              <a:t>Mine aadressile: https://code.visualstudio.com/</a:t>
            </a:r>
          </a:p>
          <a:p>
            <a:pPr lvl="1" marL="1207007" indent="-603503" defTabSz="2413955">
              <a:spcBef>
                <a:spcPts val="4400"/>
              </a:spcBef>
              <a:defRPr sz="2277"/>
            </a:pPr>
            <a:r>
              <a:t>Kliki "Download for Windows"</a:t>
            </a:r>
          </a:p>
          <a:p>
            <a:pPr marL="603503" indent="-603503" defTabSz="2413955">
              <a:spcBef>
                <a:spcPts val="4400"/>
              </a:spcBef>
              <a:defRPr b="1" sz="2277"/>
            </a:pPr>
            <a:r>
              <a:t>GitHubi konto loomine:</a:t>
            </a:r>
          </a:p>
          <a:p>
            <a:pPr lvl="1" marL="1207007" indent="-603503" defTabSz="2413955">
              <a:spcBef>
                <a:spcPts val="4400"/>
              </a:spcBef>
              <a:defRPr sz="2277"/>
            </a:pPr>
            <a:r>
              <a:t>Mine aadressile: https://github.com/</a:t>
            </a:r>
          </a:p>
          <a:p>
            <a:pPr lvl="1" marL="1207007" indent="-603503" defTabSz="2413955">
              <a:spcBef>
                <a:spcPts val="4400"/>
              </a:spcBef>
              <a:defRPr sz="2277"/>
            </a:pPr>
            <a:r>
              <a:t>Kliki "Sign up" ja järgi registreerimisjuhiseid.</a:t>
            </a:r>
          </a:p>
          <a:p>
            <a:pPr lvl="1" marL="1207007" indent="-603503" defTabSz="2413955">
              <a:spcBef>
                <a:spcPts val="4400"/>
              </a:spcBef>
              <a:defRPr sz="2277"/>
            </a:pPr>
            <a:r>
              <a:t>Logi sisse oma uue kontoga.</a:t>
            </a:r>
          </a:p>
          <a:p>
            <a:pPr marL="603503" indent="-603503" defTabSz="2413955">
              <a:spcBef>
                <a:spcPts val="4400"/>
              </a:spcBef>
              <a:defRPr b="1" sz="2277"/>
            </a:pPr>
            <a:r>
              <a:t>Uue repositooriumi loomine:</a:t>
            </a:r>
          </a:p>
          <a:p>
            <a:pPr lvl="1" marL="1207007" indent="-603503" defTabSz="2413955">
              <a:spcBef>
                <a:spcPts val="4400"/>
              </a:spcBef>
              <a:defRPr sz="2277"/>
            </a:pPr>
            <a:r>
              <a:t>Kliki GitHubi avalehel "New" nuppu.</a:t>
            </a:r>
          </a:p>
          <a:p>
            <a:pPr lvl="1" marL="1207007" indent="-603503" defTabSz="2413955">
              <a:spcBef>
                <a:spcPts val="4400"/>
              </a:spcBef>
              <a:defRPr sz="2277"/>
            </a:pPr>
            <a:r>
              <a:t>Sisesta repositooriumi nimeks “kood_(perekonna nimi)”.</a:t>
            </a:r>
          </a:p>
          <a:p>
            <a:pPr lvl="1" marL="1207007" indent="-603503" defTabSz="2413955">
              <a:spcBef>
                <a:spcPts val="4400"/>
              </a:spcBef>
              <a:defRPr sz="2277"/>
            </a:pPr>
            <a:r>
              <a:t>Vali "Public" ja kliki "Create repository".</a:t>
            </a:r>
          </a:p>
        </p:txBody>
      </p:sp>
      <p:sp>
        <p:nvSpPr>
          <p:cNvPr id="176" name="Ava Terminal ja sisesta järgmised käsklused.…"/>
          <p:cNvSpPr txBox="1"/>
          <p:nvPr/>
        </p:nvSpPr>
        <p:spPr>
          <a:xfrm>
            <a:off x="12507900" y="3005077"/>
            <a:ext cx="11040865" cy="9372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1540042" indent="-1540042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1" sz="2300">
                <a:solidFill>
                  <a:srgbClr val="000000"/>
                </a:solidFill>
              </a:defRPr>
            </a:pPr>
            <a:r>
              <a:t>Ava Terminal ja sisesta järgmised käsklused.</a:t>
            </a:r>
          </a:p>
          <a:p>
            <a:pPr lvl="1" marL="2149642" indent="-1540042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2300">
                <a:solidFill>
                  <a:srgbClr val="000000"/>
                </a:solidFill>
              </a:defRPr>
            </a:pPr>
            <a:r>
              <a:t>cd desktop</a:t>
            </a:r>
          </a:p>
          <a:p>
            <a:pPr lvl="1" marL="2149642" indent="-1540042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2300">
                <a:solidFill>
                  <a:srgbClr val="000000"/>
                </a:solidFill>
              </a:defRPr>
            </a:pPr>
            <a:r>
              <a:t>git clone {Sinu githubi repo URL}</a:t>
            </a:r>
          </a:p>
          <a:p>
            <a:pPr marL="1540042" indent="-1540042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1" sz="2300">
                <a:solidFill>
                  <a:srgbClr val="000000"/>
                </a:solidFill>
              </a:defRPr>
            </a:pPr>
            <a:r>
              <a:t>Lisa koodi kausta uus kaust nimega “1. loeng”</a:t>
            </a:r>
          </a:p>
          <a:p>
            <a:pPr marL="1540042" indent="-1540042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1" sz="2300">
                <a:solidFill>
                  <a:srgbClr val="000000"/>
                </a:solidFill>
              </a:defRPr>
            </a:pPr>
            <a:r>
              <a:t>Kasuta järgmisi Git käsklusi:</a:t>
            </a:r>
          </a:p>
          <a:p>
            <a:pPr lvl="1" marL="2149642" indent="-1540042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2300">
                <a:solidFill>
                  <a:srgbClr val="000000"/>
                </a:solidFill>
              </a:defRPr>
            </a:pPr>
            <a:r>
              <a:t>git add .</a:t>
            </a:r>
          </a:p>
          <a:p>
            <a:pPr lvl="1" marL="2149642" indent="-1540042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2300">
                <a:solidFill>
                  <a:srgbClr val="000000"/>
                </a:solidFill>
              </a:defRPr>
            </a:pPr>
            <a:r>
              <a:t>git commit -m "Esimene commit"</a:t>
            </a:r>
          </a:p>
          <a:p>
            <a:pPr lvl="1" marL="1400432" indent="-790832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2300">
                <a:solidFill>
                  <a:srgbClr val="000000"/>
                </a:solidFill>
              </a:defRPr>
            </a:pPr>
            <a:r>
              <a:t>git push -u origin master</a:t>
            </a:r>
          </a:p>
          <a:p>
            <a:pPr marL="790832" indent="-790832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1" sz="2300">
                <a:solidFill>
                  <a:srgbClr val="000000"/>
                </a:solidFill>
              </a:defRPr>
            </a:pPr>
            <a:r>
              <a:t>Kontrolli tulemust:</a:t>
            </a:r>
          </a:p>
          <a:p>
            <a:pPr lvl="1" marL="1400432" indent="-790832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2300">
                <a:solidFill>
                  <a:srgbClr val="000000"/>
                </a:solidFill>
              </a:defRPr>
            </a:pPr>
            <a:r>
              <a:t>Mine tagasi GitHubi ja vaata oma "kood" repot.</a:t>
            </a:r>
          </a:p>
          <a:p>
            <a:pPr lvl="1" marL="1400432" indent="-790832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2300">
                <a:solidFill>
                  <a:srgbClr val="000000"/>
                </a:solidFill>
              </a:defRPr>
            </a:pPr>
            <a:r>
              <a:t>Peaksid nägema oma äsja pushitud faile.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5E5E5E"/>
      </a:dk1>
      <a:lt1>
        <a:srgbClr val="005E00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