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 on veebiarendus?</a:t>
            </a:r>
          </a:p>
          <a:p>
            <a:pPr/>
            <a:r>
              <a:t>"Veebiarendus on protsess, kus luuakse veebilehti ja -rakendusi. See hõlmab kõike alates lihtsatest tekstipõhistest lehtedest kuni keerukate interaktiivsete veebirakendusteni."</a:t>
            </a:r>
          </a:p>
          <a:p>
            <a:pPr/>
            <a:r>
              <a:t>Front-end vs. Back-end:</a:t>
            </a:r>
          </a:p>
          <a:p>
            <a:pPr/>
            <a:r>
              <a:t>"Veebiarendus jaguneb kaheks peamiseks osaks: front-end ja back-end. Front-end ehk kliendipoolne arendus tegeleb sellega, mida kasutaja näeb ja kogeb. Back-end ehk serveripoolne arendus tegeleb andmebaaside ja serveritega."</a:t>
            </a:r>
          </a:p>
          <a:p>
            <a:pPr/>
            <a:r>
              <a:t>Veebiarenduse tööriistad:</a:t>
            </a:r>
          </a:p>
          <a:p>
            <a:pPr/>
            <a:r>
              <a:t>"Arendajad kasutavad erinevaid tööriistu, nagu koodiredaktorid, raamistikud ja versioonikontrollisüsteemid, et muuta arendusprotsess efektiivsemaks."</a:t>
            </a:r>
          </a:p>
          <a:p>
            <a:pPr/>
            <a:r>
              <a:t>Veebiarenduse tähtsus:</a:t>
            </a:r>
          </a:p>
          <a:p>
            <a:pPr/>
            <a:r>
              <a:t>"Tänapäeval on veeb kõikjal meie ümber. Veebiarendus on oluline oskus, mis võimaldab luua innovaatilisi lahendusi ja platvorme digitaalses maailmas.”</a:t>
            </a:r>
          </a:p>
          <a:p>
            <a:pPr/>
            <a:r>
              <a:t>Mis on UX/UI Disain?:</a:t>
            </a:r>
          </a:p>
          <a:p>
            <a:pPr/>
            <a:r>
              <a:t>"UX tähendab kasutajakogemust (User Experience) ja UI tähendab kasutajaliidest (User Interface). Need mõisted on veebiarenduse kontekstis hädavajalikud, kuna need määravad, kuidas kasutaja veebilehte tajub ja kuidas ta sellega suhtleb."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- Veebilehtede Keele Alus:</a:t>
            </a:r>
          </a:p>
          <a:p>
            <a:pPr/>
            <a:r>
              <a:t>"HTML on keel, mida kasutatakse veebilehtede struktuuri ja sisu kirjeldamiseks."</a:t>
            </a:r>
          </a:p>
          <a:p>
            <a:pPr/>
            <a:r>
              <a:t>Lühend ja Ajalugu:</a:t>
            </a:r>
          </a:p>
          <a:p>
            <a:pPr/>
            <a:r>
              <a:t>"HTML tähendab HyperText Markup Language. See loodi 1990. aastatel Tim Berners-Lee poolt, kes on ka World Wide Web'i looja."</a:t>
            </a:r>
          </a:p>
          <a:p>
            <a:pPr/>
            <a:r>
              <a:t>Standardne märgistuskeel:</a:t>
            </a:r>
          </a:p>
          <a:p>
            <a:pPr/>
            <a:r>
              <a:t>"HTML on universaalne keel, mida kasutatakse kõikjal maailmas veebilehtede loomiseks."</a:t>
            </a:r>
          </a:p>
          <a:p>
            <a:pPr/>
            <a:r>
              <a:t>Süntaksi jaoks:</a:t>
            </a:r>
          </a:p>
          <a:p>
            <a:pPr/>
            <a:r>
              <a:t>"Neile, kes soovivad sügavamat ülevaadet HTML-i süntaksist, soovitan vaadata tpl_2023 repost nimega “HTML cheatsheet”, kus on toodud levinumad HTML elemendid ja nende kasutamine."</a:t>
            </a:r>
          </a:p>
          <a:p>
            <a:pPr/>
            <a:r>
              <a:t>Struktuur ja elemendid:</a:t>
            </a:r>
          </a:p>
          <a:p>
            <a:pPr/>
            <a:r>
              <a:t>"HTML koosneb elementidest, mis määravad lehe struktuuri, nagu pealkirjad, lõigud ja lingid."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Dokumendi päis:</a:t>
            </a:r>
          </a:p>
          <a:p>
            <a:pPr/>
            <a:r>
              <a:t>"Iga HTML dokument algab deklaratsiooniga &lt;!DOCTYPE html&gt;, mis määrab dokumendi tüübi ja HTML versiooni."</a:t>
            </a:r>
          </a:p>
          <a:p>
            <a:pPr/>
            <a:r>
              <a:t>HTML algus ja lõpp:</a:t>
            </a:r>
          </a:p>
          <a:p>
            <a:pPr/>
            <a:r>
              <a:t>"Dokumenti ümbritsevad &lt;html&gt; sildid, mis määravad alguse ja lõpu."</a:t>
            </a:r>
          </a:p>
          <a:p>
            <a:pPr/>
            <a:r>
              <a:t>Dokumendi metaandmed:</a:t>
            </a:r>
          </a:p>
          <a:p>
            <a:pPr/>
            <a:r>
              <a:t>"Kõik dokumendi seaded, stiilid ja skriptid asuvad &lt;head&gt; osas."</a:t>
            </a:r>
          </a:p>
          <a:p>
            <a:pPr/>
            <a:r>
              <a:t>Veebilehe nähtav sisu:</a:t>
            </a:r>
          </a:p>
          <a:p>
            <a:pPr/>
            <a:r>
              <a:t>"&lt;body&gt; sisaldab kogu sisu, mida kasutaja veebilehel näeb, alates tekstist ja piltidest kuni vormide ja nuppudeni."</a:t>
            </a:r>
          </a:p>
          <a:p>
            <a:pPr/>
            <a:r>
              <a:t>Pealkirjad ja lõigud:</a:t>
            </a:r>
          </a:p>
          <a:p>
            <a:pPr/>
            <a:r>
              <a:t>"Pealkirju kasutatakse teksti struktureerimiseks ja esiletõstmiseks, samal ajal kui &lt;p&gt; määrab lõigud."</a:t>
            </a:r>
          </a:p>
          <a:p>
            <a:pPr/>
            <a:r>
              <a:t>Lingid ja pildid:</a:t>
            </a:r>
          </a:p>
          <a:p>
            <a:pPr/>
            <a:r>
              <a:t>"Lingid võimaldavad kasutajatel navigeerida teistele lehtedele või ressurssidele, samas kui pildid aitavad visuaalselt rikastada sisu."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 on CSS?:</a:t>
            </a:r>
          </a:p>
          <a:p>
            <a:pPr/>
            <a:r>
              <a:t>"CSS ehk Cascading Style Sheets on keel, mida kasutatakse veebilehtede kujundamiseks ja vormindamiseks."</a:t>
            </a:r>
          </a:p>
          <a:p>
            <a:pPr/>
            <a:r>
              <a:t>Stiilide lisamine HTML-le:</a:t>
            </a:r>
          </a:p>
          <a:p>
            <a:pPr/>
            <a:r>
              <a:t>"CSS võimaldab meil määrata, kuidas HTML elemendid ekraanil kuvatakse, olgu selleks teksti värv, fondi suurus või lehe paigutus."</a:t>
            </a:r>
          </a:p>
          <a:p>
            <a:pPr/>
            <a:r>
              <a:t>Selektorid, omadused ja väärtused:</a:t>
            </a:r>
          </a:p>
          <a:p>
            <a:pPr/>
            <a:r>
              <a:t>"CSS reeglid koosnevad selektoritest ja omaduste komplektist. Selektor määrab, millisele HTML elemendile stiil rakendub, samas kui omadused ja väärtused määravad kuidas see kuvatakse."</a:t>
            </a:r>
          </a:p>
          <a:p>
            <a:pPr/>
            <a:r>
              <a:t>Välimus vs. Struktuur:</a:t>
            </a:r>
          </a:p>
          <a:p>
            <a:pPr/>
            <a:r>
              <a:t>"HTML annab lehele struktuuri, samas kui CSS määrab selle välimuse."</a:t>
            </a:r>
          </a:p>
          <a:p>
            <a:pPr/>
            <a:r>
              <a:t>Välised vs. Sisemised stiilid:</a:t>
            </a:r>
          </a:p>
          <a:p>
            <a:pPr/>
            <a:r>
              <a:t>"Stiile saab lisada otse HTML dokumenti või eraldi CSS failidesse, mis seejärel HTML-iga seotakse."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Veebiarendus ja HTM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Veebiarendus ja HTML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eebiarendus (Web Developmen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Veebiarendus (Web Development)</a:t>
            </a:r>
          </a:p>
        </p:txBody>
      </p:sp>
      <p:sp>
        <p:nvSpPr>
          <p:cNvPr id="156" name="Mis on veebiarendus?…"/>
          <p:cNvSpPr txBox="1"/>
          <p:nvPr>
            <p:ph type="body" idx="1"/>
          </p:nvPr>
        </p:nvSpPr>
        <p:spPr>
          <a:xfrm>
            <a:off x="1206499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Mis on veebiarendus?</a:t>
            </a:r>
          </a:p>
          <a:p>
            <a:pPr/>
            <a:r>
              <a:t>Front-end vs. Back-end</a:t>
            </a:r>
          </a:p>
          <a:p>
            <a:pPr/>
            <a:r>
              <a:t>Veebiarenduse tööriistad</a:t>
            </a:r>
          </a:p>
          <a:p>
            <a:pPr/>
            <a:r>
              <a:t>Veebiarenduse tähtsus</a:t>
            </a:r>
          </a:p>
          <a:p>
            <a:pPr/>
            <a:r>
              <a:t>UX/UI disain</a:t>
            </a:r>
          </a:p>
        </p:txBody>
      </p:sp>
      <p:pic>
        <p:nvPicPr>
          <p:cNvPr id="157" name="638779dba7e1afcda90d40da_backend-dev.png" descr="638779dba7e1afcda90d40da_backend-de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37569" y="3769979"/>
            <a:ext cx="11686196" cy="6347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TML tutvus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tutvustus</a:t>
            </a:r>
          </a:p>
        </p:txBody>
      </p:sp>
      <p:sp>
        <p:nvSpPr>
          <p:cNvPr id="162" name="HTML - Veebilehtede Keele Alus…"/>
          <p:cNvSpPr txBox="1"/>
          <p:nvPr>
            <p:ph type="body" idx="1"/>
          </p:nvPr>
        </p:nvSpPr>
        <p:spPr>
          <a:xfrm>
            <a:off x="1206500" y="3018736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HTML - Veebilehtede Keele Alus</a:t>
            </a:r>
          </a:p>
          <a:p>
            <a:pPr>
              <a:lnSpc>
                <a:spcPct val="150000"/>
              </a:lnSpc>
            </a:pPr>
            <a:r>
              <a:t>Lühend sõnadest "HyperText Markup Language"</a:t>
            </a:r>
          </a:p>
          <a:p>
            <a:pPr>
              <a:lnSpc>
                <a:spcPct val="150000"/>
              </a:lnSpc>
            </a:pPr>
            <a:r>
              <a:t>Standardne märgistuskeel veebilehtede loomiseks</a:t>
            </a:r>
          </a:p>
          <a:p>
            <a:pPr>
              <a:lnSpc>
                <a:spcPct val="150000"/>
              </a:lnSpc>
            </a:pPr>
            <a:r>
              <a:t>Välja töötatud 1990. aastatel Tim Berners-Lee poolt</a:t>
            </a:r>
          </a:p>
          <a:p>
            <a:pPr>
              <a:lnSpc>
                <a:spcPct val="150000"/>
              </a:lnSpc>
            </a:pPr>
            <a:r>
              <a:t>Struktuur ja elemendid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TML dokumendi struktu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dokumendi struktuur</a:t>
            </a:r>
          </a:p>
        </p:txBody>
      </p:sp>
      <p:sp>
        <p:nvSpPr>
          <p:cNvPr id="167" name="Dokumendi päis: &lt;!DOCTYPE html&gt;…"/>
          <p:cNvSpPr txBox="1"/>
          <p:nvPr>
            <p:ph type="body" idx="1"/>
          </p:nvPr>
        </p:nvSpPr>
        <p:spPr>
          <a:xfrm>
            <a:off x="1206500" y="2966975"/>
            <a:ext cx="21971000" cy="9537541"/>
          </a:xfrm>
          <a:prstGeom prst="rect">
            <a:avLst/>
          </a:prstGeom>
        </p:spPr>
        <p:txBody>
          <a:bodyPr/>
          <a:lstStyle/>
          <a:p>
            <a:pPr/>
            <a:r>
              <a:t>Dokumendi päis: &lt;!DOCTYPE html&gt;</a:t>
            </a:r>
          </a:p>
          <a:p>
            <a:pPr/>
            <a:r>
              <a:t>HTML algus ja lõpp: &lt;html&gt; ... &lt;/html&gt;</a:t>
            </a:r>
          </a:p>
          <a:p>
            <a:pPr/>
            <a:r>
              <a:t>Dokumendi metaandmed: &lt;head&gt; ... &lt;/head&gt;</a:t>
            </a:r>
          </a:p>
          <a:p>
            <a:pPr/>
            <a:r>
              <a:t>Veebilehe nähtav sisu: &lt;body&gt; ... &lt;/body&gt;</a:t>
            </a:r>
          </a:p>
          <a:p>
            <a:pPr/>
            <a:r>
              <a:t>Pealkirjad: &lt;h1&gt;, &lt;h2&gt;, ... &lt;h6&gt;</a:t>
            </a:r>
          </a:p>
          <a:p>
            <a:pPr/>
            <a:r>
              <a:t>Lõigud: &lt;p&gt;</a:t>
            </a:r>
          </a:p>
          <a:p>
            <a:pPr/>
            <a:r>
              <a:t>Lingid: &lt;a href="URL"&gt;</a:t>
            </a:r>
          </a:p>
          <a:p>
            <a:pPr/>
            <a:r>
              <a:t>Pildid: &lt;img src="pildiURL"&gt;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- Veebilehe kujunda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- Veebilehe kujundamine</a:t>
            </a:r>
          </a:p>
        </p:txBody>
      </p:sp>
      <p:sp>
        <p:nvSpPr>
          <p:cNvPr id="172" name="Mis on CSS?…"/>
          <p:cNvSpPr txBox="1"/>
          <p:nvPr>
            <p:ph type="body" idx="1"/>
          </p:nvPr>
        </p:nvSpPr>
        <p:spPr>
          <a:xfrm>
            <a:off x="1206500" y="2901232"/>
            <a:ext cx="21971000" cy="96032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Mis on CSS?</a:t>
            </a:r>
          </a:p>
          <a:p>
            <a:pPr>
              <a:lnSpc>
                <a:spcPct val="150000"/>
              </a:lnSpc>
            </a:pPr>
            <a:r>
              <a:t>Stiilide lisamine HTML-le</a:t>
            </a:r>
          </a:p>
          <a:p>
            <a:pPr>
              <a:lnSpc>
                <a:spcPct val="150000"/>
              </a:lnSpc>
            </a:pPr>
            <a:r>
              <a:t>Selektorid, omadused ja väärtused (Selectors, properties,  values)</a:t>
            </a:r>
          </a:p>
          <a:p>
            <a:pPr>
              <a:lnSpc>
                <a:spcPct val="150000"/>
              </a:lnSpc>
            </a:pPr>
            <a:r>
              <a:t>Välimus vs. Struktuur</a:t>
            </a:r>
          </a:p>
          <a:p>
            <a:pPr>
              <a:lnSpc>
                <a:spcPct val="150000"/>
              </a:lnSpc>
            </a:pPr>
            <a:r>
              <a:t>Välised vs. Sisemised stiilid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