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 on veebiarendus?</a:t>
            </a:r>
          </a:p>
          <a:p>
            <a:pPr/>
            <a:r>
              <a:t>"Veebiarendus on protsess, kus luuakse veebilehti ja -rakendusi. See hõlmab kõike alates lihtsatest tekstipõhistest lehtedest kuni keerukate interaktiivsete veebirakendusteni."</a:t>
            </a:r>
          </a:p>
          <a:p>
            <a:pPr/>
            <a:r>
              <a:t>Front-end vs. Back-end:</a:t>
            </a:r>
          </a:p>
          <a:p>
            <a:pPr/>
            <a:r>
              <a:t>"Veebiarendus jaguneb kaheks peamiseks osaks: front-end ja back-end. Front-end ehk kliendipoolne arendus tegeleb sellega, mida kasutaja näeb ja kogeb. Back-end ehk serveripoolne arendus tegeleb andmebaaside ja serveritega."</a:t>
            </a:r>
          </a:p>
          <a:p>
            <a:pPr/>
            <a:r>
              <a:t>Veebiarenduse tööriistad:</a:t>
            </a:r>
          </a:p>
          <a:p>
            <a:pPr/>
            <a:r>
              <a:t>"Arendajad kasutavad erinevaid tööriistu, nagu koodiredaktorid, raamistikud ja versioonikontrollisüsteemid, et muuta arendusprotsess efektiivsemaks."</a:t>
            </a:r>
          </a:p>
          <a:p>
            <a:pPr/>
            <a:r>
              <a:t>Veebiarenduse tähtsus:</a:t>
            </a:r>
          </a:p>
          <a:p>
            <a:pPr/>
            <a:r>
              <a:t>"Tänapäeval on veeb kõikjal meie ümber. Veebiarendus on oluline oskus, mis võimaldab luua innovaatilisi lahendusi ja platvorme digitaalses maailmas.”</a:t>
            </a:r>
          </a:p>
          <a:p>
            <a:pPr/>
            <a:r>
              <a:t>Mis on UX/UI Disain?:</a:t>
            </a:r>
          </a:p>
          <a:p>
            <a:pPr/>
            <a:r>
              <a:t>"UX tähendab kasutajakogemust (User Experience) ja UI tähendab kasutajaliidest (User Interface). Need mõisted on veebiarenduse kontekstis hädavajalikud, kuna need määravad, kuidas kasutaja veebilehte tajub ja kuidas ta sellega suhtleb."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- Veebilehtede Keele Alus:</a:t>
            </a:r>
          </a:p>
          <a:p>
            <a:pPr/>
            <a:r>
              <a:t>"HTML on keel, mida kasutatakse veebilehtede struktuuri ja sisu kirjeldamiseks."</a:t>
            </a:r>
          </a:p>
          <a:p>
            <a:pPr/>
            <a:r>
              <a:t>Lühend ja Ajalugu:</a:t>
            </a:r>
          </a:p>
          <a:p>
            <a:pPr/>
            <a:r>
              <a:t>"HTML tähendab HyperText Markup Language. See loodi 1990. aastatel Tim Berners-Lee poolt, kes on ka World Wide Web'i looja."</a:t>
            </a:r>
          </a:p>
          <a:p>
            <a:pPr/>
            <a:r>
              <a:t>Standardne märgistuskeel:</a:t>
            </a:r>
          </a:p>
          <a:p>
            <a:pPr/>
            <a:r>
              <a:t>"HTML on universaalne keel, mida kasutatakse kõikjal maailmas veebilehtede loomiseks."</a:t>
            </a:r>
          </a:p>
          <a:p>
            <a:pPr/>
            <a:r>
              <a:t>Süntaksi jaoks:</a:t>
            </a:r>
          </a:p>
          <a:p>
            <a:pPr/>
            <a:r>
              <a:t>"Neile, kes soovivad sügavamat ülevaadet HTML-i süntaksist, soovitan vaadata tpl_2023 repost nimega “HTML cheatsheet”, kus on toodud levinumad HTML elemendid ja nende kasutamine."</a:t>
            </a:r>
          </a:p>
          <a:p>
            <a:pPr/>
            <a:r>
              <a:t>Struktuur ja elemendid:</a:t>
            </a:r>
          </a:p>
          <a:p>
            <a:pPr/>
            <a:r>
              <a:t>"HTML koosneb elementidest, mis määravad lehe struktuuri, nagu pealkirjad, lõigud ja lingid."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Dokumendi päis:</a:t>
            </a:r>
          </a:p>
          <a:p>
            <a:pPr/>
            <a:r>
              <a:t>"Iga HTML dokument algab deklaratsiooniga &lt;!DOCTYPE html&gt;, mis määrab dokumendi tüübi ja HTML versiooni."</a:t>
            </a:r>
          </a:p>
          <a:p>
            <a:pPr/>
            <a:r>
              <a:t>HTML algus ja lõpp:</a:t>
            </a:r>
          </a:p>
          <a:p>
            <a:pPr/>
            <a:r>
              <a:t>"Dokumenti ümbritsevad &lt;html&gt; </a:t>
            </a:r>
            <a:r>
              <a:rPr i="1"/>
              <a:t>tag</a:t>
            </a:r>
            <a:r>
              <a:t>-id, mis määravad alguse ja lõpu.”</a:t>
            </a:r>
          </a:p>
          <a:p>
            <a:pPr/>
            <a:r>
              <a:t>Dokumendi metaandmed:</a:t>
            </a:r>
          </a:p>
          <a:p>
            <a:pPr/>
            <a:r>
              <a:t>"Kõik dokumendi seaded, stiilid ja skriptid asuvad &lt;head&gt; osas."</a:t>
            </a:r>
          </a:p>
          <a:p>
            <a:pPr/>
            <a:r>
              <a:t>Veebilehe nähtav sisu:</a:t>
            </a:r>
          </a:p>
          <a:p>
            <a:pPr/>
            <a:r>
              <a:t>"&lt;body&gt; sisaldab kogu sisu, mida kasutaja veebilehel näeb, alates tekstist ja piltidest kuni vormide ja nuppudeni."</a:t>
            </a:r>
          </a:p>
          <a:p>
            <a:pPr/>
            <a:r>
              <a:t>Pealkirjad ja lõigud:</a:t>
            </a:r>
          </a:p>
          <a:p>
            <a:pPr/>
            <a:r>
              <a:t>"Pealkirju kasutatakse teksti struktureerimiseks ja esiletõstmiseks, samal ajal kui &lt;p&gt; määrab lõigud."</a:t>
            </a:r>
          </a:p>
          <a:p>
            <a:pPr/>
            <a:r>
              <a:t>Lingid ja pildid:</a:t>
            </a:r>
          </a:p>
          <a:p>
            <a:pPr/>
            <a:r>
              <a:t>"Lingid võimaldavad kasutajatel navigeerida teistele lehtedele või ressurssidele, samas kui pildid aitavad visuaalselt rikastada sisu."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 on CSS?:</a:t>
            </a:r>
          </a:p>
          <a:p>
            <a:pPr/>
            <a:r>
              <a:t>"CSS ehk Cascading Style Sheets on keel, mida kasutatakse veebilehtede kujundamiseks ja vormindamiseks."</a:t>
            </a:r>
          </a:p>
          <a:p>
            <a:pPr/>
            <a:r>
              <a:t>Stiilide lisamine HTML-le:</a:t>
            </a:r>
          </a:p>
          <a:p>
            <a:pPr/>
            <a:r>
              <a:t>"CSS võimaldab meil määrata, kuidas HTML elemendid ekraanil kuvatakse, olgu selleks teksti värv, fondi suurus või lehe paigutus."</a:t>
            </a:r>
          </a:p>
          <a:p>
            <a:pPr/>
            <a:r>
              <a:t>Selektorid, omadused ja väärtused:</a:t>
            </a:r>
          </a:p>
          <a:p>
            <a:pPr/>
            <a:r>
              <a:t>"CSS reeglid koosnevad selektoritest ja omaduste komplektist. Selektor määrab, millisele HTML elemendile stiil rakendub, samas kui omadused ja väärtused määravad kuidas see kuvatakse."</a:t>
            </a:r>
          </a:p>
          <a:p>
            <a:pPr/>
            <a:r>
              <a:t>Välimus vs. Struktuur:</a:t>
            </a:r>
          </a:p>
          <a:p>
            <a:pPr/>
            <a:r>
              <a:t>"HTML annab lehele struktuuri, samas kui CSS määrab selle välimuse."</a:t>
            </a:r>
          </a:p>
          <a:p>
            <a:pPr/>
            <a:r>
              <a:t>Välised vs. Sisemised stiilid:</a:t>
            </a:r>
          </a:p>
          <a:p>
            <a:pPr/>
            <a:r>
              <a:t>"Stiile saab lisada otse HTML dokumenti või eraldi CSS failidesse, mis seejärel HTML-iga seotakse."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Universaalne Selektor: Valib kõik elemendid.</a:t>
            </a:r>
          </a:p>
          <a:p>
            <a:pPr/>
            <a:r>
              <a:t>Tüübi Selektor: Valib kõik kindla tüüpi elemendid.</a:t>
            </a:r>
          </a:p>
          <a:p>
            <a:pPr/>
            <a:r>
              <a:t>ID Selektor: Valib elemendi kindla ID-atribuudiga.</a:t>
            </a:r>
          </a:p>
          <a:p>
            <a:pPr/>
            <a:r>
              <a:t>Klassi Selektor: Valib kõik elemendid kindla klassi atribuudiga.</a:t>
            </a:r>
          </a:p>
          <a:p>
            <a:pPr/>
            <a:r>
              <a:t>Atribuudi Selektor: Valib elemendid kindla atribuudi ja väärtusega.</a:t>
            </a:r>
          </a:p>
          <a:p>
            <a:pPr/>
            <a:r>
              <a:t>Järglase Selektor: Valib kõik elemendid, mis on teise elemendi järglased.</a:t>
            </a:r>
          </a:p>
          <a:p>
            <a:pPr/>
            <a:r>
              <a:t>Pseudo-klassid: Valib elemendid teatud olekus (näiteks hiirekursori all).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Veebiarendus ja HTML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Veebiarendus ja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ebiarendus (Web Development)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Veebiarendus (Web Development)</a:t>
            </a:r>
          </a:p>
        </p:txBody>
      </p:sp>
      <p:sp>
        <p:nvSpPr>
          <p:cNvPr id="155" name="Mis on veebiarendus?…"/>
          <p:cNvSpPr txBox="1"/>
          <p:nvPr>
            <p:ph type="body" idx="1"/>
          </p:nvPr>
        </p:nvSpPr>
        <p:spPr>
          <a:xfrm>
            <a:off x="1206499" y="4248503"/>
            <a:ext cx="21971002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Mis on veebiarendus?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Front-end vs. Back-end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Veebiarenduse tööriistad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Veebiarenduse tähtsus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UX/UI disain</a:t>
            </a:r>
          </a:p>
        </p:txBody>
      </p:sp>
      <p:pic>
        <p:nvPicPr>
          <p:cNvPr id="156" name="638779dba7e1afcda90d40da_backend-dev.png" descr="638779dba7e1afcda90d40da_backend-dev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37568" y="3769979"/>
            <a:ext cx="11686197" cy="6347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TML tutvustus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HTML tutvustus</a:t>
            </a:r>
          </a:p>
        </p:txBody>
      </p:sp>
      <p:sp>
        <p:nvSpPr>
          <p:cNvPr id="161" name="HTML - Veebilehtede Keele Alus…"/>
          <p:cNvSpPr txBox="1"/>
          <p:nvPr>
            <p:ph type="body" idx="1"/>
          </p:nvPr>
        </p:nvSpPr>
        <p:spPr>
          <a:xfrm>
            <a:off x="1206500" y="3018735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HTML - Veebilehtede Keele Alus</a:t>
            </a:r>
          </a:p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Lühend sõnadest "HyperText Markup Language"</a:t>
            </a:r>
          </a:p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Standardne märgistuskeel veebilehtede loomiseks</a:t>
            </a:r>
          </a:p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Välja töötatud 1990. aastatel Tim Berners-Lee poolt</a:t>
            </a:r>
          </a:p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Struktuur ja elemendid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HTML dokumendi struktuur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HTML dokumendi struktuur</a:t>
            </a:r>
          </a:p>
        </p:txBody>
      </p:sp>
      <p:sp>
        <p:nvSpPr>
          <p:cNvPr id="166" name="Dokumendi päis: &lt;!DOCTYPE html&gt;…"/>
          <p:cNvSpPr txBox="1"/>
          <p:nvPr>
            <p:ph type="body" idx="1"/>
          </p:nvPr>
        </p:nvSpPr>
        <p:spPr>
          <a:xfrm>
            <a:off x="1206500" y="2966974"/>
            <a:ext cx="21971000" cy="953754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Dokumendi päis: &lt;!DOCTYPE html&gt;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HTML algus ja lõpp: &lt;html&gt; ... &lt;/html&gt;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Dokumendi metaandmed: &lt;head&gt; ... &lt;/head&gt;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Veebilehe nähtav sisu: &lt;body&gt; ... &lt;/body&gt;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Pealkirjad: &lt;h1&gt;, &lt;h2&gt;, ... &lt;h6&gt;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Lõigud: &lt;p&gt;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Lingid: &lt;a href="URL"&gt;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Pildid: &lt;img src="pildiURL"&gt;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SS - Veebilehe kujundamine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CSS - Veebilehe kujundamine</a:t>
            </a:r>
          </a:p>
        </p:txBody>
      </p:sp>
      <p:sp>
        <p:nvSpPr>
          <p:cNvPr id="171" name="Mis on CSS?…"/>
          <p:cNvSpPr txBox="1"/>
          <p:nvPr>
            <p:ph type="body" idx="1"/>
          </p:nvPr>
        </p:nvSpPr>
        <p:spPr>
          <a:xfrm>
            <a:off x="1206500" y="2901231"/>
            <a:ext cx="21971000" cy="9603286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Mis on CSS?</a:t>
            </a:r>
          </a:p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Stiilide lisamine HTML-le</a:t>
            </a:r>
          </a:p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Selektorid, omadused ja väärtused (Selectors, properties,  values)</a:t>
            </a:r>
          </a:p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Välimus vs. Struktuur</a:t>
            </a:r>
          </a:p>
          <a:p>
            <a:pPr marL="609600" indent="-609600" defTabSz="2438337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Välised vs. Sisemised stiilid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SS 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Selectors</a:t>
            </a:r>
          </a:p>
        </p:txBody>
      </p:sp>
      <p:sp>
        <p:nvSpPr>
          <p:cNvPr id="176" name="Body Level One…"/>
          <p:cNvSpPr txBox="1"/>
          <p:nvPr>
            <p:ph type="body" idx="21"/>
          </p:nvPr>
        </p:nvSpPr>
        <p:spPr>
          <a:xfrm>
            <a:off x="1206500" y="3000101"/>
            <a:ext cx="21971000" cy="9504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47472" indent="-347472" defTabSz="1389852">
              <a:spcBef>
                <a:spcPts val="2500"/>
              </a:spcBef>
              <a:defRPr sz="2736"/>
            </a:pPr>
            <a:r>
              <a:rPr b="1"/>
              <a:t>Universaalne Selektor</a:t>
            </a:r>
            <a:r>
              <a:t>: Valib kõik elemendid.</a:t>
            </a:r>
          </a:p>
          <a:p>
            <a:pPr marL="709422" indent="-347472" defTabSz="1389852">
              <a:spcBef>
                <a:spcPts val="2500"/>
              </a:spcBef>
              <a:defRPr sz="2451"/>
            </a:pPr>
            <a:r>
              <a:t>Näide: * { ... }</a:t>
            </a:r>
          </a:p>
          <a:p>
            <a:pPr marL="347472" indent="-347472" defTabSz="1389852">
              <a:spcBef>
                <a:spcPts val="2500"/>
              </a:spcBef>
              <a:defRPr sz="2736"/>
            </a:pPr>
            <a:r>
              <a:rPr b="1"/>
              <a:t>Tüübi Selektor</a:t>
            </a:r>
            <a:r>
              <a:t>: Valib kõik kindla tüüpi elemendid.</a:t>
            </a:r>
          </a:p>
          <a:p>
            <a:pPr marL="709422" indent="-347472" defTabSz="1389852">
              <a:spcBef>
                <a:spcPts val="2500"/>
              </a:spcBef>
              <a:defRPr sz="2451"/>
            </a:pPr>
            <a:r>
              <a:t>Näide: p { ... }</a:t>
            </a:r>
          </a:p>
          <a:p>
            <a:pPr marL="347472" indent="-347472" defTabSz="1389852">
              <a:spcBef>
                <a:spcPts val="2500"/>
              </a:spcBef>
              <a:defRPr sz="2736"/>
            </a:pPr>
            <a:r>
              <a:rPr b="1"/>
              <a:t>ID Selektor</a:t>
            </a:r>
            <a:r>
              <a:t>: Valib elemendi kindla ID-ga.</a:t>
            </a:r>
          </a:p>
          <a:p>
            <a:pPr marL="709422" indent="-347472" defTabSz="1389852">
              <a:spcBef>
                <a:spcPts val="2500"/>
              </a:spcBef>
              <a:defRPr sz="2451"/>
            </a:pPr>
            <a:r>
              <a:t>Näide: #minuID { ... }</a:t>
            </a:r>
          </a:p>
          <a:p>
            <a:pPr marL="347472" indent="-347472" defTabSz="1389852">
              <a:spcBef>
                <a:spcPts val="2500"/>
              </a:spcBef>
              <a:defRPr sz="2736"/>
            </a:pPr>
            <a:r>
              <a:rPr b="1"/>
              <a:t>Klassi Selektor</a:t>
            </a:r>
            <a:r>
              <a:t>: Valib kõik teatud klassi elemendid.</a:t>
            </a:r>
          </a:p>
          <a:p>
            <a:pPr marL="709422" indent="-347472" defTabSz="1389852">
              <a:spcBef>
                <a:spcPts val="2500"/>
              </a:spcBef>
              <a:defRPr sz="2451"/>
            </a:pPr>
            <a:r>
              <a:t>Näide: .minuKlass { ... } </a:t>
            </a:r>
          </a:p>
          <a:p>
            <a:pPr marL="347472" indent="-347472" defTabSz="1389852">
              <a:spcBef>
                <a:spcPts val="2500"/>
              </a:spcBef>
              <a:defRPr sz="2736"/>
            </a:pPr>
            <a:r>
              <a:rPr b="1"/>
              <a:t>Atribuudi Selektor</a:t>
            </a:r>
            <a:r>
              <a:t>: Valib elemendid kindla atribuudi ja väärtusega.</a:t>
            </a:r>
          </a:p>
          <a:p>
            <a:pPr marL="709422" indent="-347472" defTabSz="1389852">
              <a:spcBef>
                <a:spcPts val="2500"/>
              </a:spcBef>
              <a:defRPr sz="2451"/>
            </a:pPr>
            <a:r>
              <a:t>Näide: [href="https://www.näide.ee"] { ... }</a:t>
            </a:r>
          </a:p>
          <a:p>
            <a:pPr marL="347472" indent="-347472" defTabSz="1389852">
              <a:spcBef>
                <a:spcPts val="2500"/>
              </a:spcBef>
              <a:defRPr sz="2736"/>
            </a:pPr>
            <a:r>
              <a:rPr b="1"/>
              <a:t>Järglase Selektor</a:t>
            </a:r>
            <a:r>
              <a:t>: Valib kõik elemendid, mis on teise elemendi järglased.</a:t>
            </a:r>
          </a:p>
          <a:p>
            <a:pPr marL="709422" indent="-347472" defTabSz="1389852">
              <a:spcBef>
                <a:spcPts val="2500"/>
              </a:spcBef>
              <a:defRPr sz="2451"/>
            </a:pPr>
            <a:r>
              <a:t>Näide: div p { ... } </a:t>
            </a:r>
          </a:p>
          <a:p>
            <a:pPr marL="347472" indent="-347472" defTabSz="1389852">
              <a:spcBef>
                <a:spcPts val="2500"/>
              </a:spcBef>
              <a:defRPr sz="2736"/>
            </a:pPr>
            <a:r>
              <a:rPr b="1"/>
              <a:t>Pseudo-klassid</a:t>
            </a:r>
            <a:r>
              <a:t>: Valib elemendid teatud olekus (näiteks kui hoida kursorit peal).</a:t>
            </a:r>
          </a:p>
          <a:p>
            <a:pPr lvl="1" marL="709422" indent="-347472" defTabSz="1389852">
              <a:spcBef>
                <a:spcPts val="2500"/>
              </a:spcBef>
              <a:defRPr sz="2451"/>
            </a:pPr>
            <a:r>
              <a:t>Näide: a:hover { ...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SS Properties and Values (omadused ja väärtus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587">
              <a:defRPr spc="-144" sz="7225"/>
            </a:lvl1pPr>
          </a:lstStyle>
          <a:p>
            <a:pPr/>
            <a:r>
              <a:t>CSS Properties and Values (omadused ja väärtused)</a:t>
            </a:r>
          </a:p>
        </p:txBody>
      </p:sp>
      <p:sp>
        <p:nvSpPr>
          <p:cNvPr id="181" name="Body Level One…"/>
          <p:cNvSpPr txBox="1"/>
          <p:nvPr>
            <p:ph type="body" idx="21"/>
          </p:nvPr>
        </p:nvSpPr>
        <p:spPr>
          <a:xfrm>
            <a:off x="1206500" y="3073168"/>
            <a:ext cx="10708601" cy="94313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2096970">
              <a:spcBef>
                <a:spcPts val="3800"/>
              </a:spcBef>
              <a:buSzTx/>
              <a:buNone/>
              <a:defRPr b="1" sz="5074"/>
            </a:pPr>
            <a:r>
              <a:t>Teksti Omadused:</a:t>
            </a:r>
          </a:p>
          <a:p>
            <a:pPr marL="413886" indent="-413886" defTabSz="2096970">
              <a:spcBef>
                <a:spcPts val="3800"/>
              </a:spcBef>
              <a:buSzPct val="100000"/>
              <a:defRPr sz="4128"/>
            </a:pPr>
            <a:r>
              <a:rPr b="1" i="1"/>
              <a:t>color</a:t>
            </a:r>
            <a:r>
              <a:t>: Määrab teksti värvi.</a:t>
            </a:r>
          </a:p>
          <a:p>
            <a:pPr lvl="3" marL="0" indent="589788" defTabSz="2096970">
              <a:spcBef>
                <a:spcPts val="3800"/>
              </a:spcBef>
              <a:buSzTx/>
              <a:buNone/>
              <a:defRPr sz="4128"/>
            </a:pPr>
            <a:r>
              <a:t>color: red;</a:t>
            </a:r>
          </a:p>
          <a:p>
            <a:pPr marL="413886" indent="-413886" defTabSz="2096970">
              <a:spcBef>
                <a:spcPts val="3800"/>
              </a:spcBef>
              <a:buSzPct val="100000"/>
              <a:defRPr sz="4128"/>
            </a:pPr>
            <a:r>
              <a:rPr b="1" i="1"/>
              <a:t>font-size</a:t>
            </a:r>
            <a:r>
              <a:t>: Määrab fondi suuruse.</a:t>
            </a:r>
          </a:p>
          <a:p>
            <a:pPr lvl="3" marL="0" indent="589788" defTabSz="2096970">
              <a:spcBef>
                <a:spcPts val="3800"/>
              </a:spcBef>
              <a:buSzTx/>
              <a:buNone/>
              <a:defRPr sz="4128"/>
            </a:pPr>
            <a:r>
              <a:t>font-size: 16px;</a:t>
            </a:r>
          </a:p>
          <a:p>
            <a:pPr marL="413886" indent="-413886" defTabSz="2096970">
              <a:spcBef>
                <a:spcPts val="3800"/>
              </a:spcBef>
              <a:buSzPct val="100000"/>
              <a:defRPr sz="4128"/>
            </a:pPr>
            <a:r>
              <a:rPr b="1" i="1"/>
              <a:t>font-family</a:t>
            </a:r>
            <a:r>
              <a:t>: Määrab fondi tüübi.</a:t>
            </a:r>
          </a:p>
          <a:p>
            <a:pPr lvl="3" marL="0" indent="589788" defTabSz="2096970">
              <a:spcBef>
                <a:spcPts val="3800"/>
              </a:spcBef>
              <a:buSzTx/>
              <a:buNone/>
              <a:defRPr sz="4128"/>
            </a:pPr>
            <a:r>
              <a:t>font-family: Arial, sans-serif;</a:t>
            </a:r>
          </a:p>
          <a:p>
            <a:pPr marL="413886" indent="-413886" defTabSz="2096970">
              <a:spcBef>
                <a:spcPts val="3800"/>
              </a:spcBef>
              <a:buSzPct val="100000"/>
              <a:defRPr sz="4128"/>
            </a:pPr>
            <a:r>
              <a:rPr b="1" i="1"/>
              <a:t>text-align</a:t>
            </a:r>
            <a:r>
              <a:t>: Määrab teksti joonduse.</a:t>
            </a:r>
          </a:p>
          <a:p>
            <a:pPr lvl="3" marL="0" indent="589788" defTabSz="2096970">
              <a:spcBef>
                <a:spcPts val="3800"/>
              </a:spcBef>
              <a:buSzTx/>
              <a:buNone/>
              <a:defRPr sz="4128"/>
            </a:pPr>
            <a:r>
              <a:t>text-align: center;</a:t>
            </a:r>
          </a:p>
        </p:txBody>
      </p:sp>
      <p:sp>
        <p:nvSpPr>
          <p:cNvPr id="182" name="Body Level One…"/>
          <p:cNvSpPr txBox="1"/>
          <p:nvPr/>
        </p:nvSpPr>
        <p:spPr>
          <a:xfrm>
            <a:off x="12285467" y="3073168"/>
            <a:ext cx="10708602" cy="943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b="1" sz="5900">
                <a:solidFill>
                  <a:srgbClr val="000000"/>
                </a:solidFill>
              </a:defRPr>
            </a:pPr>
            <a:r>
              <a:t>Tausta Omadused:</a:t>
            </a:r>
          </a:p>
          <a:p>
            <a:pPr marL="481263" indent="-481263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rPr b="1" i="1"/>
              <a:t>background-color</a:t>
            </a:r>
            <a:r>
              <a:t>: Määrab elemendi taustavärvi.</a:t>
            </a:r>
          </a:p>
          <a:p>
            <a:pPr lvl="4" indent="914400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background-color: #FF5733;</a:t>
            </a:r>
          </a:p>
          <a:p>
            <a:pPr marL="481263" indent="-481263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rPr b="1" i="1"/>
              <a:t>background-image</a:t>
            </a:r>
            <a:r>
              <a:t>: Määrab taustapildi.</a:t>
            </a:r>
          </a:p>
          <a:p>
            <a:pPr lvl="4" indent="914400"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background-image: url('pilt.jpg');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SS Properties and Values (omadused ja väärtus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587">
              <a:defRPr spc="-144" sz="7225"/>
            </a:lvl1pPr>
          </a:lstStyle>
          <a:p>
            <a:pPr/>
            <a:r>
              <a:t>CSS Properties and Values (omadused ja väärtused)</a:t>
            </a:r>
          </a:p>
        </p:txBody>
      </p:sp>
      <p:sp>
        <p:nvSpPr>
          <p:cNvPr id="185" name="Body Level One…"/>
          <p:cNvSpPr txBox="1"/>
          <p:nvPr>
            <p:ph type="body" idx="21"/>
          </p:nvPr>
        </p:nvSpPr>
        <p:spPr>
          <a:xfrm>
            <a:off x="1206500" y="2728080"/>
            <a:ext cx="13696465" cy="97764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2121354">
              <a:spcBef>
                <a:spcPts val="3900"/>
              </a:spcBef>
              <a:buSzTx/>
              <a:buNone/>
              <a:defRPr b="1" sz="5133"/>
            </a:pPr>
            <a:r>
              <a:t>Box Modeli Omadused:</a:t>
            </a:r>
          </a:p>
          <a:p>
            <a:pPr marL="418698" indent="-418698" defTabSz="2121354">
              <a:spcBef>
                <a:spcPts val="3900"/>
              </a:spcBef>
              <a:buSzPct val="100000"/>
              <a:defRPr sz="4176"/>
            </a:pPr>
            <a:r>
              <a:rPr b="1" i="1"/>
              <a:t>margin</a:t>
            </a:r>
            <a:r>
              <a:t>: Määrab elemendi ümbrise marginaali.</a:t>
            </a:r>
          </a:p>
          <a:p>
            <a:pPr lvl="4" marL="0" indent="795527" defTabSz="2121354">
              <a:spcBef>
                <a:spcPts val="3900"/>
              </a:spcBef>
              <a:buSzTx/>
              <a:buNone/>
              <a:defRPr sz="4176"/>
            </a:pPr>
            <a:r>
              <a:t>margin: 10px;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 b="1" i="1"/>
              <a:t>padding</a:t>
            </a:r>
            <a:r>
              <a:t>: Määrab elemendi sisemise polsterduse.</a:t>
            </a:r>
          </a:p>
          <a:p>
            <a:pPr lvl="4" marL="0" indent="795527" defTabSz="2121354">
              <a:spcBef>
                <a:spcPts val="3900"/>
              </a:spcBef>
              <a:buSzTx/>
              <a:buNone/>
              <a:defRPr sz="4176"/>
            </a:pPr>
            <a:r>
              <a:t>padding: 5px;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 b="1" i="1"/>
              <a:t>border</a:t>
            </a:r>
            <a:r>
              <a:t>: Määrab elemendi piirjoone.</a:t>
            </a:r>
          </a:p>
          <a:p>
            <a:pPr lvl="4" marL="0" indent="795527" defTabSz="2121354">
              <a:spcBef>
                <a:spcPts val="3900"/>
              </a:spcBef>
              <a:buSzTx/>
              <a:buNone/>
              <a:defRPr sz="4176"/>
            </a:pPr>
            <a:r>
              <a:t>border: 2px solid black;</a:t>
            </a:r>
          </a:p>
          <a:p>
            <a:pPr marL="530352" indent="-530352" defTabSz="2121354">
              <a:spcBef>
                <a:spcPts val="3900"/>
              </a:spcBef>
              <a:defRPr sz="4176"/>
            </a:pPr>
            <a:r>
              <a:rPr b="1" i="1"/>
              <a:t>width ja height</a:t>
            </a:r>
            <a:r>
              <a:t>: Määravad elemendi laiuse ja kõrguse.</a:t>
            </a:r>
          </a:p>
          <a:p>
            <a:pPr lvl="4" marL="0" indent="795527" defTabSz="2121354">
              <a:spcBef>
                <a:spcPts val="3900"/>
              </a:spcBef>
              <a:buSzTx/>
              <a:buNone/>
              <a:defRPr sz="4176"/>
            </a:pPr>
            <a:r>
              <a:t>width: 100px; height: 50px;</a:t>
            </a:r>
          </a:p>
        </p:txBody>
      </p:sp>
      <p:pic>
        <p:nvPicPr>
          <p:cNvPr id="186" name="boxmodel.gif" descr="boxmode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0850" y="4475344"/>
            <a:ext cx="8589550" cy="6281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