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5d7c57f45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5d7c57f45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5d7c57f45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5d7c57f45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5d7c57f45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5d7c57f45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5d7c57f4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5d7c57f4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5d7c57f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5d7c57f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5d7c57f4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5d7c57f4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5d7c57f4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5d7c57f4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5d7c57f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5d7c57f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5d7c57f4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5d7c57f4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5d7c57f4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5d7c57f4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5d7c57f45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5d7c57f45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</a:t>
            </a:r>
            <a:r>
              <a:rPr lang="en"/>
              <a:t>Happiness</a:t>
            </a:r>
            <a:r>
              <a:rPr lang="en"/>
              <a:t> Report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70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Ayman Ahmed and Mohammed Iqbal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962450" y="1259875"/>
            <a:ext cx="1484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Nunito"/>
                <a:ea typeface="Nunito"/>
                <a:cs typeface="Nunito"/>
                <a:sym typeface="Nunito"/>
              </a:rPr>
              <a:t>🌎</a:t>
            </a:r>
            <a:r>
              <a:rPr lang="en"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sz="3700">
                <a:latin typeface="Nunito"/>
                <a:ea typeface="Nunito"/>
                <a:cs typeface="Nunito"/>
                <a:sym typeface="Nunito"/>
              </a:rPr>
              <a:t>😊</a:t>
            </a:r>
            <a:endParaRPr sz="3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Neural Networks with Ridge Regularization</a:t>
            </a:r>
            <a:endParaRPr sz="3500"/>
          </a:p>
        </p:txBody>
      </p:sp>
      <p:sp>
        <p:nvSpPr>
          <p:cNvPr id="355" name="Google Shape;355;p22"/>
          <p:cNvSpPr txBox="1"/>
          <p:nvPr>
            <p:ph idx="1" type="body"/>
          </p:nvPr>
        </p:nvSpPr>
        <p:spPr>
          <a:xfrm>
            <a:off x="1303800" y="16961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By adding a ridge regularization and testing out different values for alpha, lambda, and hidden layers, we got the best model.</a:t>
            </a:r>
            <a:endParaRPr sz="1500"/>
          </a:p>
        </p:txBody>
      </p:sp>
      <p:pic>
        <p:nvPicPr>
          <p:cNvPr id="356" name="Google Shape;3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549" y="1696175"/>
            <a:ext cx="3737725" cy="247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95250">
              <a:srgbClr val="000000">
                <a:alpha val="14000"/>
              </a:srgbClr>
            </a:outerShdw>
          </a:effectLst>
        </p:spPr>
      </p:pic>
      <p:sp>
        <p:nvSpPr>
          <p:cNvPr id="357" name="Google Shape;357;p22"/>
          <p:cNvSpPr txBox="1"/>
          <p:nvPr/>
        </p:nvSpPr>
        <p:spPr>
          <a:xfrm>
            <a:off x="2492450" y="4146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2"/>
          <p:cNvSpPr txBox="1"/>
          <p:nvPr>
            <p:ph type="title"/>
          </p:nvPr>
        </p:nvSpPr>
        <p:spPr>
          <a:xfrm>
            <a:off x="1303800" y="4298175"/>
            <a:ext cx="70305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Prediction Accuracy: </a:t>
            </a:r>
            <a:r>
              <a:rPr lang="en" sz="2000"/>
              <a:t>76.3</a:t>
            </a:r>
            <a:r>
              <a:rPr lang="en" sz="2000"/>
              <a:t>%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Neural Networks with reLU Transformation</a:t>
            </a:r>
            <a:endParaRPr sz="3500"/>
          </a:p>
        </p:txBody>
      </p:sp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1303800" y="16961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By adding the reLU transformation, accuracy dropped sharply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65" name="Google Shape;365;p23"/>
          <p:cNvPicPr preferRelativeResize="0"/>
          <p:nvPr/>
        </p:nvPicPr>
        <p:blipFill rotWithShape="1">
          <a:blip r:embed="rId3">
            <a:alphaModFix/>
          </a:blip>
          <a:srcRect b="0" l="2731" r="2741" t="0"/>
          <a:stretch/>
        </p:blipFill>
        <p:spPr>
          <a:xfrm>
            <a:off x="4920549" y="1696175"/>
            <a:ext cx="3737725" cy="247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95250">
              <a:srgbClr val="000000">
                <a:alpha val="14000"/>
              </a:srgbClr>
            </a:outerShdw>
          </a:effectLst>
        </p:spPr>
      </p:pic>
      <p:sp>
        <p:nvSpPr>
          <p:cNvPr id="366" name="Google Shape;366;p23"/>
          <p:cNvSpPr txBox="1"/>
          <p:nvPr/>
        </p:nvSpPr>
        <p:spPr>
          <a:xfrm>
            <a:off x="2492450" y="4146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23"/>
          <p:cNvSpPr txBox="1"/>
          <p:nvPr>
            <p:ph type="title"/>
          </p:nvPr>
        </p:nvSpPr>
        <p:spPr>
          <a:xfrm>
            <a:off x="1303800" y="4374375"/>
            <a:ext cx="70305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Prediction Accuracy: </a:t>
            </a:r>
            <a:r>
              <a:rPr lang="en" sz="2000"/>
              <a:t>36</a:t>
            </a:r>
            <a:r>
              <a:rPr lang="en" sz="2000"/>
              <a:t>.6%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</a:t>
            </a:r>
            <a:endParaRPr sz="3500"/>
          </a:p>
        </p:txBody>
      </p:sp>
      <p:sp>
        <p:nvSpPr>
          <p:cNvPr id="373" name="Google Shape;373;p24"/>
          <p:cNvSpPr txBox="1"/>
          <p:nvPr>
            <p:ph idx="1" type="body"/>
          </p:nvPr>
        </p:nvSpPr>
        <p:spPr>
          <a:xfrm>
            <a:off x="1303800" y="1543775"/>
            <a:ext cx="660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Based off the results it seems that ridge regularization with neural networks provided the best results.</a:t>
            </a:r>
            <a:endParaRPr sz="1500"/>
          </a:p>
        </p:txBody>
      </p:sp>
      <p:sp>
        <p:nvSpPr>
          <p:cNvPr id="374" name="Google Shape;374;p24"/>
          <p:cNvSpPr txBox="1"/>
          <p:nvPr/>
        </p:nvSpPr>
        <p:spPr>
          <a:xfrm>
            <a:off x="2492450" y="4146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Goal</a:t>
            </a:r>
            <a:endParaRPr sz="35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43775"/>
            <a:ext cx="660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World Happiness Report 2021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Countries Happiness, GDP, social support, life expectancy, freedom, </a:t>
            </a:r>
            <a:r>
              <a:rPr lang="en" sz="1500"/>
              <a:t>generosity</a:t>
            </a:r>
            <a:r>
              <a:rPr lang="en" sz="1500"/>
              <a:t> and corruption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Is it possibl</a:t>
            </a:r>
            <a:r>
              <a:rPr lang="en" sz="1500"/>
              <a:t>e to classify how happy people are within a country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Average Happiness = 5.53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Randomly select</a:t>
            </a:r>
            <a:r>
              <a:rPr lang="en" sz="1500"/>
              <a:t>ed countries from data to be training set and test set </a:t>
            </a:r>
            <a:endParaRPr sz="1500"/>
          </a:p>
        </p:txBody>
      </p:sp>
      <p:sp>
        <p:nvSpPr>
          <p:cNvPr id="286" name="Google Shape;286;p14"/>
          <p:cNvSpPr txBox="1"/>
          <p:nvPr/>
        </p:nvSpPr>
        <p:spPr>
          <a:xfrm>
            <a:off x="2492450" y="4146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467200"/>
            <a:ext cx="7446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Logistic Regression with Ridge Regularization </a:t>
            </a:r>
            <a:endParaRPr sz="35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671700" y="1597875"/>
            <a:ext cx="3900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Minimal bias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Varying levels of variance (no more than (∓5)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Little overfitted </a:t>
            </a:r>
            <a:endParaRPr sz="1500"/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367" l="0" r="0" t="367"/>
          <a:stretch/>
        </p:blipFill>
        <p:spPr>
          <a:xfrm>
            <a:off x="5247274" y="1471425"/>
            <a:ext cx="3737725" cy="247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95250">
              <a:srgbClr val="000000">
                <a:alpha val="14000"/>
              </a:srgbClr>
            </a:outerShdw>
          </a:effectLst>
        </p:spPr>
      </p:pic>
      <p:sp>
        <p:nvSpPr>
          <p:cNvPr id="294" name="Google Shape;294;p15"/>
          <p:cNvSpPr txBox="1"/>
          <p:nvPr/>
        </p:nvSpPr>
        <p:spPr>
          <a:xfrm>
            <a:off x="2492450" y="4146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3956200"/>
            <a:ext cx="70305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Training Accuracy: </a:t>
            </a:r>
            <a:r>
              <a:rPr lang="en" sz="2000"/>
              <a:t>100%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Testing Accuracy: </a:t>
            </a:r>
            <a:r>
              <a:rPr lang="en" sz="2000"/>
              <a:t>91%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 = 10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Logistic Regression with Lasso Regularization </a:t>
            </a:r>
            <a:endParaRPr sz="3500"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671700" y="1597875"/>
            <a:ext cx="3900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Minimal variance (</a:t>
            </a:r>
            <a:r>
              <a:rPr lang="en" sz="1500"/>
              <a:t>∓2)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Underfitted</a:t>
            </a:r>
            <a:endParaRPr sz="1500"/>
          </a:p>
        </p:txBody>
      </p:sp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 b="367" l="0" r="0" t="367"/>
          <a:stretch/>
        </p:blipFill>
        <p:spPr>
          <a:xfrm>
            <a:off x="5247274" y="1471425"/>
            <a:ext cx="3737725" cy="247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95250">
              <a:srgbClr val="000000">
                <a:alpha val="14000"/>
              </a:srgbClr>
            </a:outerShdw>
          </a:effectLst>
        </p:spPr>
      </p:pic>
      <p:sp>
        <p:nvSpPr>
          <p:cNvPr id="303" name="Google Shape;303;p16"/>
          <p:cNvSpPr txBox="1"/>
          <p:nvPr/>
        </p:nvSpPr>
        <p:spPr>
          <a:xfrm>
            <a:off x="2492450" y="4146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6"/>
          <p:cNvSpPr txBox="1"/>
          <p:nvPr>
            <p:ph type="title"/>
          </p:nvPr>
        </p:nvSpPr>
        <p:spPr>
          <a:xfrm>
            <a:off x="1303800" y="3956200"/>
            <a:ext cx="70305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Training Accuracy w/ Polynomial Transformation: </a:t>
            </a:r>
            <a:r>
              <a:rPr lang="en" sz="2000"/>
              <a:t>76.25%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Testing Accuracy w/ Polynomial Transformation: </a:t>
            </a:r>
            <a:r>
              <a:rPr lang="en" sz="2000"/>
              <a:t>78.2%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 = 1 and 10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276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Logistic Regression with Polynomial Transformation </a:t>
            </a:r>
            <a:endParaRPr sz="3500"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671700" y="1597875"/>
            <a:ext cx="3900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Minimal bias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Varying levels of variance (no more than (∓5)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Little overfitted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Best results of the three </a:t>
            </a:r>
            <a:endParaRPr sz="1500"/>
          </a:p>
        </p:txBody>
      </p:sp>
      <p:pic>
        <p:nvPicPr>
          <p:cNvPr id="311" name="Google Shape;311;p17"/>
          <p:cNvPicPr preferRelativeResize="0"/>
          <p:nvPr/>
        </p:nvPicPr>
        <p:blipFill rotWithShape="1">
          <a:blip r:embed="rId3">
            <a:alphaModFix/>
          </a:blip>
          <a:srcRect b="367" l="0" r="0" t="367"/>
          <a:stretch/>
        </p:blipFill>
        <p:spPr>
          <a:xfrm>
            <a:off x="5247274" y="1471425"/>
            <a:ext cx="3737725" cy="247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95250">
              <a:srgbClr val="000000">
                <a:alpha val="14000"/>
              </a:srgbClr>
            </a:outerShdw>
          </a:effectLst>
        </p:spPr>
      </p:pic>
      <p:sp>
        <p:nvSpPr>
          <p:cNvPr id="312" name="Google Shape;312;p17"/>
          <p:cNvSpPr txBox="1"/>
          <p:nvPr/>
        </p:nvSpPr>
        <p:spPr>
          <a:xfrm>
            <a:off x="2492450" y="4146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7"/>
          <p:cNvSpPr txBox="1"/>
          <p:nvPr>
            <p:ph type="title"/>
          </p:nvPr>
        </p:nvSpPr>
        <p:spPr>
          <a:xfrm>
            <a:off x="1303800" y="3956200"/>
            <a:ext cx="70305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Training Accuracy w/ Polynomial Transformation: </a:t>
            </a:r>
            <a:r>
              <a:rPr lang="en" sz="2000"/>
              <a:t>100%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Testing Accuracy w/ Polynomial Transformation: </a:t>
            </a:r>
            <a:r>
              <a:rPr lang="en" sz="2000"/>
              <a:t>97.1%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 = .001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421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Support Vector Machines Linear Kernel </a:t>
            </a:r>
            <a:endParaRPr sz="3500"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871200" y="151290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Minimal bias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Minimal variance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Best results of the three</a:t>
            </a:r>
            <a:endParaRPr sz="1500"/>
          </a:p>
        </p:txBody>
      </p:sp>
      <p:pic>
        <p:nvPicPr>
          <p:cNvPr id="320" name="Google Shape;320;p18"/>
          <p:cNvPicPr preferRelativeResize="0"/>
          <p:nvPr/>
        </p:nvPicPr>
        <p:blipFill rotWithShape="1">
          <a:blip r:embed="rId3">
            <a:alphaModFix/>
          </a:blip>
          <a:srcRect b="1124" l="0" r="0" t="1124"/>
          <a:stretch/>
        </p:blipFill>
        <p:spPr>
          <a:xfrm>
            <a:off x="4920549" y="1543775"/>
            <a:ext cx="3737725" cy="247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95250">
              <a:srgbClr val="000000">
                <a:alpha val="14000"/>
              </a:srgbClr>
            </a:outerShdw>
          </a:effectLst>
        </p:spPr>
      </p:pic>
      <p:sp>
        <p:nvSpPr>
          <p:cNvPr id="321" name="Google Shape;321;p18"/>
          <p:cNvSpPr txBox="1"/>
          <p:nvPr/>
        </p:nvSpPr>
        <p:spPr>
          <a:xfrm>
            <a:off x="2492450" y="4146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8"/>
          <p:cNvSpPr txBox="1"/>
          <p:nvPr>
            <p:ph type="title"/>
          </p:nvPr>
        </p:nvSpPr>
        <p:spPr>
          <a:xfrm>
            <a:off x="1303800" y="3978300"/>
            <a:ext cx="70305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Training</a:t>
            </a:r>
            <a:r>
              <a:rPr b="0" lang="en" sz="2000"/>
              <a:t> Accuracy w/ Linear: </a:t>
            </a:r>
            <a:r>
              <a:rPr lang="en" sz="2000"/>
              <a:t>98.7%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Testing Accuracy w/ Linear: </a:t>
            </a:r>
            <a:r>
              <a:rPr lang="en" sz="2000"/>
              <a:t>94.2%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C= 10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Support Vector Machines Polynomial</a:t>
            </a:r>
            <a:endParaRPr sz="3500"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871200" y="151290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Minimal bias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Varying levels of variance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Overfitted </a:t>
            </a:r>
            <a:endParaRPr sz="1500"/>
          </a:p>
        </p:txBody>
      </p:sp>
      <p:pic>
        <p:nvPicPr>
          <p:cNvPr id="329" name="Google Shape;329;p19"/>
          <p:cNvPicPr preferRelativeResize="0"/>
          <p:nvPr/>
        </p:nvPicPr>
        <p:blipFill rotWithShape="1">
          <a:blip r:embed="rId3">
            <a:alphaModFix/>
          </a:blip>
          <a:srcRect b="1124" l="0" r="0" t="1124"/>
          <a:stretch/>
        </p:blipFill>
        <p:spPr>
          <a:xfrm>
            <a:off x="4920549" y="1543775"/>
            <a:ext cx="3737725" cy="247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95250">
              <a:srgbClr val="000000">
                <a:alpha val="14000"/>
              </a:srgbClr>
            </a:outerShdw>
          </a:effectLst>
        </p:spPr>
      </p:pic>
      <p:sp>
        <p:nvSpPr>
          <p:cNvPr id="330" name="Google Shape;330;p19"/>
          <p:cNvSpPr txBox="1"/>
          <p:nvPr/>
        </p:nvSpPr>
        <p:spPr>
          <a:xfrm>
            <a:off x="2492450" y="4146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9"/>
          <p:cNvSpPr txBox="1"/>
          <p:nvPr>
            <p:ph type="title"/>
          </p:nvPr>
        </p:nvSpPr>
        <p:spPr>
          <a:xfrm>
            <a:off x="1303800" y="3978300"/>
            <a:ext cx="70305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Training Accuracy: </a:t>
            </a:r>
            <a:r>
              <a:rPr lang="en" sz="2000"/>
              <a:t>87.5%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Testing Accuracy: </a:t>
            </a:r>
            <a:r>
              <a:rPr lang="en" sz="2000"/>
              <a:t>78.2%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C= 10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Support Vector Machines RBF</a:t>
            </a:r>
            <a:endParaRPr sz="3500"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871200" y="151290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Minimal bias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Varying levels of variance)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Very little overfitting</a:t>
            </a:r>
            <a:endParaRPr sz="1500"/>
          </a:p>
        </p:txBody>
      </p:sp>
      <p:pic>
        <p:nvPicPr>
          <p:cNvPr id="338" name="Google Shape;338;p20"/>
          <p:cNvPicPr preferRelativeResize="0"/>
          <p:nvPr/>
        </p:nvPicPr>
        <p:blipFill rotWithShape="1">
          <a:blip r:embed="rId3">
            <a:alphaModFix/>
          </a:blip>
          <a:srcRect b="367" l="0" r="0" t="367"/>
          <a:stretch/>
        </p:blipFill>
        <p:spPr>
          <a:xfrm>
            <a:off x="4920549" y="1543775"/>
            <a:ext cx="3737725" cy="247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95250">
              <a:srgbClr val="000000">
                <a:alpha val="14000"/>
              </a:srgbClr>
            </a:outerShdw>
          </a:effectLst>
        </p:spPr>
      </p:pic>
      <p:sp>
        <p:nvSpPr>
          <p:cNvPr id="339" name="Google Shape;339;p20"/>
          <p:cNvSpPr txBox="1"/>
          <p:nvPr/>
        </p:nvSpPr>
        <p:spPr>
          <a:xfrm>
            <a:off x="2492450" y="4146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0"/>
          <p:cNvSpPr txBox="1"/>
          <p:nvPr>
            <p:ph type="title"/>
          </p:nvPr>
        </p:nvSpPr>
        <p:spPr>
          <a:xfrm>
            <a:off x="1303800" y="3978300"/>
            <a:ext cx="70305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Training Accuracy w/ RBF: </a:t>
            </a:r>
            <a:r>
              <a:rPr lang="en" sz="2000"/>
              <a:t>85%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Testing Accuracy w/ RBF: </a:t>
            </a:r>
            <a:r>
              <a:rPr lang="en" sz="2000"/>
              <a:t>81.1</a:t>
            </a:r>
            <a:r>
              <a:rPr lang="en" sz="2000"/>
              <a:t>%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C= 10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Neural Networks</a:t>
            </a:r>
            <a:endParaRPr sz="3500"/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1303800" y="15437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By default neural networks performed normally, but not above / below average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Very overfitted in comparison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Using Sigmoid Function</a:t>
            </a:r>
            <a:endParaRPr sz="1500"/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549" y="1543775"/>
            <a:ext cx="3737725" cy="247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220000" dist="95250">
              <a:srgbClr val="000000">
                <a:alpha val="14000"/>
              </a:srgbClr>
            </a:outerShdw>
          </a:effectLst>
        </p:spPr>
      </p:pic>
      <p:sp>
        <p:nvSpPr>
          <p:cNvPr id="348" name="Google Shape;348;p21"/>
          <p:cNvSpPr txBox="1"/>
          <p:nvPr/>
        </p:nvSpPr>
        <p:spPr>
          <a:xfrm>
            <a:off x="2492450" y="4146975"/>
            <a:ext cx="4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1"/>
          <p:cNvSpPr txBox="1"/>
          <p:nvPr>
            <p:ph type="title"/>
          </p:nvPr>
        </p:nvSpPr>
        <p:spPr>
          <a:xfrm>
            <a:off x="1303800" y="4221975"/>
            <a:ext cx="70305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Prediction Accuracy: </a:t>
            </a:r>
            <a:r>
              <a:rPr lang="en" sz="2000"/>
              <a:t>51.6%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