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5"/>
  </p:notesMasterIdLst>
  <p:sldIdLst>
    <p:sldId id="256" r:id="rId4"/>
  </p:sldIdLst>
  <p:sldSz cx="30603825" cy="41405175"/>
  <p:notesSz cx="6858000" cy="9144000"/>
  <p:defaultTextStyle>
    <a:defPPr>
      <a:defRPr lang="en-GB"/>
    </a:defPPr>
    <a:lvl1pPr algn="l" defTabSz="565150" rtl="0" eaLnBrk="0" fontAlgn="base" hangingPunct="0">
      <a:spcBef>
        <a:spcPct val="0"/>
      </a:spcBef>
      <a:spcAft>
        <a:spcPct val="0"/>
      </a:spcAft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1pPr>
    <a:lvl2pPr marL="574675" indent="-117475" algn="l" defTabSz="565150" rtl="0" eaLnBrk="0" fontAlgn="base" hangingPunct="0">
      <a:spcBef>
        <a:spcPct val="0"/>
      </a:spcBef>
      <a:spcAft>
        <a:spcPct val="0"/>
      </a:spcAft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2pPr>
    <a:lvl3pPr marL="1150938" indent="-236538" algn="l" defTabSz="565150" rtl="0" eaLnBrk="0" fontAlgn="base" hangingPunct="0">
      <a:spcBef>
        <a:spcPct val="0"/>
      </a:spcBef>
      <a:spcAft>
        <a:spcPct val="0"/>
      </a:spcAft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3pPr>
    <a:lvl4pPr marL="1727200" indent="-355600" algn="l" defTabSz="565150" rtl="0" eaLnBrk="0" fontAlgn="base" hangingPunct="0">
      <a:spcBef>
        <a:spcPct val="0"/>
      </a:spcBef>
      <a:spcAft>
        <a:spcPct val="0"/>
      </a:spcAft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4pPr>
    <a:lvl5pPr marL="2303463" indent="-474663" algn="l" defTabSz="565150" rtl="0" eaLnBrk="0" fontAlgn="base" hangingPunct="0">
      <a:spcBef>
        <a:spcPct val="0"/>
      </a:spcBef>
      <a:spcAft>
        <a:spcPct val="0"/>
      </a:spcAft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3000" kern="1200">
        <a:solidFill>
          <a:schemeClr val="bg1"/>
        </a:solidFill>
        <a:latin typeface="Times New Roman" pitchFamily="18" charset="0"/>
        <a:ea typeface="MS Gothic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>
          <p15:clr>
            <a:srgbClr val="A4A3A4"/>
          </p15:clr>
        </p15:guide>
        <p15:guide id="2" pos="38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A20"/>
    <a:srgbClr val="F5B90A"/>
    <a:srgbClr val="006600"/>
    <a:srgbClr val="008000"/>
    <a:srgbClr val="F5C30B"/>
    <a:srgbClr val="50F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7" autoAdjust="0"/>
    <p:restoredTop sz="96980" autoAdjust="0"/>
  </p:normalViewPr>
  <p:slideViewPr>
    <p:cSldViewPr>
      <p:cViewPr varScale="1">
        <p:scale>
          <a:sx n="12" d="100"/>
          <a:sy n="12" d="100"/>
        </p:scale>
        <p:origin x="2430" y="-48"/>
      </p:cViewPr>
      <p:guideLst>
        <p:guide orient="horz" pos="2608"/>
        <p:guide pos="3855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en-US" smtClean="0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515600" y="-11796713"/>
            <a:ext cx="9231312" cy="12490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36797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651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5651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5651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5651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5651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286000" y="695325"/>
            <a:ext cx="2286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pt-B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pt-BR" altLang="pt-B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3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tângulo 5"/>
          <p:cNvSpPr>
            <a:spLocks noChangeArrowheads="1"/>
          </p:cNvSpPr>
          <p:nvPr userDrawn="1"/>
        </p:nvSpPr>
        <p:spPr bwMode="auto">
          <a:xfrm>
            <a:off x="3852863" y="1908175"/>
            <a:ext cx="21837650" cy="3667125"/>
          </a:xfrm>
          <a:prstGeom prst="rect">
            <a:avLst/>
          </a:prstGeom>
          <a:solidFill>
            <a:srgbClr val="EC5A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1pPr>
            <a:lvl2pPr marL="742950" indent="-285750"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2pPr>
            <a:lvl3pPr marL="1143000" indent="-228600"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3pPr>
            <a:lvl4pPr marL="1600200" indent="-228600"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4pPr>
            <a:lvl5pPr marL="2057400" indent="-228600"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en-US" sz="2400" smtClean="0"/>
          </a:p>
        </p:txBody>
      </p:sp>
      <p:sp>
        <p:nvSpPr>
          <p:cNvPr id="1027" name="AutoShape 5"/>
          <p:cNvSpPr>
            <a:spLocks noChangeArrowheads="1"/>
          </p:cNvSpPr>
          <p:nvPr userDrawn="1"/>
        </p:nvSpPr>
        <p:spPr bwMode="auto">
          <a:xfrm>
            <a:off x="8245475" y="39352538"/>
            <a:ext cx="21747163" cy="1763712"/>
          </a:xfrm>
          <a:prstGeom prst="roundRect">
            <a:avLst>
              <a:gd name="adj" fmla="val 29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5214" tIns="57607" rIns="115214" bIns="57607" anchor="ctr"/>
          <a:lstStyle>
            <a:lvl1pPr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en-US" smtClean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218488" y="39398575"/>
            <a:ext cx="21588412" cy="168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13400" tIns="56700" rIns="113400" bIns="56700"/>
          <a:lstStyle>
            <a:lvl1pPr marL="225425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1pPr>
            <a:lvl2pPr marL="742950" indent="-28575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2pPr>
            <a:lvl3pPr marL="11430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3pPr>
            <a:lvl4pPr marL="16002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4pPr>
            <a:lvl5pPr marL="20574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 sz="5000" b="1" smtClean="0">
              <a:solidFill>
                <a:srgbClr val="0070C0"/>
              </a:solidFill>
              <a:latin typeface="Verdana" pitchFamily="34" charset="0"/>
            </a:endParaRPr>
          </a:p>
        </p:txBody>
      </p:sp>
      <p:pic>
        <p:nvPicPr>
          <p:cNvPr id="1029" name="Picture 2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5988963" y="1023938"/>
            <a:ext cx="3817937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tângulo 5"/>
          <p:cNvSpPr>
            <a:spLocks noChangeArrowheads="1"/>
          </p:cNvSpPr>
          <p:nvPr userDrawn="1"/>
        </p:nvSpPr>
        <p:spPr bwMode="auto">
          <a:xfrm>
            <a:off x="3544888" y="1476375"/>
            <a:ext cx="21837650" cy="3667125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1pPr>
            <a:lvl2pPr marL="742950" indent="-285750"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2pPr>
            <a:lvl3pPr marL="1143000" indent="-228600"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3pPr>
            <a:lvl4pPr marL="1600200" indent="-228600"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4pPr>
            <a:lvl5pPr marL="2057400" indent="-228600" defTabSz="449263" eaLnBrk="0" hangingPunct="0"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en-US" sz="2400" smtClean="0"/>
          </a:p>
        </p:txBody>
      </p:sp>
      <p:sp>
        <p:nvSpPr>
          <p:cNvPr id="1031" name="CaixaDeTexto 6"/>
          <p:cNvSpPr txBox="1">
            <a:spLocks noChangeArrowheads="1"/>
          </p:cNvSpPr>
          <p:nvPr userDrawn="1"/>
        </p:nvSpPr>
        <p:spPr bwMode="auto">
          <a:xfrm>
            <a:off x="755650" y="39773225"/>
            <a:ext cx="68040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5400" smtClean="0">
                <a:solidFill>
                  <a:schemeClr val="tx1"/>
                </a:solidFill>
              </a:rPr>
              <a:t>AVALIAÇÃO DO TCC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56515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9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56515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9800">
          <a:solidFill>
            <a:srgbClr val="000000"/>
          </a:solidFill>
          <a:latin typeface="Times New Roman" pitchFamily="16" charset="0"/>
          <a:ea typeface="MS Gothic" charset="-128"/>
        </a:defRPr>
      </a:lvl2pPr>
      <a:lvl3pPr algn="ctr" defTabSz="56515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9800">
          <a:solidFill>
            <a:srgbClr val="000000"/>
          </a:solidFill>
          <a:latin typeface="Times New Roman" pitchFamily="16" charset="0"/>
          <a:ea typeface="MS Gothic" charset="-128"/>
        </a:defRPr>
      </a:lvl3pPr>
      <a:lvl4pPr algn="ctr" defTabSz="56515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9800">
          <a:solidFill>
            <a:srgbClr val="000000"/>
          </a:solidFill>
          <a:latin typeface="Times New Roman" pitchFamily="16" charset="0"/>
          <a:ea typeface="MS Gothic" charset="-128"/>
        </a:defRPr>
      </a:lvl4pPr>
      <a:lvl5pPr algn="ctr" defTabSz="56515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9800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576072" algn="ctr" defTabSz="566071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800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1152144" algn="ctr" defTabSz="566071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800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1728216" algn="ctr" defTabSz="566071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800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2304288" algn="ctr" defTabSz="566071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800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1536700" indent="-1536700" algn="l" defTabSz="565150" rtl="0" eaLnBrk="0" fontAlgn="base" hangingPunct="0">
        <a:spcBef>
          <a:spcPts val="35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14400">
          <a:solidFill>
            <a:srgbClr val="000000"/>
          </a:solidFill>
          <a:latin typeface="+mn-lt"/>
          <a:ea typeface="+mn-ea"/>
          <a:cs typeface="+mn-cs"/>
        </a:defRPr>
      </a:lvl1pPr>
      <a:lvl2pPr marL="3336925" indent="-1281113" algn="l" defTabSz="565150" rtl="0" eaLnBrk="0" fontAlgn="base" hangingPunct="0">
        <a:spcBef>
          <a:spcPts val="31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2600">
          <a:solidFill>
            <a:srgbClr val="000000"/>
          </a:solidFill>
          <a:latin typeface="+mn-lt"/>
          <a:ea typeface="+mn-ea"/>
        </a:defRPr>
      </a:lvl2pPr>
      <a:lvl3pPr marL="5137150" indent="-1025525" algn="l" defTabSz="565150" rtl="0" eaLnBrk="0" fontAlgn="base" hangingPunct="0">
        <a:spcBef>
          <a:spcPts val="2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10800">
          <a:solidFill>
            <a:srgbClr val="000000"/>
          </a:solidFill>
          <a:latin typeface="+mn-lt"/>
          <a:ea typeface="+mn-ea"/>
        </a:defRPr>
      </a:lvl3pPr>
      <a:lvl4pPr marL="7200900" indent="-1027113" algn="l" defTabSz="565150" rtl="0" eaLnBrk="0" fontAlgn="base" hangingPunct="0">
        <a:spcBef>
          <a:spcPts val="223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8900">
          <a:solidFill>
            <a:srgbClr val="000000"/>
          </a:solidFill>
          <a:latin typeface="+mn-lt"/>
          <a:ea typeface="+mn-ea"/>
        </a:defRPr>
      </a:lvl4pPr>
      <a:lvl5pPr marL="9255125" indent="-1027113" algn="l" defTabSz="565150" rtl="0" eaLnBrk="0" fontAlgn="base" hangingPunct="0">
        <a:spcBef>
          <a:spcPts val="223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8900">
          <a:solidFill>
            <a:srgbClr val="000000"/>
          </a:solidFill>
          <a:latin typeface="+mn-lt"/>
          <a:ea typeface="+mn-ea"/>
        </a:defRPr>
      </a:lvl5pPr>
      <a:lvl6pPr marL="9831229" indent="-1028129" algn="l" defTabSz="566071" rtl="0" fontAlgn="base">
        <a:spcBef>
          <a:spcPts val="223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8900">
          <a:solidFill>
            <a:srgbClr val="000000"/>
          </a:solidFill>
          <a:latin typeface="+mn-lt"/>
          <a:ea typeface="+mn-ea"/>
        </a:defRPr>
      </a:lvl6pPr>
      <a:lvl7pPr marL="10407301" indent="-1028129" algn="l" defTabSz="566071" rtl="0" fontAlgn="base">
        <a:spcBef>
          <a:spcPts val="223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8900">
          <a:solidFill>
            <a:srgbClr val="000000"/>
          </a:solidFill>
          <a:latin typeface="+mn-lt"/>
          <a:ea typeface="+mn-ea"/>
        </a:defRPr>
      </a:lvl7pPr>
      <a:lvl8pPr marL="10983373" indent="-1028129" algn="l" defTabSz="566071" rtl="0" fontAlgn="base">
        <a:spcBef>
          <a:spcPts val="223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8900">
          <a:solidFill>
            <a:srgbClr val="000000"/>
          </a:solidFill>
          <a:latin typeface="+mn-lt"/>
          <a:ea typeface="+mn-ea"/>
        </a:defRPr>
      </a:lvl8pPr>
      <a:lvl9pPr marL="11559445" indent="-1028129" algn="l" defTabSz="566071" rtl="0" fontAlgn="base">
        <a:spcBef>
          <a:spcPts val="2237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89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511400" y="2196531"/>
            <a:ext cx="21890038" cy="20273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ctr" eaLnBrk="1" hangingPunct="1">
              <a:spcBef>
                <a:spcPts val="3938"/>
              </a:spcBef>
              <a:buClr>
                <a:srgbClr val="003399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</a:pPr>
            <a:r>
              <a:rPr lang="pt-BR" altLang="pt-BR" sz="6200" b="1" dirty="0" smtClean="0">
                <a:solidFill>
                  <a:srgbClr val="EC5A20"/>
                </a:solidFill>
                <a:latin typeface="Verdana" pitchFamily="34" charset="0"/>
              </a:rPr>
              <a:t>REDUÇÃO  DE MANCHAS EM AGULHAS COM METODOLOGIA SEIS SIGMA E DMAIC</a:t>
            </a:r>
            <a:endParaRPr lang="pt-BR" altLang="pt-BR" sz="6200" b="1" dirty="0">
              <a:solidFill>
                <a:srgbClr val="EC5A20"/>
              </a:solidFill>
              <a:latin typeface="Verdana" pitchFamily="34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428750" y="5835650"/>
            <a:ext cx="27505025" cy="1225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</a:pPr>
            <a:r>
              <a:rPr lang="en-GB" altLang="pt-BR" sz="3600" b="1" i="1" dirty="0" err="1" smtClean="0">
                <a:solidFill>
                  <a:srgbClr val="000000"/>
                </a:solidFill>
                <a:latin typeface="Verdana" pitchFamily="34" charset="0"/>
              </a:rPr>
              <a:t>Vinícius</a:t>
            </a:r>
            <a:r>
              <a:rPr lang="en-GB" altLang="pt-BR" sz="3600" b="1" i="1" dirty="0" smtClean="0">
                <a:solidFill>
                  <a:srgbClr val="000000"/>
                </a:solidFill>
                <a:latin typeface="Verdana" pitchFamily="34" charset="0"/>
              </a:rPr>
              <a:t> Fonseca, Giovanni José Rosa</a:t>
            </a:r>
            <a:endParaRPr lang="en-GB" altLang="pt-BR" sz="3600" b="1" i="1" dirty="0">
              <a:solidFill>
                <a:srgbClr val="000000"/>
              </a:solidFill>
              <a:latin typeface="Verdana" pitchFamily="34" charset="0"/>
            </a:endParaRP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</a:pPr>
            <a:r>
              <a:rPr lang="en-GB" altLang="pt-BR" i="1" dirty="0" smtClean="0">
                <a:solidFill>
                  <a:srgbClr val="000000"/>
                </a:solidFill>
                <a:latin typeface="Verdana" pitchFamily="34" charset="0"/>
                <a:cs typeface="Courier New" pitchFamily="49" charset="0"/>
              </a:rPr>
              <a:t>{viniciusafonseca@gmail.com</a:t>
            </a:r>
            <a:r>
              <a:rPr lang="en-GB" altLang="pt-BR" i="1" dirty="0">
                <a:solidFill>
                  <a:srgbClr val="000000"/>
                </a:solidFill>
                <a:latin typeface="Verdana" pitchFamily="34" charset="0"/>
                <a:cs typeface="Courier New" pitchFamily="49" charset="0"/>
              </a:rPr>
              <a:t>, giovanni.rosa@etep.edu.br}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905000" y="8029575"/>
            <a:ext cx="12725400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spcBef>
                <a:spcPts val="2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4000" b="1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INTRODUÇÃO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898650" y="8748713"/>
            <a:ext cx="12715875" cy="6582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lnSpc>
                <a:spcPct val="150000"/>
              </a:lnSpc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Nos dias atuais para uma empresa ser competitiva e manter essa competitividade no mercado, é necessário que a empresa constantemente reduza custos com a produção, 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fazer </a:t>
            </a: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produtos com 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qualidade. Este </a:t>
            </a: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projeto tem como objetivo a eliminação ou redução ao máximo do defeito de manchas nas 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agulhas. Para </a:t>
            </a: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alcançarmos os resultados esperados será utilizada a Metodologia Seis Sigma e DMAIC, e as Normas de Procedimentos internas da fábrica. Dentro da Metodologia DMAIC foram usadas algumas ferramentas da qualidade como o Diagrama de Causa e Efeito, DOE (Design </a:t>
            </a:r>
            <a:r>
              <a:rPr lang="pt-BR" altLang="pt-BR" sz="2800" dirty="0" err="1">
                <a:solidFill>
                  <a:srgbClr val="000000"/>
                </a:solidFill>
                <a:latin typeface="Verdana" pitchFamily="34" charset="0"/>
              </a:rPr>
              <a:t>of</a:t>
            </a: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Verdana" pitchFamily="34" charset="0"/>
              </a:rPr>
              <a:t>Experiments</a:t>
            </a: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), Diagramas de Pareto, entre outros.</a:t>
            </a:r>
          </a:p>
        </p:txBody>
      </p:sp>
      <p:sp>
        <p:nvSpPr>
          <p:cNvPr id="3079" name="Text Box 16"/>
          <p:cNvSpPr txBox="1">
            <a:spLocks noChangeArrowheads="1"/>
          </p:cNvSpPr>
          <p:nvPr/>
        </p:nvSpPr>
        <p:spPr bwMode="auto">
          <a:xfrm>
            <a:off x="16605250" y="33810328"/>
            <a:ext cx="12552362" cy="735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spcBef>
                <a:spcPts val="2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</a:pPr>
            <a:r>
              <a:rPr lang="en-GB" altLang="pt-BR" sz="40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REFERÊNCIAS</a:t>
            </a:r>
            <a:r>
              <a:rPr lang="ar-SA" altLang="pt-BR" sz="40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‏</a:t>
            </a:r>
            <a:endParaRPr lang="en-US" altLang="pt-BR" sz="4000" b="1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3080" name="Text Box 11"/>
          <p:cNvSpPr txBox="1">
            <a:spLocks noChangeArrowheads="1"/>
          </p:cNvSpPr>
          <p:nvPr/>
        </p:nvSpPr>
        <p:spPr bwMode="auto">
          <a:xfrm>
            <a:off x="16259175" y="28049570"/>
            <a:ext cx="12644438" cy="55333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lnSpc>
                <a:spcPct val="150000"/>
              </a:lnSpc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O </a:t>
            </a: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defeito de mancha era responsável por 19,2% de todos os defeitos da 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fábrica. Com </a:t>
            </a: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a utilização das metodologias e ferramentas apresentadas na fundamentação o projeto tendeu-se para o benchmarking, onde foi identificado no mesmo processo uma etapa diferente que não tinha índices de reprovas por manchas.</a:t>
            </a:r>
          </a:p>
          <a:p>
            <a:pPr algn="just">
              <a:lnSpc>
                <a:spcPct val="150000"/>
              </a:lnSpc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A partir dessas ações foi obtido uma redução de 98% dos defeitos de mancha até presente data. É fundamental o acompanhamento no processo para solidificar os novos resultados.</a:t>
            </a:r>
          </a:p>
        </p:txBody>
      </p:sp>
      <p:sp>
        <p:nvSpPr>
          <p:cNvPr id="3081" name="Text Box 14"/>
          <p:cNvSpPr txBox="1">
            <a:spLocks noChangeArrowheads="1"/>
          </p:cNvSpPr>
          <p:nvPr/>
        </p:nvSpPr>
        <p:spPr bwMode="auto">
          <a:xfrm>
            <a:off x="16335375" y="27305932"/>
            <a:ext cx="12647613" cy="7346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spcBef>
                <a:spcPts val="2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40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CONCLUSÃO</a:t>
            </a:r>
            <a:endParaRPr lang="pt-BR" altLang="pt-BR" sz="4000" b="1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3084" name="Retângulo 2"/>
          <p:cNvSpPr>
            <a:spLocks noChangeArrowheads="1"/>
          </p:cNvSpPr>
          <p:nvPr/>
        </p:nvSpPr>
        <p:spPr bwMode="auto">
          <a:xfrm>
            <a:off x="6011863" y="21445291"/>
            <a:ext cx="4898231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</a:pPr>
            <a:r>
              <a:rPr lang="en-GB" altLang="pt-BR" sz="2800" dirty="0">
                <a:solidFill>
                  <a:srgbClr val="000000"/>
                </a:solidFill>
                <a:latin typeface="Verdana" pitchFamily="34" charset="0"/>
              </a:rPr>
              <a:t>(Fonte: </a:t>
            </a:r>
            <a:r>
              <a:rPr lang="en-GB" altLang="pt-BR" sz="2800" dirty="0" err="1" smtClean="0">
                <a:solidFill>
                  <a:srgbClr val="000000"/>
                </a:solidFill>
                <a:latin typeface="Verdana" pitchFamily="34" charset="0"/>
              </a:rPr>
              <a:t>Autor</a:t>
            </a:r>
            <a:r>
              <a:rPr lang="en-GB" altLang="pt-BR" sz="2800" dirty="0" smtClean="0">
                <a:solidFill>
                  <a:srgbClr val="000000"/>
                </a:solidFill>
                <a:latin typeface="Verdana" pitchFamily="34" charset="0"/>
              </a:rPr>
              <a:t>, </a:t>
            </a:r>
            <a:r>
              <a:rPr lang="en-GB" altLang="pt-BR" sz="2800" dirty="0">
                <a:solidFill>
                  <a:srgbClr val="000000"/>
                </a:solidFill>
                <a:latin typeface="Verdana" pitchFamily="34" charset="0"/>
              </a:rPr>
              <a:t>2015)</a:t>
            </a:r>
          </a:p>
        </p:txBody>
      </p:sp>
      <p:sp>
        <p:nvSpPr>
          <p:cNvPr id="3085" name="Text Box 9"/>
          <p:cNvSpPr txBox="1">
            <a:spLocks noChangeArrowheads="1"/>
          </p:cNvSpPr>
          <p:nvPr/>
        </p:nvSpPr>
        <p:spPr bwMode="auto">
          <a:xfrm>
            <a:off x="1823243" y="23582907"/>
            <a:ext cx="12866687" cy="3350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lnSpc>
                <a:spcPct val="150000"/>
              </a:lnSpc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Os defeitos de manchas equivalem a 19,2% de todos os defeitos da fábrica. A partir dessa premissa, e através das ferramentas e métodos de qualidade citados na introdução. Com os resultados das ferramentas e 5 </a:t>
            </a:r>
            <a:r>
              <a:rPr lang="pt-BR" altLang="pt-BR" sz="2800" smtClean="0">
                <a:solidFill>
                  <a:srgbClr val="000000"/>
                </a:solidFill>
                <a:latin typeface="Verdana" pitchFamily="34" charset="0"/>
              </a:rPr>
              <a:t>porques, 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identificamos as possíveis causas e criamos o plano de ação.</a:t>
            </a:r>
            <a:endParaRPr lang="en-GB" altLang="pt-BR" sz="28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092" name="Text Box 14"/>
          <p:cNvSpPr txBox="1">
            <a:spLocks noChangeArrowheads="1"/>
          </p:cNvSpPr>
          <p:nvPr/>
        </p:nvSpPr>
        <p:spPr bwMode="auto">
          <a:xfrm>
            <a:off x="1966913" y="22849481"/>
            <a:ext cx="12647612" cy="73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spcBef>
                <a:spcPts val="2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40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METODOLOGIA</a:t>
            </a:r>
          </a:p>
        </p:txBody>
      </p:sp>
      <p:sp>
        <p:nvSpPr>
          <p:cNvPr id="3160" name="Text Box 14"/>
          <p:cNvSpPr txBox="1">
            <a:spLocks noChangeArrowheads="1"/>
          </p:cNvSpPr>
          <p:nvPr/>
        </p:nvSpPr>
        <p:spPr bwMode="auto">
          <a:xfrm>
            <a:off x="16107087" y="16498538"/>
            <a:ext cx="12647612" cy="735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spcBef>
                <a:spcPts val="2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40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RESULTADOS</a:t>
            </a:r>
          </a:p>
        </p:txBody>
      </p:sp>
      <p:sp>
        <p:nvSpPr>
          <p:cNvPr id="3193" name="Text Box 9"/>
          <p:cNvSpPr txBox="1">
            <a:spLocks noChangeArrowheads="1"/>
          </p:cNvSpPr>
          <p:nvPr/>
        </p:nvSpPr>
        <p:spPr bwMode="auto">
          <a:xfrm>
            <a:off x="15888011" y="17233551"/>
            <a:ext cx="12866687" cy="27044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just">
              <a:lnSpc>
                <a:spcPct val="150000"/>
              </a:lnSpc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</a:pP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Com os resultados levantados através da metodologia, o fluxo das agulhas com alto </a:t>
            </a:r>
            <a:r>
              <a:rPr lang="pt-BR" altLang="pt-BR" sz="2800" dirty="0">
                <a:solidFill>
                  <a:srgbClr val="000000"/>
                </a:solidFill>
                <a:latin typeface="Verdana" pitchFamily="34" charset="0"/>
              </a:rPr>
              <a:t>í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ndice de manchas foi alterado, com a </a:t>
            </a:r>
            <a:r>
              <a:rPr lang="pt-BR" altLang="pt-BR" sz="2800" dirty="0" err="1" smtClean="0">
                <a:solidFill>
                  <a:srgbClr val="000000"/>
                </a:solidFill>
                <a:latin typeface="Verdana" pitchFamily="34" charset="0"/>
              </a:rPr>
              <a:t>a</a:t>
            </a:r>
            <a:r>
              <a:rPr lang="pt-BR" altLang="pt-BR" sz="2800" dirty="0" smtClean="0">
                <a:solidFill>
                  <a:srgbClr val="000000"/>
                </a:solidFill>
                <a:latin typeface="Verdana" pitchFamily="34" charset="0"/>
              </a:rPr>
              <a:t> implementação em norma da utilização da solução neutralizante de ácido. E os resultados de reprova pode-se observar no gráfico abaixo:</a:t>
            </a:r>
            <a:endParaRPr lang="en-GB" altLang="pt-BR" sz="28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195" name="Text Box 12"/>
          <p:cNvSpPr txBox="1">
            <a:spLocks noChangeArrowheads="1"/>
          </p:cNvSpPr>
          <p:nvPr/>
        </p:nvSpPr>
        <p:spPr bwMode="auto">
          <a:xfrm>
            <a:off x="19266396" y="20242006"/>
            <a:ext cx="8616800" cy="550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3400" tIns="58968" rIns="113400" bIns="58968">
            <a:spAutoFit/>
          </a:bodyPr>
          <a:lstStyle/>
          <a:p>
            <a:pPr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</a:pPr>
            <a:r>
              <a:rPr lang="en-GB" altLang="pt-BR" sz="2800" dirty="0" smtClean="0">
                <a:solidFill>
                  <a:srgbClr val="000000"/>
                </a:solidFill>
                <a:latin typeface="Verdana" pitchFamily="34" charset="0"/>
              </a:rPr>
              <a:t>GRÁFICO: </a:t>
            </a:r>
            <a:r>
              <a:rPr lang="en-GB" altLang="pt-BR" sz="2800" dirty="0" err="1">
                <a:solidFill>
                  <a:srgbClr val="000000"/>
                </a:solidFill>
                <a:latin typeface="Verdana" pitchFamily="34" charset="0"/>
              </a:rPr>
              <a:t>Resultados</a:t>
            </a:r>
            <a:r>
              <a:rPr lang="en-GB" altLang="pt-BR" sz="28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  <a:latin typeface="Verdana" pitchFamily="34" charset="0"/>
              </a:rPr>
              <a:t>obtidos</a:t>
            </a:r>
            <a:r>
              <a:rPr lang="en-GB" altLang="pt-BR" sz="2800" dirty="0">
                <a:solidFill>
                  <a:srgbClr val="000000"/>
                </a:solidFill>
                <a:latin typeface="Verdana" pitchFamily="34" charset="0"/>
              </a:rPr>
              <a:t> no </a:t>
            </a:r>
            <a:r>
              <a:rPr lang="en-GB" altLang="pt-BR" sz="2800" dirty="0" err="1">
                <a:solidFill>
                  <a:srgbClr val="000000"/>
                </a:solidFill>
                <a:latin typeface="Verdana" pitchFamily="34" charset="0"/>
              </a:rPr>
              <a:t>Processo</a:t>
            </a:r>
            <a:endParaRPr lang="en-GB" altLang="pt-BR" sz="28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196" name="Rectangle 2"/>
          <p:cNvSpPr>
            <a:spLocks noChangeArrowheads="1"/>
          </p:cNvSpPr>
          <p:nvPr/>
        </p:nvSpPr>
        <p:spPr bwMode="auto">
          <a:xfrm>
            <a:off x="16484600" y="37280849"/>
            <a:ext cx="12793663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700" dirty="0">
                <a:solidFill>
                  <a:schemeClr val="tx1"/>
                </a:solidFill>
                <a:latin typeface="Verdana" pitchFamily="34" charset="0"/>
              </a:rPr>
              <a:t>MARCONDES, Vitor Antônio. </a:t>
            </a:r>
            <a:r>
              <a:rPr lang="pt-BR" altLang="pt-BR" sz="2700" b="1" dirty="0">
                <a:solidFill>
                  <a:schemeClr val="tx1"/>
                </a:solidFill>
                <a:latin typeface="Verdana" pitchFamily="34" charset="0"/>
              </a:rPr>
              <a:t>A Metodologia </a:t>
            </a:r>
            <a:r>
              <a:rPr lang="pt-BR" altLang="pt-BR" sz="2700" b="1" dirty="0" err="1">
                <a:solidFill>
                  <a:schemeClr val="tx1"/>
                </a:solidFill>
                <a:latin typeface="Verdana" pitchFamily="34" charset="0"/>
              </a:rPr>
              <a:t>Six</a:t>
            </a:r>
            <a:r>
              <a:rPr lang="pt-BR" altLang="pt-BR" sz="2700" b="1" dirty="0">
                <a:solidFill>
                  <a:schemeClr val="tx1"/>
                </a:solidFill>
                <a:latin typeface="Verdana" pitchFamily="34" charset="0"/>
              </a:rPr>
              <a:t> Sigma_1. 2010. </a:t>
            </a:r>
            <a:r>
              <a:rPr lang="pt-BR" altLang="pt-BR" sz="2700" dirty="0">
                <a:solidFill>
                  <a:schemeClr val="tx1"/>
                </a:solidFill>
                <a:latin typeface="Verdana" pitchFamily="34" charset="0"/>
              </a:rPr>
              <a:t>Treinamento DE Disseminação Seis Sigma  – </a:t>
            </a:r>
            <a:r>
              <a:rPr lang="pt-BR" altLang="pt-BR" sz="2700" dirty="0" err="1">
                <a:solidFill>
                  <a:schemeClr val="tx1"/>
                </a:solidFill>
                <a:latin typeface="Verdana" pitchFamily="34" charset="0"/>
              </a:rPr>
              <a:t>Jhonson</a:t>
            </a:r>
            <a:r>
              <a:rPr lang="pt-BR" altLang="pt-BR" sz="2700" dirty="0">
                <a:solidFill>
                  <a:schemeClr val="tx1"/>
                </a:solidFill>
                <a:latin typeface="Verdana" pitchFamily="34" charset="0"/>
              </a:rPr>
              <a:t> &amp; </a:t>
            </a:r>
            <a:r>
              <a:rPr lang="pt-BR" altLang="pt-BR" sz="2700" dirty="0" err="1">
                <a:solidFill>
                  <a:schemeClr val="tx1"/>
                </a:solidFill>
                <a:latin typeface="Verdana" pitchFamily="34" charset="0"/>
              </a:rPr>
              <a:t>Jhonson</a:t>
            </a:r>
            <a:r>
              <a:rPr lang="pt-BR" altLang="pt-BR" sz="2700" dirty="0">
                <a:solidFill>
                  <a:schemeClr val="tx1"/>
                </a:solidFill>
                <a:latin typeface="Verdana" pitchFamily="34" charset="0"/>
              </a:rPr>
              <a:t> Medical Brasil, São José dos Campos, 2010.</a:t>
            </a:r>
            <a:endParaRPr lang="en-US" altLang="pt-BR" sz="27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197" name="Rectangle 3"/>
          <p:cNvSpPr>
            <a:spLocks noChangeArrowheads="1"/>
          </p:cNvSpPr>
          <p:nvPr/>
        </p:nvSpPr>
        <p:spPr bwMode="auto">
          <a:xfrm>
            <a:off x="16457613" y="34990088"/>
            <a:ext cx="12525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BREYFOGLE, F. W</a:t>
            </a:r>
            <a:r>
              <a:rPr lang="en-US" altLang="pt-BR" sz="2700" b="1" dirty="0">
                <a:solidFill>
                  <a:schemeClr val="tx1"/>
                </a:solidFill>
                <a:latin typeface="Verdana" pitchFamily="34" charset="0"/>
              </a:rPr>
              <a:t>. Six Sigma: smarter solutions using statistical methods</a:t>
            </a:r>
            <a:r>
              <a:rPr lang="en-US" altLang="pt-BR" sz="2700" dirty="0">
                <a:solidFill>
                  <a:schemeClr val="tx1"/>
                </a:solidFill>
                <a:latin typeface="Verdana" pitchFamily="34" charset="0"/>
              </a:rPr>
              <a:t>. 2. ed. Austin: Wiley, 2003.</a:t>
            </a:r>
          </a:p>
        </p:txBody>
      </p:sp>
      <p:sp>
        <p:nvSpPr>
          <p:cNvPr id="3198" name="Rectangle 54"/>
          <p:cNvSpPr>
            <a:spLocks noChangeArrowheads="1"/>
          </p:cNvSpPr>
          <p:nvPr/>
        </p:nvSpPr>
        <p:spPr bwMode="auto">
          <a:xfrm>
            <a:off x="16457613" y="36087560"/>
            <a:ext cx="120538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700" dirty="0">
                <a:solidFill>
                  <a:schemeClr val="tx1"/>
                </a:solidFill>
                <a:latin typeface="Verdana" pitchFamily="34" charset="0"/>
              </a:rPr>
              <a:t>LYNCH, D. P. CLOUTIER, E. T</a:t>
            </a:r>
            <a:r>
              <a:rPr lang="pt-BR" altLang="pt-BR" sz="2700" b="1" dirty="0">
                <a:solidFill>
                  <a:schemeClr val="tx1"/>
                </a:solidFill>
                <a:latin typeface="Verdana" pitchFamily="34" charset="0"/>
              </a:rPr>
              <a:t>. 5 </a:t>
            </a:r>
            <a:r>
              <a:rPr lang="pt-BR" altLang="pt-BR" sz="2700" b="1" dirty="0" err="1">
                <a:solidFill>
                  <a:schemeClr val="tx1"/>
                </a:solidFill>
                <a:latin typeface="Verdana" pitchFamily="34" charset="0"/>
              </a:rPr>
              <a:t>steps</a:t>
            </a:r>
            <a:r>
              <a:rPr lang="pt-BR" altLang="pt-BR" sz="27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pt-BR" altLang="pt-BR" sz="2700" b="1" dirty="0" err="1">
                <a:solidFill>
                  <a:schemeClr val="tx1"/>
                </a:solidFill>
                <a:latin typeface="Verdana" pitchFamily="34" charset="0"/>
              </a:rPr>
              <a:t>to</a:t>
            </a:r>
            <a:r>
              <a:rPr lang="pt-BR" altLang="pt-BR" sz="2700" b="1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pt-BR" altLang="pt-BR" sz="2700" b="1" dirty="0" err="1">
                <a:solidFill>
                  <a:schemeClr val="tx1"/>
                </a:solidFill>
                <a:latin typeface="Verdana" pitchFamily="34" charset="0"/>
              </a:rPr>
              <a:t>success</a:t>
            </a:r>
            <a:r>
              <a:rPr lang="pt-BR" altLang="pt-BR" sz="2700" b="1" dirty="0">
                <a:solidFill>
                  <a:schemeClr val="tx1"/>
                </a:solidFill>
                <a:latin typeface="Verdana" pitchFamily="34" charset="0"/>
              </a:rPr>
              <a:t>. ASQ </a:t>
            </a:r>
            <a:r>
              <a:rPr lang="pt-BR" altLang="pt-BR" sz="2700" b="1" dirty="0" err="1">
                <a:solidFill>
                  <a:schemeClr val="tx1"/>
                </a:solidFill>
                <a:latin typeface="Verdana" pitchFamily="34" charset="0"/>
              </a:rPr>
              <a:t>Six</a:t>
            </a:r>
            <a:r>
              <a:rPr lang="pt-BR" altLang="pt-BR" sz="2700" b="1" dirty="0">
                <a:solidFill>
                  <a:schemeClr val="tx1"/>
                </a:solidFill>
                <a:latin typeface="Verdana" pitchFamily="34" charset="0"/>
              </a:rPr>
              <a:t> Sigma </a:t>
            </a:r>
            <a:r>
              <a:rPr lang="pt-BR" altLang="pt-BR" sz="2700" b="1" dirty="0" err="1" smtClean="0">
                <a:solidFill>
                  <a:schemeClr val="tx1"/>
                </a:solidFill>
                <a:latin typeface="Verdana" pitchFamily="34" charset="0"/>
              </a:rPr>
              <a:t>Forum</a:t>
            </a:r>
            <a:r>
              <a:rPr lang="pt-BR" altLang="pt-BR" sz="2700" b="1" dirty="0" smtClean="0">
                <a:solidFill>
                  <a:schemeClr val="tx1"/>
                </a:solidFill>
                <a:latin typeface="Verdana" pitchFamily="34" charset="0"/>
              </a:rPr>
              <a:t> Magazine</a:t>
            </a:r>
            <a:r>
              <a:rPr lang="pt-BR" altLang="pt-BR" sz="2700" dirty="0">
                <a:solidFill>
                  <a:schemeClr val="tx1"/>
                </a:solidFill>
                <a:latin typeface="Verdana" pitchFamily="34" charset="0"/>
              </a:rPr>
              <a:t>. Milwaukee: v. 2, n. 2, 2003 p. 27-33.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67" y="16905794"/>
            <a:ext cx="7433590" cy="430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2888358" y="16238813"/>
            <a:ext cx="10553700" cy="549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 algn="ctr"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</a:pPr>
            <a:r>
              <a:rPr lang="en-GB" altLang="pt-BR" sz="2800" dirty="0">
                <a:solidFill>
                  <a:srgbClr val="000000"/>
                </a:solidFill>
                <a:latin typeface="Verdana" pitchFamily="34" charset="0"/>
              </a:rPr>
              <a:t>FIGURA 1: </a:t>
            </a:r>
            <a:r>
              <a:rPr lang="en-GB" altLang="pt-BR" sz="2800" dirty="0" err="1" smtClean="0">
                <a:solidFill>
                  <a:srgbClr val="000000"/>
                </a:solidFill>
                <a:latin typeface="Verdana" pitchFamily="34" charset="0"/>
              </a:rPr>
              <a:t>Furo</a:t>
            </a:r>
            <a:r>
              <a:rPr lang="en-GB" altLang="pt-BR" sz="2800" dirty="0" smtClean="0">
                <a:solidFill>
                  <a:srgbClr val="000000"/>
                </a:solidFill>
                <a:latin typeface="Verdana" pitchFamily="34" charset="0"/>
              </a:rPr>
              <a:t> de Agulhas com </a:t>
            </a:r>
            <a:r>
              <a:rPr lang="en-GB" altLang="pt-BR" sz="2800" dirty="0" err="1" smtClean="0">
                <a:solidFill>
                  <a:srgbClr val="000000"/>
                </a:solidFill>
                <a:latin typeface="Verdana" pitchFamily="34" charset="0"/>
              </a:rPr>
              <a:t>Manchas</a:t>
            </a:r>
            <a:endParaRPr lang="en-GB" altLang="pt-BR" sz="28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939895" y="28044378"/>
            <a:ext cx="7409689" cy="55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113400" tIns="58968" rIns="113400" bIns="58968">
            <a:spAutoFit/>
          </a:bodyPr>
          <a:lstStyle/>
          <a:p>
            <a:pPr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</a:pPr>
            <a:r>
              <a:rPr lang="en-GB" altLang="pt-BR" sz="2800" dirty="0">
                <a:solidFill>
                  <a:srgbClr val="000000"/>
                </a:solidFill>
                <a:latin typeface="Verdana" pitchFamily="34" charset="0"/>
              </a:rPr>
              <a:t>FIGURA </a:t>
            </a:r>
            <a:r>
              <a:rPr lang="en-GB" altLang="pt-BR" sz="2800" dirty="0" smtClean="0">
                <a:solidFill>
                  <a:srgbClr val="000000"/>
                </a:solidFill>
                <a:latin typeface="Verdana" pitchFamily="34" charset="0"/>
              </a:rPr>
              <a:t>: Ishikawa </a:t>
            </a:r>
            <a:r>
              <a:rPr lang="en-GB" altLang="pt-BR" sz="2800" dirty="0" err="1" smtClean="0">
                <a:solidFill>
                  <a:srgbClr val="000000"/>
                </a:solidFill>
                <a:latin typeface="Verdana" pitchFamily="34" charset="0"/>
              </a:rPr>
              <a:t>Defeito</a:t>
            </a:r>
            <a:r>
              <a:rPr lang="en-GB" altLang="pt-BR" sz="2800" dirty="0" smtClean="0">
                <a:solidFill>
                  <a:srgbClr val="000000"/>
                </a:solidFill>
                <a:latin typeface="Verdana" pitchFamily="34" charset="0"/>
              </a:rPr>
              <a:t> de Mancha</a:t>
            </a:r>
            <a:endParaRPr lang="en-GB" altLang="pt-BR" sz="280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92" y="28867510"/>
            <a:ext cx="10829293" cy="768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tângulo 2"/>
          <p:cNvSpPr>
            <a:spLocks noChangeArrowheads="1"/>
          </p:cNvSpPr>
          <p:nvPr/>
        </p:nvSpPr>
        <p:spPr bwMode="auto">
          <a:xfrm>
            <a:off x="6195622" y="36756974"/>
            <a:ext cx="4898231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</a:pPr>
            <a:r>
              <a:rPr lang="en-GB" altLang="pt-BR" sz="2800" dirty="0">
                <a:solidFill>
                  <a:srgbClr val="000000"/>
                </a:solidFill>
                <a:latin typeface="Verdana" pitchFamily="34" charset="0"/>
              </a:rPr>
              <a:t>(Fonte: </a:t>
            </a:r>
            <a:r>
              <a:rPr lang="en-GB" altLang="pt-BR" sz="2800" dirty="0" err="1" smtClean="0">
                <a:solidFill>
                  <a:srgbClr val="000000"/>
                </a:solidFill>
                <a:latin typeface="Verdana" pitchFamily="34" charset="0"/>
              </a:rPr>
              <a:t>Autor</a:t>
            </a:r>
            <a:r>
              <a:rPr lang="en-GB" altLang="pt-BR" sz="2800" dirty="0" smtClean="0">
                <a:solidFill>
                  <a:srgbClr val="000000"/>
                </a:solidFill>
                <a:latin typeface="Verdana" pitchFamily="34" charset="0"/>
              </a:rPr>
              <a:t>, </a:t>
            </a:r>
            <a:r>
              <a:rPr lang="en-GB" altLang="pt-BR" sz="2800" dirty="0">
                <a:solidFill>
                  <a:srgbClr val="000000"/>
                </a:solidFill>
                <a:latin typeface="Verdana" pitchFamily="34" charset="0"/>
              </a:rPr>
              <a:t>2015)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19622294" y="8117680"/>
            <a:ext cx="11520488" cy="55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13400" tIns="58968" rIns="113400" bIns="58968">
            <a:spAutoFit/>
          </a:bodyPr>
          <a:lstStyle/>
          <a:p>
            <a:pPr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</a:pPr>
            <a:r>
              <a:rPr lang="en-GB" altLang="pt-BR" sz="2800" dirty="0">
                <a:solidFill>
                  <a:srgbClr val="000000"/>
                </a:solidFill>
                <a:latin typeface="Verdana" pitchFamily="34" charset="0"/>
              </a:rPr>
              <a:t>FIGURA 3: </a:t>
            </a:r>
            <a:r>
              <a:rPr lang="en-GB" altLang="pt-BR" sz="2800" dirty="0" smtClean="0">
                <a:solidFill>
                  <a:srgbClr val="000000"/>
                </a:solidFill>
                <a:latin typeface="Verdana" pitchFamily="34" charset="0"/>
              </a:rPr>
              <a:t>5 </a:t>
            </a:r>
            <a:r>
              <a:rPr lang="en-GB" altLang="pt-BR" sz="2800" dirty="0" err="1">
                <a:solidFill>
                  <a:srgbClr val="000000"/>
                </a:solidFill>
                <a:latin typeface="Verdana" pitchFamily="34" charset="0"/>
              </a:rPr>
              <a:t>P</a:t>
            </a:r>
            <a:r>
              <a:rPr lang="en-GB" altLang="pt-BR" sz="2800" dirty="0" err="1" smtClean="0">
                <a:solidFill>
                  <a:srgbClr val="000000"/>
                </a:solidFill>
                <a:latin typeface="Verdana" pitchFamily="34" charset="0"/>
              </a:rPr>
              <a:t>orques</a:t>
            </a:r>
            <a:r>
              <a:rPr lang="en-GB" altLang="pt-BR" sz="2800" dirty="0" smtClean="0">
                <a:solidFill>
                  <a:srgbClr val="000000"/>
                </a:solidFill>
                <a:latin typeface="Verdana" pitchFamily="34" charset="0"/>
              </a:rPr>
              <a:t> Mancha Agulhas</a:t>
            </a:r>
            <a:endParaRPr lang="en-GB" altLang="pt-BR" sz="28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4" name="Retângulo 2"/>
          <p:cNvSpPr>
            <a:spLocks noChangeArrowheads="1"/>
          </p:cNvSpPr>
          <p:nvPr/>
        </p:nvSpPr>
        <p:spPr bwMode="auto">
          <a:xfrm>
            <a:off x="20886129" y="15748156"/>
            <a:ext cx="4898231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</a:pPr>
            <a:r>
              <a:rPr lang="en-GB" altLang="pt-BR" sz="2800" dirty="0">
                <a:solidFill>
                  <a:srgbClr val="000000"/>
                </a:solidFill>
                <a:latin typeface="Verdana" pitchFamily="34" charset="0"/>
              </a:rPr>
              <a:t>(Fonte: </a:t>
            </a:r>
            <a:r>
              <a:rPr lang="en-GB" altLang="pt-BR" sz="2800" dirty="0" err="1" smtClean="0">
                <a:solidFill>
                  <a:srgbClr val="000000"/>
                </a:solidFill>
                <a:latin typeface="Verdana" pitchFamily="34" charset="0"/>
              </a:rPr>
              <a:t>Autor</a:t>
            </a:r>
            <a:r>
              <a:rPr lang="en-GB" altLang="pt-BR" sz="2800" dirty="0" smtClean="0">
                <a:solidFill>
                  <a:srgbClr val="000000"/>
                </a:solidFill>
                <a:latin typeface="Verdana" pitchFamily="34" charset="0"/>
              </a:rPr>
              <a:t>, </a:t>
            </a:r>
            <a:r>
              <a:rPr lang="en-GB" altLang="pt-BR" sz="2800" dirty="0">
                <a:solidFill>
                  <a:srgbClr val="000000"/>
                </a:solidFill>
                <a:latin typeface="Verdana" pitchFamily="34" charset="0"/>
              </a:rPr>
              <a:t>2015)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6396" y="8756650"/>
            <a:ext cx="8137695" cy="690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430" y="21100664"/>
            <a:ext cx="6596207" cy="49644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</p:pic>
      <p:sp>
        <p:nvSpPr>
          <p:cNvPr id="31" name="Retângulo 2"/>
          <p:cNvSpPr>
            <a:spLocks noChangeArrowheads="1"/>
          </p:cNvSpPr>
          <p:nvPr/>
        </p:nvSpPr>
        <p:spPr bwMode="auto">
          <a:xfrm>
            <a:off x="21296690" y="26409774"/>
            <a:ext cx="4898231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1888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</a:pPr>
            <a:r>
              <a:rPr lang="en-GB" altLang="pt-BR" sz="2800" dirty="0">
                <a:solidFill>
                  <a:srgbClr val="000000"/>
                </a:solidFill>
                <a:latin typeface="Verdana" pitchFamily="34" charset="0"/>
              </a:rPr>
              <a:t>(Fonte: </a:t>
            </a:r>
            <a:r>
              <a:rPr lang="en-GB" altLang="pt-BR" sz="2800" dirty="0" err="1" smtClean="0">
                <a:solidFill>
                  <a:srgbClr val="000000"/>
                </a:solidFill>
                <a:latin typeface="Verdana" pitchFamily="34" charset="0"/>
              </a:rPr>
              <a:t>Autor</a:t>
            </a:r>
            <a:r>
              <a:rPr lang="en-GB" altLang="pt-BR" sz="2800" dirty="0" smtClean="0">
                <a:solidFill>
                  <a:srgbClr val="000000"/>
                </a:solidFill>
                <a:latin typeface="Verdana" pitchFamily="34" charset="0"/>
              </a:rPr>
              <a:t>, </a:t>
            </a:r>
            <a:r>
              <a:rPr lang="en-GB" altLang="pt-BR" sz="2800" dirty="0">
                <a:solidFill>
                  <a:srgbClr val="000000"/>
                </a:solidFill>
                <a:latin typeface="Verdana" pitchFamily="34" charset="0"/>
              </a:rPr>
              <a:t>2015)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16484600" y="38992619"/>
            <a:ext cx="12525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pt-BR" sz="2700" dirty="0">
                <a:solidFill>
                  <a:schemeClr val="tx1"/>
                </a:solidFill>
                <a:latin typeface="Verdana" pitchFamily="34" charset="0"/>
              </a:rPr>
              <a:t>WERKEMA; C. </a:t>
            </a:r>
            <a:r>
              <a:rPr lang="pt-BR" altLang="pt-BR" sz="2700" b="1" dirty="0">
                <a:solidFill>
                  <a:schemeClr val="tx1"/>
                </a:solidFill>
                <a:latin typeface="Verdana" pitchFamily="34" charset="0"/>
              </a:rPr>
              <a:t>Criando a cultura Seis Sigma</a:t>
            </a:r>
            <a:r>
              <a:rPr lang="pt-BR" altLang="pt-BR" sz="2700" dirty="0">
                <a:solidFill>
                  <a:schemeClr val="tx1"/>
                </a:solidFill>
                <a:latin typeface="Verdana" pitchFamily="34" charset="0"/>
              </a:rPr>
              <a:t>. Rio de Janeiro: </a:t>
            </a:r>
            <a:r>
              <a:rPr lang="pt-BR" altLang="pt-BR" sz="2700" dirty="0" err="1">
                <a:solidFill>
                  <a:schemeClr val="tx1"/>
                </a:solidFill>
                <a:latin typeface="Verdana" pitchFamily="34" charset="0"/>
              </a:rPr>
              <a:t>Qualitymark</a:t>
            </a:r>
            <a:r>
              <a:rPr lang="pt-BR" altLang="pt-BR" sz="2700" dirty="0">
                <a:solidFill>
                  <a:schemeClr val="tx1"/>
                </a:solidFill>
                <a:latin typeface="Verdana" pitchFamily="34" charset="0"/>
              </a:rPr>
              <a:t>, 2002.</a:t>
            </a:r>
            <a:endParaRPr lang="en-US" altLang="pt-BR" sz="270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B0375EDA8A1534EA20936EBF5181253" ma:contentTypeVersion="0" ma:contentTypeDescription="Crie um novo documento." ma:contentTypeScope="" ma:versionID="1aec3f67e8bcdff9b17ce72f43961b49">
  <xsd:schema xmlns:xsd="http://www.w3.org/2001/XMLSchema" xmlns:p="http://schemas.microsoft.com/office/2006/metadata/properties" targetNamespace="http://schemas.microsoft.com/office/2006/metadata/properties" ma:root="true" ma:fieldsID="e963a05e7430650b71a369cd4a499f7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A52988F-C1ED-430F-A3D6-6CF1C606FDB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28DBFF6-120C-4DFE-B71C-77193C0136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478</Words>
  <Application>Microsoft Office PowerPoint</Application>
  <PresentationFormat>Personalizar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MS Gothic</vt:lpstr>
      <vt:lpstr>Courier New</vt:lpstr>
      <vt:lpstr>Times New Roman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Ge0rge</dc:creator>
  <cp:lastModifiedBy>User</cp:lastModifiedBy>
  <cp:revision>55</cp:revision>
  <dcterms:modified xsi:type="dcterms:W3CDTF">2016-08-15T16:06:12Z</dcterms:modified>
</cp:coreProperties>
</file>