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4.png" ContentType="image/png"/>
  <Override PartName="/ppt/media/image10.jpeg" ContentType="image/jpeg"/>
  <Override PartName="/ppt/media/image16.png" ContentType="image/png"/>
  <Override PartName="/ppt/media/image3.jpeg" ContentType="image/jpeg"/>
  <Override PartName="/ppt/media/image21.png" ContentType="image/png"/>
  <Override PartName="/ppt/media/image2.jpeg" ContentType="image/jpe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7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A270124-E6F7-49FA-874A-4590F6FA20E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8219EC-0356-414C-8A4B-61519DC35EE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59524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1496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276560" y="160452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276560" y="160452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51496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59524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59524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51496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276560" y="160452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276560" y="160452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51496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59524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59524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1496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276560" y="160452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276560" y="160452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14960" y="259524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595240"/>
            <a:ext cx="4015440" cy="904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3"/>
          <a:stretch/>
        </p:blipFill>
        <p:spPr>
          <a:xfrm>
            <a:off x="-6480" y="0"/>
            <a:ext cx="9155160" cy="6856560"/>
          </a:xfrm>
          <a:prstGeom prst="rect">
            <a:avLst/>
          </a:prstGeom>
          <a:ln>
            <a:noFill/>
          </a:ln>
        </p:spPr>
      </p:pic>
      <p:pic>
        <p:nvPicPr>
          <p:cNvPr id="1" name="Imagem 7" descr=""/>
          <p:cNvPicPr/>
          <p:nvPr/>
        </p:nvPicPr>
        <p:blipFill>
          <a:blip r:embed="rId4"/>
          <a:stretch/>
        </p:blipFill>
        <p:spPr>
          <a:xfrm>
            <a:off x="-6480" y="0"/>
            <a:ext cx="9155160" cy="6856560"/>
          </a:xfrm>
          <a:prstGeom prst="rect">
            <a:avLst/>
          </a:prstGeom>
          <a:ln>
            <a:noFill/>
          </a:ln>
        </p:spPr>
      </p:pic>
      <p:pic>
        <p:nvPicPr>
          <p:cNvPr id="2" name="Imagem 7" descr=""/>
          <p:cNvPicPr/>
          <p:nvPr/>
        </p:nvPicPr>
        <p:blipFill>
          <a:blip r:embed="rId5"/>
          <a:stretch/>
        </p:blipFill>
        <p:spPr>
          <a:xfrm>
            <a:off x="-12600" y="0"/>
            <a:ext cx="9155160" cy="68565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214200" y="1071360"/>
            <a:ext cx="7929360" cy="1440"/>
          </a:xfrm>
          <a:prstGeom prst="line">
            <a:avLst/>
          </a:prstGeom>
          <a:ln w="1908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"/>
          <p:cNvSpPr/>
          <p:nvPr/>
        </p:nvSpPr>
        <p:spPr>
          <a:xfrm>
            <a:off x="214200" y="1071360"/>
            <a:ext cx="7929360" cy="1440"/>
          </a:xfrm>
          <a:prstGeom prst="line">
            <a:avLst/>
          </a:prstGeom>
          <a:ln w="1908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mtsalenc@gmail.com" TargetMode="External"/><Relationship Id="rId2" Type="http://schemas.openxmlformats.org/officeDocument/2006/relationships/slideLayout" Target="../slideLayouts/slideLayout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91400" y="864360"/>
            <a:ext cx="6359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ETHERVOLTZ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0760" y="3990600"/>
            <a:ext cx="31449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Orientador(a) Acadêmico: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Marize C. Simões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794680" y="2365920"/>
            <a:ext cx="355320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Matheus Faria de Alencar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90760" y="4908600"/>
            <a:ext cx="6139800" cy="15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TRABALHO DE CONCLUSÃO DE CURSO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319120" y="501840"/>
            <a:ext cx="4479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86E8D9-5AC6-466F-B4DD-75073F0FA6EE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31912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Arquitetura aplicações tradicionais vs ethervoltz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-6840" y="347472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rcRect l="0" t="0" r="0" b="16965"/>
          <a:stretch/>
        </p:blipFill>
        <p:spPr>
          <a:xfrm>
            <a:off x="2560320" y="2271960"/>
            <a:ext cx="5760360" cy="35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319120" y="501840"/>
            <a:ext cx="4479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147F86-32A0-45E9-A315-97A1A1A2C018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31912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383280" y="2194560"/>
            <a:ext cx="4500720" cy="3675600"/>
          </a:xfrm>
          <a:prstGeom prst="rect">
            <a:avLst/>
          </a:prstGeom>
          <a:ln>
            <a:noFill/>
          </a:ln>
        </p:spPr>
      </p:pic>
      <p:sp>
        <p:nvSpPr>
          <p:cNvPr id="187" name="CustomShape 6"/>
          <p:cNvSpPr/>
          <p:nvPr/>
        </p:nvSpPr>
        <p:spPr>
          <a:xfrm>
            <a:off x="-6840" y="347472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319120" y="501840"/>
            <a:ext cx="4479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D9CC244-5501-4ABC-A919-3FDA0265AF3D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231912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maneira similar a outras aplicações distribuídas como 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Bitcoin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CHOHAN, 2017)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 infraestutura não possui uma autoridade central com poder de emitir ou realizar transferências de VoltTokens de forma indetectável ou fora das regras de negócio definidas no contrato inteligente.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-6840" y="347472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377440" y="4732200"/>
            <a:ext cx="6133320" cy="14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319120" y="501840"/>
            <a:ext cx="4479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7E8575-5F88-471D-81CB-DEDB0CA6A2B9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2319120" y="1541160"/>
            <a:ext cx="417240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atingir o item 2 dos requisitos, atender ao Princípio de Independência de Software, a  estratégia utilizada é a emissão de uma versão modificada da prova auditável pelo eleitor utilizada em urnas de 2ª geração.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6675120" y="1571400"/>
            <a:ext cx="1702800" cy="477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06720" y="536040"/>
            <a:ext cx="3444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0" y="42526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3B0685-7441-4A05-A74D-6DD0DAD17817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32776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sistema de votação independente de software e que grava os registros digitais de votos numa base de dados autônoma e resistente a censura. Foi escrito um contrato inteligente na linguagem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Solidity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utilizando 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Truffle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função criada possui testes unitários desenvolvidos utilizando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as suites de asserção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mocha.js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chai.js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 o cliente RPC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testrpc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a execução dos testes automatizados.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006720" y="536040"/>
            <a:ext cx="3444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0" y="42526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D7C701-B403-4FC6-9876-CC4771AF720D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32776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transferência de VoltTokens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candidatos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só pode ocorrer durante o período eleitoral;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Apenas endereços de carteiras que representam candidatos podem receber VoltTokens;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número total de VoltTokens em circulação é finito e sua quantidade é definida em código.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Nenhuma nova unidade da moeda pode ser emitida após a criação do sistema;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006720" y="536040"/>
            <a:ext cx="3444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0" y="42526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F5F1BCE-8E54-474E-8848-75295E679B70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232776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urna recebe precisamente o número de VoltTokens correspondente ao número de eleitores que devem votar naquela urna;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administrador só pode definir candidatos e urnas antes do período eleitoral;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administrador só pode distribuir VoltTokens às urnas antes do período eleitoral.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006720" y="536040"/>
            <a:ext cx="3444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0" y="42526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C4569F-0219-4D4E-BE82-8BEA5EAD9818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232776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aplicação distribuída foi implantada na rede de testes Rinkeby sob protocolo de consenso Prova-de-Autoridade para simular uma eleição real em funcionamento no blockchain.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rcRect l="50299" t="36166" r="20716" b="40723"/>
          <a:stretch/>
        </p:blipFill>
        <p:spPr>
          <a:xfrm>
            <a:off x="2651760" y="3108960"/>
            <a:ext cx="5036760" cy="22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006720" y="536040"/>
            <a:ext cx="3444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0" y="42526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510F63-98D7-444C-9129-8646B3E3B18E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rcRect l="6632" t="16658" r="9039" b="0"/>
          <a:stretch/>
        </p:blipFill>
        <p:spPr>
          <a:xfrm>
            <a:off x="2286000" y="1266480"/>
            <a:ext cx="6607080" cy="36705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rcRect l="6737" t="36043" r="8992" b="26836"/>
          <a:stretch/>
        </p:blipFill>
        <p:spPr>
          <a:xfrm>
            <a:off x="2286000" y="4937760"/>
            <a:ext cx="6642720" cy="16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006720" y="536040"/>
            <a:ext cx="3444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"/>
          <p:cNvSpPr/>
          <p:nvPr/>
        </p:nvSpPr>
        <p:spPr>
          <a:xfrm>
            <a:off x="0" y="42526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CB6EAFC-72A0-4AB7-BCAC-2FF9C3A8DBFE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rcRect l="0" t="0" r="0" b="10992"/>
          <a:stretch/>
        </p:blipFill>
        <p:spPr>
          <a:xfrm>
            <a:off x="2127240" y="1097280"/>
            <a:ext cx="7016040" cy="585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079440" y="536040"/>
            <a:ext cx="2983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319120" y="164520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Alguns casos fraudes nas eleições no Brasil.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Diadema, SP – 2000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Marília, SP – 2004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Alagoas – 2006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Itajaí, SC - 2008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20170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E5823F-826E-47A9-AE5B-C951954E049C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383840" y="536040"/>
            <a:ext cx="6102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0" y="498420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9A43FF-FEF4-4D6B-AB73-006B9CE32569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2327760" y="175104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Ao transformar o voto do eleitor em uma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criptomoeda, o sistema imediatamente ganha todas as propriedades de segurança do protocolo de consenso e de disponibilidade da rede peer-to-peer nativa da plataforma.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Votos são finitos e cada voto é rastreável desde a sua emissão e distribuição para as carteiras das urnas até a carteira que representa o candidato.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596600" y="30045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Matheus Faria de Alencar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mtsalenc@gmail.com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mtsalenc.github.io/project-pages/ethervoltz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83840" y="536040"/>
            <a:ext cx="6102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91440" y="1005840"/>
            <a:ext cx="8137800" cy="182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1463040" y="1891800"/>
            <a:ext cx="6102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Obrigado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079440" y="536040"/>
            <a:ext cx="2983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319120" y="1645200"/>
            <a:ext cx="6266880" cy="29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Ataques e Facilitadores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Centralização das evidências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Centralização da apuração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Dependência de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Anacronismo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Inviável auditar o código que está sendo executado em produção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0" y="20170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E39AE3C-3603-47F5-931B-58F9753691E0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79440" y="536040"/>
            <a:ext cx="2983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319120" y="1645200"/>
            <a:ext cx="62668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Restrições em auditorias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Burocracia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Permissões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Profundidade (depuração proibida, cod prod.)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Quantidade (linhas de código, dados, compilador)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20170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6B6846-6F48-4AA2-8A90-325668B8AD25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079440" y="536040"/>
            <a:ext cx="2983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319120" y="1645200"/>
            <a:ext cx="6266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Capitalização de mercado de sistemas de votação: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Smartmatic (2014): US$ 250 Milhões/ano.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EveryoneCounts, Syctl, outras: US$ 15­25 Milhões/ano.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60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+150 países usam sistemas de votação.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20170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795F9CC-438A-4EFF-A3DF-5FB6608F3489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3749040" y="5852160"/>
            <a:ext cx="4822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Fonte: Financial Times. AHMED, Murad. 2014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79440" y="536040"/>
            <a:ext cx="2983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327400" y="2378520"/>
            <a:ext cx="626688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Criar um modelo de sistema eleitoral que respeite o Princípio da Independência de Software em Sistemas Eleitorais e que descentralize o destino das provas geradas em cada voto, de forma que os registros físicos ficam sob custódia do administrador e os registros digitais ficam sob controle de um programa autônomo que pode ser auditado de sem a necessidade de interagir com o administrador.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23040" y="266148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2693EE1-28B6-4CCF-9EDF-42F89B5A6E3A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319120" y="501840"/>
            <a:ext cx="4479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680C15-31D4-4A5A-9D00-DD50B05261C8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319120" y="164520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Velocidade de Apuração;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888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 startAt="4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Decentralizado e Autônomo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888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 startAt="4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Independência de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-6840" y="347472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319120" y="501840"/>
            <a:ext cx="4479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B58743-AAA4-4CD9-9986-EB93D708623E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231912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Voto como criptomoeda: VoltToken.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Regras de emissão e transferência são definidas em um contrato inteligente programado na linguagem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Solidity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contrato é compilado para byte code que pode ser interpretado pela máquina virtual Ethereum.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-6840" y="347472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319120" y="501840"/>
            <a:ext cx="4479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082240" y="1086840"/>
            <a:ext cx="44280" cy="578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349FB34-C176-49E7-966D-AC096ABA42D6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0" y="1673640"/>
            <a:ext cx="207396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319120" y="1541160"/>
            <a:ext cx="6266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 o que é Ethereum?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-6840" y="3474720"/>
            <a:ext cx="2080800" cy="4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663440" y="2834640"/>
            <a:ext cx="219420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5600</TotalTime>
  <Application>LibreOffice/5.1.6.2$Linux_X86_64 LibreOffice_project/10m0$Build-2</Application>
  <Words>70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2016-11-15T22:44:25Z</dcterms:created>
  <dc:creator>Igor Reis</dc:creator>
  <dc:description/>
  <dc:language>en-US</dc:language>
  <cp:lastModifiedBy/>
  <dcterms:modified xsi:type="dcterms:W3CDTF">2017-12-09T13:36:50Z</dcterms:modified>
  <cp:revision>71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