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5"/>
  </p:notesMasterIdLst>
  <p:sldIdLst>
    <p:sldId id="256" r:id="rId4"/>
  </p:sldIdLst>
  <p:sldSz cx="30603825" cy="41405175"/>
  <p:notesSz cx="6858000" cy="9144000"/>
  <p:defaultTextStyle>
    <a:defPPr>
      <a:defRPr lang="en-GB"/>
    </a:defPPr>
    <a:lvl1pPr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1pPr>
    <a:lvl2pPr marL="574675" indent="-117475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2pPr>
    <a:lvl3pPr marL="1150938" indent="-236538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3pPr>
    <a:lvl4pPr marL="1727200" indent="-355600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4pPr>
    <a:lvl5pPr marL="2303463" indent="-474663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08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A20"/>
    <a:srgbClr val="F5B90A"/>
    <a:srgbClr val="006600"/>
    <a:srgbClr val="008000"/>
    <a:srgbClr val="F5C30B"/>
    <a:srgbClr val="50F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6980" autoAdjust="0"/>
  </p:normalViewPr>
  <p:slideViewPr>
    <p:cSldViewPr>
      <p:cViewPr>
        <p:scale>
          <a:sx n="30" d="100"/>
          <a:sy n="30" d="100"/>
        </p:scale>
        <p:origin x="-630" y="-72"/>
      </p:cViewPr>
      <p:guideLst>
        <p:guide orient="horz" pos="2608"/>
        <p:guide pos="385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mtClean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515600" y="-11796713"/>
            <a:ext cx="92313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36797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pt-BR"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3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tângulo 5"/>
          <p:cNvSpPr>
            <a:spLocks noChangeArrowheads="1"/>
          </p:cNvSpPr>
          <p:nvPr userDrawn="1"/>
        </p:nvSpPr>
        <p:spPr bwMode="auto">
          <a:xfrm>
            <a:off x="3852863" y="1908175"/>
            <a:ext cx="21837650" cy="3667125"/>
          </a:xfrm>
          <a:prstGeom prst="rect">
            <a:avLst/>
          </a:prstGeom>
          <a:solidFill>
            <a:srgbClr val="EC5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z="2400" smtClean="0"/>
          </a:p>
        </p:txBody>
      </p:sp>
      <p:sp>
        <p:nvSpPr>
          <p:cNvPr id="1027" name="AutoShape 5"/>
          <p:cNvSpPr>
            <a:spLocks noChangeArrowheads="1"/>
          </p:cNvSpPr>
          <p:nvPr userDrawn="1"/>
        </p:nvSpPr>
        <p:spPr bwMode="auto">
          <a:xfrm>
            <a:off x="8245475" y="39352538"/>
            <a:ext cx="21747163" cy="1763712"/>
          </a:xfrm>
          <a:prstGeom prst="roundRect">
            <a:avLst>
              <a:gd name="adj" fmla="val 29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5214" tIns="57607" rIns="115214" bIns="57607" anchor="ctr"/>
          <a:lstStyle>
            <a:lvl1pPr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mtClean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218488" y="39398575"/>
            <a:ext cx="21588412" cy="168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13400" tIns="56700" rIns="113400" bIns="56700"/>
          <a:lstStyle>
            <a:lvl1pPr marL="225425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5000" b="1" smtClean="0">
              <a:solidFill>
                <a:srgbClr val="0070C0"/>
              </a:solidFill>
              <a:latin typeface="Verdana" pitchFamily="34" charset="0"/>
            </a:endParaRPr>
          </a:p>
        </p:txBody>
      </p:sp>
      <p:pic>
        <p:nvPicPr>
          <p:cNvPr id="1029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988963" y="1023938"/>
            <a:ext cx="3817937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tângulo 5"/>
          <p:cNvSpPr>
            <a:spLocks noChangeArrowheads="1"/>
          </p:cNvSpPr>
          <p:nvPr userDrawn="1"/>
        </p:nvSpPr>
        <p:spPr bwMode="auto">
          <a:xfrm>
            <a:off x="3544888" y="1476375"/>
            <a:ext cx="21837650" cy="3667125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z="2400" smtClean="0"/>
          </a:p>
        </p:txBody>
      </p:sp>
      <p:sp>
        <p:nvSpPr>
          <p:cNvPr id="1031" name="CaixaDeTexto 6"/>
          <p:cNvSpPr txBox="1">
            <a:spLocks noChangeArrowheads="1"/>
          </p:cNvSpPr>
          <p:nvPr userDrawn="1"/>
        </p:nvSpPr>
        <p:spPr bwMode="auto">
          <a:xfrm>
            <a:off x="755650" y="39773225"/>
            <a:ext cx="6804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5400" smtClean="0">
                <a:solidFill>
                  <a:schemeClr val="tx1"/>
                </a:solidFill>
              </a:rPr>
              <a:t>AVALIAÇÃO DO TCC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2pPr>
      <a:lvl3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3pPr>
      <a:lvl4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4pPr>
      <a:lvl5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576072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1152144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1728216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2304288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1536700" indent="-1536700" algn="l" defTabSz="565150" rtl="0" eaLnBrk="0" fontAlgn="base" hangingPunct="0">
        <a:spcBef>
          <a:spcPts val="35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4400">
          <a:solidFill>
            <a:srgbClr val="000000"/>
          </a:solidFill>
          <a:latin typeface="+mn-lt"/>
          <a:ea typeface="+mn-ea"/>
          <a:cs typeface="+mn-cs"/>
        </a:defRPr>
      </a:lvl1pPr>
      <a:lvl2pPr marL="3336925" indent="-1281113" algn="l" defTabSz="565150" rtl="0" eaLnBrk="0" fontAlgn="base" hangingPunct="0">
        <a:spcBef>
          <a:spcPts val="3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2600">
          <a:solidFill>
            <a:srgbClr val="000000"/>
          </a:solidFill>
          <a:latin typeface="+mn-lt"/>
          <a:ea typeface="+mn-ea"/>
        </a:defRPr>
      </a:lvl2pPr>
      <a:lvl3pPr marL="5137150" indent="-1025525" algn="l" defTabSz="565150" rtl="0" eaLnBrk="0" fontAlgn="base" hangingPunct="0">
        <a:spcBef>
          <a:spcPts val="2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0800">
          <a:solidFill>
            <a:srgbClr val="000000"/>
          </a:solidFill>
          <a:latin typeface="+mn-lt"/>
          <a:ea typeface="+mn-ea"/>
        </a:defRPr>
      </a:lvl3pPr>
      <a:lvl4pPr marL="7200900" indent="-1027113" algn="l" defTabSz="565150" rtl="0" eaLnBrk="0" fontAlgn="base" hangingPunct="0">
        <a:spcBef>
          <a:spcPts val="22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8900">
          <a:solidFill>
            <a:srgbClr val="000000"/>
          </a:solidFill>
          <a:latin typeface="+mn-lt"/>
          <a:ea typeface="+mn-ea"/>
        </a:defRPr>
      </a:lvl4pPr>
      <a:lvl5pPr marL="9255125" indent="-1027113" algn="l" defTabSz="565150" rtl="0" eaLnBrk="0" fontAlgn="base" hangingPunct="0">
        <a:spcBef>
          <a:spcPts val="22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8900">
          <a:solidFill>
            <a:srgbClr val="000000"/>
          </a:solidFill>
          <a:latin typeface="+mn-lt"/>
          <a:ea typeface="+mn-ea"/>
        </a:defRPr>
      </a:lvl5pPr>
      <a:lvl6pPr marL="9831229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6pPr>
      <a:lvl7pPr marL="10407301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7pPr>
      <a:lvl8pPr marL="10983373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8pPr>
      <a:lvl9pPr marL="11559445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177878" y="2196531"/>
            <a:ext cx="20557082" cy="2027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3400" tIns="58968" rIns="113400" bIns="58968">
            <a:spAutoFit/>
          </a:bodyPr>
          <a:lstStyle/>
          <a:p>
            <a:pPr algn="ctr" eaLnBrk="1" hangingPunct="1">
              <a:spcBef>
                <a:spcPts val="3938"/>
              </a:spcBef>
              <a:buClr>
                <a:srgbClr val="003399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</a:pPr>
            <a:r>
              <a:rPr lang="pt-BR" altLang="pt-BR" sz="6200" b="1" smtClean="0">
                <a:solidFill>
                  <a:srgbClr val="EC5A20"/>
                </a:solidFill>
                <a:latin typeface="Verdana" pitchFamily="34" charset="0"/>
              </a:rPr>
              <a:t>EtherVoltz</a:t>
            </a:r>
            <a:r>
              <a:rPr lang="pt-BR" altLang="pt-BR" sz="6200" b="1" dirty="0" smtClean="0">
                <a:solidFill>
                  <a:srgbClr val="EC5A20"/>
                </a:solidFill>
                <a:latin typeface="Verdana" pitchFamily="34" charset="0"/>
              </a:rPr>
              <a:t>: Um Sistema De Votação Auditável No Blockchain Ethereum</a:t>
            </a:r>
            <a:endParaRPr lang="pt-BR" altLang="pt-BR" sz="6200" b="1" dirty="0">
              <a:solidFill>
                <a:srgbClr val="EC5A20"/>
              </a:solidFill>
              <a:latin typeface="Verdana" pitchFamily="34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428750" y="5835650"/>
            <a:ext cx="27505025" cy="122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ctr" defTabSz="593294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pt-BR" sz="36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Matheus</a:t>
            </a:r>
            <a:r>
              <a:rPr lang="en-GB" altLang="pt-BR" sz="3600" b="1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36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Faria</a:t>
            </a:r>
            <a:r>
              <a:rPr lang="en-GB" altLang="pt-BR" sz="3600" b="1" i="1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36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Alencar</a:t>
            </a:r>
            <a:r>
              <a:rPr lang="en-GB" altLang="pt-BR" sz="3600" b="1" i="1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pt-BR" sz="36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Marize</a:t>
            </a:r>
            <a:r>
              <a:rPr lang="en-GB" altLang="pt-BR" sz="3600" b="1" i="1" dirty="0">
                <a:solidFill>
                  <a:srgbClr val="000000"/>
                </a:solidFill>
                <a:latin typeface="Verdana" panose="020B0604030504040204" pitchFamily="34" charset="0"/>
              </a:rPr>
              <a:t> Correa </a:t>
            </a:r>
            <a:r>
              <a:rPr lang="en-GB" altLang="pt-BR" sz="3600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Simões</a:t>
            </a:r>
            <a:r>
              <a:rPr lang="en-GB" altLang="pt-BR" sz="3600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pt-BR" sz="3600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Diógenes</a:t>
            </a:r>
            <a:r>
              <a:rPr lang="en-GB" altLang="pt-BR" sz="3600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Ramos da Silva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</a:pPr>
            <a:r>
              <a:rPr lang="pt-BR" altLang="pt-BR" i="1" dirty="0" smtClean="0">
                <a:solidFill>
                  <a:srgbClr val="000000"/>
                </a:solidFill>
                <a:latin typeface="Verdana" pitchFamily="34" charset="0"/>
                <a:cs typeface="Courier New" pitchFamily="49" charset="0"/>
              </a:rPr>
              <a:t>mtsalenc@gmail.com</a:t>
            </a:r>
            <a:r>
              <a:rPr lang="pt-BR" altLang="pt-BR" i="1" dirty="0">
                <a:solidFill>
                  <a:srgbClr val="000000"/>
                </a:solidFill>
                <a:latin typeface="Verdana" pitchFamily="34" charset="0"/>
                <a:cs typeface="Courier New" pitchFamily="49" charset="0"/>
              </a:rPr>
              <a:t>, marize.simoes@etep.edu.br, diogenes.silva@etep.edu.br 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905000" y="8029575"/>
            <a:ext cx="12725400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INTRODUÇÃO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898650" y="8748713"/>
            <a:ext cx="12715875" cy="3997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Nos sistemas de votação atuais, a centralização das evidências nas mãos do  administrador culmina em fraudes e burlas além de dificultar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auditorias.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Este trabalho apresenta um sistema de votação independente de software que transforma o voto do eleitor em uma criptomoeda batizada de VoltToken para descentralizar e dar auditabilidade ao processo eleitoral.</a:t>
            </a:r>
          </a:p>
        </p:txBody>
      </p:sp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15927014" y="29112590"/>
            <a:ext cx="12552362" cy="735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40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REFERÊNCIAS</a:t>
            </a:r>
            <a:r>
              <a:rPr lang="ar-SA" altLang="pt-BR" sz="40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‏</a:t>
            </a:r>
            <a:endParaRPr lang="en-US" altLang="pt-BR" sz="40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15888011" y="22212895"/>
            <a:ext cx="13015602" cy="6423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Ao utilizar um programa descentralizado e distribuído como plataforma de hospedagem, o sistema permite que auditorias possam ser realizadas por qualquer indivíduo com acesso a internet, sem a necessidade de envolvimento de uma autoridade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central.</a:t>
            </a:r>
          </a:p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Votos são finitos e cada voto é rastreável desde a sua emissão e distribuição para as carteiras das urnas até a carteira que representa o candidato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Escalabilidade é atingida através do uso de Plasma Chains com protocolo de consenso Prova-de-Autoridade.</a:t>
            </a:r>
            <a:endParaRPr lang="pt-BR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081" name="Text Box 14"/>
          <p:cNvSpPr txBox="1">
            <a:spLocks noChangeArrowheads="1"/>
          </p:cNvSpPr>
          <p:nvPr/>
        </p:nvSpPr>
        <p:spPr bwMode="auto">
          <a:xfrm>
            <a:off x="15975779" y="21469257"/>
            <a:ext cx="12647613" cy="7346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CONCLUSÃO</a:t>
            </a:r>
            <a:endParaRPr lang="pt-BR" altLang="pt-BR" sz="40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085" name="Text Box 9"/>
          <p:cNvSpPr txBox="1">
            <a:spLocks noChangeArrowheads="1"/>
          </p:cNvSpPr>
          <p:nvPr/>
        </p:nvSpPr>
        <p:spPr bwMode="auto">
          <a:xfrm>
            <a:off x="1823243" y="28798709"/>
            <a:ext cx="12866687" cy="13246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A Figura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2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mostra a arquitetura do sistema EtherVoltz, destacando nas setas os destinos das provas geradas no instante do voto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endParaRPr lang="pt-BR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092" name="Text Box 14"/>
          <p:cNvSpPr txBox="1">
            <a:spLocks noChangeArrowheads="1"/>
          </p:cNvSpPr>
          <p:nvPr/>
        </p:nvSpPr>
        <p:spPr bwMode="auto">
          <a:xfrm>
            <a:off x="1836416" y="27831379"/>
            <a:ext cx="12647612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RESULTADOS</a:t>
            </a:r>
            <a:endParaRPr lang="pt-BR" altLang="pt-BR" sz="40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193" name="Text Box 9"/>
          <p:cNvSpPr txBox="1">
            <a:spLocks noChangeArrowheads="1"/>
          </p:cNvSpPr>
          <p:nvPr/>
        </p:nvSpPr>
        <p:spPr bwMode="auto">
          <a:xfrm>
            <a:off x="15888011" y="16886163"/>
            <a:ext cx="12866687" cy="3909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A Tabela 1 apresenta as chaves públicas dos atores relevantes do sistema. Através delas um auditor pode analisar o caminho do token desde a sua emissão, distribuição para a carteira das urnas e transferência para a carteira que representa o candidato. O código fonte completo e mais informações do projeto estão disponíveis em https://github.com/mtsalenc/ethervoltz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</a:p>
        </p:txBody>
      </p:sp>
      <p:sp>
        <p:nvSpPr>
          <p:cNvPr id="3197" name="Rectangle 3"/>
          <p:cNvSpPr>
            <a:spLocks noChangeArrowheads="1"/>
          </p:cNvSpPr>
          <p:nvPr/>
        </p:nvSpPr>
        <p:spPr bwMode="auto">
          <a:xfrm>
            <a:off x="15975779" y="30222576"/>
            <a:ext cx="13007209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BRUNAZO, A.F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.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Modelos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e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Gerações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dos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Equipamentos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Votação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Eletrônica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.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Disponível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em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: 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&lt;www.brunazo.eng.br/voto-e/textos/modelosUE.htm&gt;.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Acesso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em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: 06/08/2017.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2700" dirty="0" smtClean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ETHERSCAN.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Transferências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VoltToken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.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Disponível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em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: https://rinkeby.etherscan.io/token/0x063407a72493c8058b415f50076bc990c3927958.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Acesso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em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19/09/2017.</a:t>
            </a:r>
          </a:p>
          <a:p>
            <a:pPr eaLnBrk="1" hangingPunct="1">
              <a:buClr>
                <a:srgbClr val="000000"/>
              </a:buClr>
              <a:buSzPct val="100000"/>
            </a:pPr>
            <a:endParaRPr lang="pt-BR" altLang="pt-BR" sz="2700" dirty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NAKAMOTO, S.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Bitcoin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: A Peer-to-Peer Electronic Cash System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. 2008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2700" dirty="0" smtClean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RIVEST, R.L.; WACK, J.P. 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On the notion of “software independence” in voting systems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. 2006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lang="pt-BR" altLang="pt-BR" sz="2700" dirty="0" smtClean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pt-BR" sz="2700" dirty="0" smtClean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SERVULO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, S.S. et 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al. </a:t>
            </a:r>
            <a:r>
              <a:rPr lang="en-US" altLang="pt-BR" sz="2700" b="1" dirty="0" smtClean="0">
                <a:solidFill>
                  <a:schemeClr val="tx1"/>
                </a:solidFill>
                <a:latin typeface="Verdana" pitchFamily="34" charset="0"/>
              </a:rPr>
              <a:t>1º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Relatório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do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Comitê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Multidisciplinar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Independente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. 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2010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pt-BR" sz="2700" dirty="0">
              <a:solidFill>
                <a:schemeClr val="tx1"/>
              </a:solidFill>
              <a:latin typeface="Verdana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VOGELSTELLER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, F. et al. </a:t>
            </a:r>
            <a:r>
              <a:rPr lang="en-US" altLang="pt-BR" sz="2700" b="1" dirty="0" err="1">
                <a:solidFill>
                  <a:schemeClr val="tx1"/>
                </a:solidFill>
                <a:latin typeface="Verdana" pitchFamily="34" charset="0"/>
              </a:rPr>
              <a:t>Ethereum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 White Paper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. 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Disponível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em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: &lt;https://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github.com/ethereum/wiki/wiki/White-Paper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&gt;.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Acesso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em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: 9 </a:t>
            </a:r>
            <a:r>
              <a:rPr lang="en-US" altLang="pt-BR" sz="2700" dirty="0" err="1">
                <a:solidFill>
                  <a:schemeClr val="tx1"/>
                </a:solidFill>
                <a:latin typeface="Verdana" pitchFamily="34" charset="0"/>
              </a:rPr>
              <a:t>jul.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 2017</a:t>
            </a:r>
            <a:r>
              <a:rPr lang="en-US" altLang="pt-BR" sz="2700" dirty="0" smtClean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lang="en-US" altLang="pt-BR" sz="27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823243" y="14091197"/>
            <a:ext cx="12866687" cy="3997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O sistema EtherVoltz utiliza o computador mundial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Ethereum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formado pelos milhares de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validadores e produtores de blocos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ao redor do globo. Para respeitar o Princípio de Independência de Software em Sistemas Eleitorais, o sistema propõe a utilização de uma versão modificada do VICE, que inclui o hash da transação resultante do voto.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1966913" y="13357771"/>
            <a:ext cx="12647612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METODOLOGIA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35423" y="30567682"/>
            <a:ext cx="8718217" cy="8369791"/>
            <a:chOff x="3150474" y="17594089"/>
            <a:chExt cx="10356712" cy="9942804"/>
          </a:xfrm>
        </p:grpSpPr>
        <p:pic>
          <p:nvPicPr>
            <p:cNvPr id="35" name="Picture 16" descr="C:\Users\rigel\Documents\Faculdade\TCC4\architectu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743" y="18852811"/>
              <a:ext cx="9378174" cy="7671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3150474" y="26731174"/>
              <a:ext cx="10356712" cy="805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18317" tIns="61525" rIns="118317" bIns="61525">
              <a:spAutoFit/>
            </a:bodyPr>
            <a:lstStyle>
              <a:lvl1pPr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Fonte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: 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Matheus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F. 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Alencar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, 2017)</a:t>
              </a:r>
              <a:endPara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tângulo 23"/>
            <p:cNvSpPr/>
            <p:nvPr/>
          </p:nvSpPr>
          <p:spPr>
            <a:xfrm>
              <a:off x="3420603" y="17594089"/>
              <a:ext cx="9065394" cy="694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FIGURA 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2 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–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Destino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das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Provas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no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EtherVoltz</a:t>
              </a:r>
              <a:endParaRPr lang="en-GB" altLang="pt-BR" sz="3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77303"/>
              </p:ext>
            </p:extLst>
          </p:nvPr>
        </p:nvGraphicFramePr>
        <p:xfrm>
          <a:off x="15733960" y="11701587"/>
          <a:ext cx="12889432" cy="359202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759360"/>
                <a:gridCol w="10130072"/>
              </a:tblGrid>
              <a:tr h="388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1" dirty="0">
                          <a:effectLst/>
                        </a:rPr>
                        <a:t>Ator</a:t>
                      </a:r>
                      <a:endParaRPr lang="en-US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1" dirty="0" smtClean="0">
                          <a:effectLst/>
                        </a:rPr>
                        <a:t>Chave Pública</a:t>
                      </a:r>
                      <a:endParaRPr lang="en-US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Administrador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0x51e6Dd45486b5faFedA75595b7501891c9fC54e7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Candidato A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0x063407a72493c8058b415f50076bc990c3927958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>
                          <a:effectLst/>
                        </a:rPr>
                        <a:t>Urna A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0x2330D7654399d22A750bd22B8Fc8501A347B7547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Contrato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0xDc2B8EA73104807285A3fAd17c35dcC80E54bA46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18110224" y="15415826"/>
            <a:ext cx="8596714" cy="6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Fonte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Rede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 testes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Rinkeby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2017)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tângulo 23"/>
          <p:cNvSpPr/>
          <p:nvPr/>
        </p:nvSpPr>
        <p:spPr>
          <a:xfrm>
            <a:off x="18027579" y="10765483"/>
            <a:ext cx="8795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Tabela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1 –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Chaves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Públicas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Utilizadas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Simulação</a:t>
            </a:r>
            <a:endParaRPr lang="en-GB" altLang="pt-BR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995844" y="18110299"/>
            <a:ext cx="10361852" cy="9073008"/>
            <a:chOff x="16861102" y="13058978"/>
            <a:chExt cx="15789846" cy="13825853"/>
          </a:xfrm>
        </p:grpSpPr>
        <p:sp>
          <p:nvSpPr>
            <p:cNvPr id="49" name="Retângulo 23"/>
            <p:cNvSpPr/>
            <p:nvPr/>
          </p:nvSpPr>
          <p:spPr>
            <a:xfrm>
              <a:off x="19766329" y="13058978"/>
              <a:ext cx="9177227" cy="891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FIGURA 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 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–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Provas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Físicas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e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Digitais</a:t>
              </a:r>
              <a:endParaRPr lang="en-GB" altLang="pt-BR" sz="3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18010583" y="25851285"/>
              <a:ext cx="13100051" cy="1033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18317" tIns="61525" rIns="118317" bIns="61525">
              <a:spAutoFit/>
            </a:bodyPr>
            <a:lstStyle>
              <a:lvl1pPr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Fonte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: 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Matheus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F. 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Alencar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, 2017)</a:t>
              </a:r>
              <a:endPara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1" name="Picture 2" descr="C:\Users\rigel\Documents\Faculdade\TCC4\ethereum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0621" y="16128379"/>
              <a:ext cx="9070327" cy="621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5" descr="C:\Users\rigel\Documents\Faculdade\TCC4\VI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1102" y="14164551"/>
              <a:ext cx="4095695" cy="1148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21839154" y="18092863"/>
              <a:ext cx="3153101" cy="283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500" b="1" dirty="0" smtClean="0">
                  <a:solidFill>
                    <a:schemeClr val="tx1"/>
                  </a:solidFill>
                </a:rPr>
                <a:t>+</a:t>
              </a:r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15756705" y="8245203"/>
            <a:ext cx="12866687" cy="19709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Backend do sistema é resistente a ataques de negação de serviço distribuídos e possui garantia de uptime enquanto houverem nós e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produtores de blocos ativos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na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rede.</a:t>
            </a:r>
            <a:endParaRPr lang="pt-BR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0375EDA8A1534EA20936EBF5181253" ma:contentTypeVersion="0" ma:contentTypeDescription="Crie um novo documento." ma:contentTypeScope="" ma:versionID="1aec3f67e8bcdff9b17ce72f43961b49">
  <xsd:schema xmlns:xsd="http://www.w3.org/2001/XMLSchema" xmlns:p="http://schemas.microsoft.com/office/2006/metadata/properties" targetNamespace="http://schemas.microsoft.com/office/2006/metadata/properties" ma:root="true" ma:fieldsID="e963a05e7430650b71a369cd4a499f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28DBFF6-120C-4DFE-B71C-77193C013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A52988F-C1ED-430F-A3D6-6CF1C606FDB6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523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Faria de Alencar</dc:creator>
  <cp:keywords>EtherVoltz;Blockchain;Voting System</cp:keywords>
  <cp:lastModifiedBy>Faria Alencar</cp:lastModifiedBy>
  <cp:revision>63</cp:revision>
  <dcterms:modified xsi:type="dcterms:W3CDTF">2017-11-12T16:48:39Z</dcterms:modified>
</cp:coreProperties>
</file>