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pt-BR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015" autoAdjust="0"/>
    <p:restoredTop sz="94660"/>
  </p:normalViewPr>
  <p:slideViewPr>
    <p:cSldViewPr snapToGrid="0">
      <p:cViewPr>
        <p:scale>
          <a:sx n="30" d="100"/>
          <a:sy n="30" d="100"/>
        </p:scale>
        <p:origin x="-2376" y="678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04B7-12DE-430E-BE52-027800297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61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04B7-12DE-430E-BE52-027800297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8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04B7-12DE-430E-BE52-027800297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86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04B7-12DE-430E-BE52-027800297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41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04B7-12DE-430E-BE52-027800297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75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04B7-12DE-430E-BE52-027800297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33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04B7-12DE-430E-BE52-027800297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12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04B7-12DE-430E-BE52-027800297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4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04B7-12DE-430E-BE52-027800297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32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04B7-12DE-430E-BE52-027800297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91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04B7-12DE-430E-BE52-027800297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52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404B7-12DE-430E-BE52-027800297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22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70266" cy="46373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5" y="40666581"/>
            <a:ext cx="32570951" cy="2506157"/>
          </a:xfrm>
          <a:prstGeom prst="rect">
            <a:avLst/>
          </a:pr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741488" y="5399088"/>
            <a:ext cx="28663900" cy="160157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18317" tIns="61525" rIns="118317" bIns="61525">
            <a:spAutoFit/>
          </a:bodyPr>
          <a:lstStyle>
            <a:lvl1pPr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defTabSz="593294" eaLnBrk="1" hangingPunct="1">
              <a:spcBef>
                <a:spcPts val="4109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96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TECNOLOGIA ETHERVOLTZ PARA ELEIÇÕES AUDITÁVEIS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817688" y="7299325"/>
            <a:ext cx="28697237" cy="1289827"/>
          </a:xfrm>
          <a:prstGeom prst="rect">
            <a:avLst/>
          </a:prstGeom>
          <a:noFill/>
          <a:ln>
            <a:noFill/>
          </a:ln>
          <a:extLst/>
        </p:spPr>
        <p:txBody>
          <a:bodyPr lIns="118317" tIns="61525" rIns="118317" bIns="61525">
            <a:spAutoFit/>
          </a:bodyPr>
          <a:lstStyle>
            <a:lvl1pPr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defTabSz="593294">
              <a:lnSpc>
                <a:spcPct val="11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pt-BR" sz="3756" b="1" i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Matheus</a:t>
            </a:r>
            <a:r>
              <a:rPr lang="en-GB" altLang="pt-BR" sz="3756" b="1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3756" b="1" i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Faria</a:t>
            </a:r>
            <a:r>
              <a:rPr lang="en-GB" altLang="pt-BR" sz="3756" b="1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de </a:t>
            </a:r>
            <a:r>
              <a:rPr lang="en-GB" altLang="pt-BR" sz="3756" b="1" i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Alencar</a:t>
            </a:r>
            <a:r>
              <a:rPr lang="en-GB" altLang="pt-BR" sz="3756" b="1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GB" altLang="pt-BR" sz="3756" b="1" i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Marize</a:t>
            </a:r>
            <a:r>
              <a:rPr lang="en-GB" altLang="pt-BR" sz="3756" b="1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Correa </a:t>
            </a:r>
            <a:r>
              <a:rPr lang="en-GB" altLang="pt-BR" sz="3756" b="1" i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Simões</a:t>
            </a:r>
            <a:r>
              <a:rPr lang="en-GB" altLang="pt-BR" sz="3756" b="1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GB" altLang="pt-BR" sz="3756" b="1" i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Diógenes</a:t>
            </a:r>
            <a:r>
              <a:rPr lang="en-GB" altLang="pt-BR" sz="3756" b="1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Ramos da Silva</a:t>
            </a:r>
          </a:p>
          <a:p>
            <a:pPr algn="ctr" defTabSz="593294">
              <a:lnSpc>
                <a:spcPct val="11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3130" i="1" dirty="0" smtClean="0">
                <a:solidFill>
                  <a:srgbClr val="000000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ETEP/Faculdade </a:t>
            </a:r>
            <a:r>
              <a:rPr lang="pt-BR" altLang="pt-BR" sz="3130" i="1" dirty="0">
                <a:solidFill>
                  <a:srgbClr val="000000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de Tecnologia de São José dos </a:t>
            </a:r>
            <a:r>
              <a:rPr lang="pt-BR" altLang="pt-BR" sz="3130" i="1" dirty="0" smtClean="0">
                <a:solidFill>
                  <a:srgbClr val="000000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Campos, </a:t>
            </a:r>
            <a:r>
              <a:rPr lang="pt-BR" altLang="pt-BR" sz="3130" i="1" dirty="0">
                <a:solidFill>
                  <a:srgbClr val="000000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mtsalenc@gmail.com, marize.simoes@etep.edu.br, diogenes.silva@etep.edu.br </a:t>
            </a:r>
            <a:endParaRPr lang="en-GB" altLang="pt-BR" sz="3130" i="1" dirty="0" smtClean="0">
              <a:solidFill>
                <a:srgbClr val="000000"/>
              </a:solidFill>
              <a:latin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222500" y="9720263"/>
            <a:ext cx="13276263" cy="793750"/>
          </a:xfrm>
          <a:prstGeom prst="rect">
            <a:avLst/>
          </a:prstGeom>
          <a:noFill/>
          <a:ln>
            <a:noFill/>
          </a:ln>
          <a:extLst/>
        </p:spPr>
        <p:txBody>
          <a:bodyPr lIns="118317" tIns="61525" rIns="118317" bIns="61525">
            <a:spAutoFit/>
          </a:bodyPr>
          <a:lstStyle>
            <a:lvl1pPr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 defTabSz="593294">
              <a:spcBef>
                <a:spcPts val="263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4174" b="1" dirty="0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214563" y="16884103"/>
            <a:ext cx="133731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spcBef>
                <a:spcPts val="26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54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METODOLOGIA E MATERIAIS</a:t>
            </a:r>
            <a:endParaRPr lang="pt-BR" altLang="pt-BR" sz="5400" b="1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214563" y="10469563"/>
            <a:ext cx="13268325" cy="566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lnSpc>
                <a:spcPct val="150000"/>
              </a:lnSpc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Nos sistemas de votação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atuais, a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centralização das evidências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nas mãos do  administrador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culmina em fraudes e </a:t>
            </a: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burlas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além de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dificultar </a:t>
            </a: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auditorias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[1].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Este </a:t>
            </a: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trabalho apresenta um sistema de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votação independente de software </a:t>
            </a: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que transforma o voto do eleitor em uma criptomoeda batizada de VoltToken para descentralizar e dar auditabilidade ao processo eleitoral.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227263" y="17700078"/>
            <a:ext cx="13328650" cy="566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lnSpc>
                <a:spcPct val="150000"/>
              </a:lnSpc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O sistema EtherVoltz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utiliza o computador mundial </a:t>
            </a:r>
            <a:r>
              <a:rPr lang="pt-BR" altLang="pt-BR" sz="4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Ethereum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[2] formado pelos </a:t>
            </a: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milhares de nós e mineiradores ao redor do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globo. Para </a:t>
            </a: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respeitar o Princípio de Independência de Software em Sistemas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Eleitorais, </a:t>
            </a: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o sistema propõe a utilização de uma versão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modificada do VICE, </a:t>
            </a: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que inclui o hash da transação resultante do voto.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7305338" y="32170248"/>
            <a:ext cx="13193712" cy="710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lnSpc>
                <a:spcPct val="150000"/>
              </a:lnSpc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[1] 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SERVULO, S.S. et al., 1º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Relatório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 do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Comitê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Multidisciplinar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Independente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. 2010.</a:t>
            </a:r>
          </a:p>
          <a:p>
            <a:pPr algn="just">
              <a:lnSpc>
                <a:spcPct val="150000"/>
              </a:lnSpc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[2] 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VOGELSTELLER, F. et al.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Ethereum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 White Paper. 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Disponível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em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: &lt;https://github.com/ethereum/wiki/wiki/ White-Paper&gt;.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Acesso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em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: 9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jul.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 2017.</a:t>
            </a:r>
          </a:p>
          <a:p>
            <a:pPr algn="just">
              <a:lnSpc>
                <a:spcPct val="150000"/>
              </a:lnSpc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[3] </a:t>
            </a:r>
            <a:r>
              <a:rPr lang="en-GB" altLang="pt-BR" sz="4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EtherVoltz</a:t>
            </a:r>
            <a:r>
              <a:rPr lang="en-GB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Disponível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em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GB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&lt;https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://</a:t>
            </a:r>
            <a:r>
              <a:rPr lang="en-GB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mtsalenc.github.io/pro </a:t>
            </a:r>
            <a:r>
              <a:rPr lang="en-GB" altLang="pt-BR" sz="4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ject</a:t>
            </a:r>
            <a:r>
              <a:rPr lang="en-GB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-pages/</a:t>
            </a:r>
            <a:r>
              <a:rPr lang="en-GB" altLang="pt-BR" sz="4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ethervoltz</a:t>
            </a:r>
            <a:r>
              <a:rPr lang="en-GB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/&gt;.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Acesso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em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 19/09/2017</a:t>
            </a:r>
            <a:r>
              <a:rPr lang="en-GB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GB" altLang="pt-BR" sz="4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7305338" y="31411423"/>
            <a:ext cx="131968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spcBef>
                <a:spcPts val="26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REFERÊNCIAS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7250786" y="18473017"/>
            <a:ext cx="13187362" cy="197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lnSpc>
                <a:spcPct val="150000"/>
              </a:lnSpc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Para a simulação de uma eleição real, a aplicação foi hospedada na rede de testes </a:t>
            </a:r>
            <a:r>
              <a:rPr lang="pt-BR" altLang="pt-BR" sz="4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Rinkeby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Mais informações [3].</a:t>
            </a:r>
            <a:endParaRPr lang="en-GB" altLang="pt-BR" sz="3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7278350" y="28244744"/>
            <a:ext cx="13192125" cy="289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lnSpc>
                <a:spcPct val="150000"/>
              </a:lnSpc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Ao utilizar um programa descentralizado e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distribuído, </a:t>
            </a: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o sistema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permite </a:t>
            </a: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auditorias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por </a:t>
            </a: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qualquer indivíduo com acesso a internet, sem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 envolvimento </a:t>
            </a: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de uma autoridade central.</a:t>
            </a:r>
            <a:endParaRPr lang="en-GB" altLang="pt-BR" sz="4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17278350" y="27487506"/>
            <a:ext cx="131953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spcBef>
                <a:spcPts val="2638"/>
              </a:spcBef>
              <a:buClr>
                <a:srgbClr val="000000"/>
              </a:buClr>
              <a:buSzPct val="100000"/>
            </a:pPr>
            <a:r>
              <a:rPr lang="pt-BR" altLang="pt-BR" sz="5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DISCUSSÃO E CONCLUSÃO</a:t>
            </a:r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6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8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10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12"/>
          <p:cNvSpPr>
            <a:spLocks noChangeAspect="1" noChangeArrowheads="1"/>
          </p:cNvSpPr>
          <p:nvPr/>
        </p:nvSpPr>
        <p:spPr bwMode="auto">
          <a:xfrm>
            <a:off x="6731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4"/>
          <p:cNvSpPr>
            <a:spLocks noChangeAspect="1" noChangeArrowheads="1"/>
          </p:cNvSpPr>
          <p:nvPr/>
        </p:nvSpPr>
        <p:spPr bwMode="auto">
          <a:xfrm>
            <a:off x="825500" y="6254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8930478" y="9618225"/>
            <a:ext cx="10361852" cy="8517019"/>
            <a:chOff x="16861102" y="13058978"/>
            <a:chExt cx="15789846" cy="12978612"/>
          </a:xfrm>
        </p:grpSpPr>
        <p:sp>
          <p:nvSpPr>
            <p:cNvPr id="24" name="Retângulo 23"/>
            <p:cNvSpPr/>
            <p:nvPr/>
          </p:nvSpPr>
          <p:spPr>
            <a:xfrm>
              <a:off x="19766329" y="13058978"/>
              <a:ext cx="9177227" cy="8911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9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pt-BR" sz="3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FIGURA </a:t>
              </a:r>
              <a:r>
                <a:rPr lang="en-GB" altLang="pt-BR" sz="3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2 – </a:t>
              </a:r>
              <a:r>
                <a:rPr lang="en-GB" altLang="pt-BR" sz="320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Provas</a:t>
              </a:r>
              <a:r>
                <a:rPr lang="en-GB" altLang="pt-BR" sz="3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</a:t>
              </a:r>
              <a:r>
                <a:rPr lang="en-GB" altLang="pt-BR" sz="320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Físicas</a:t>
              </a:r>
              <a:r>
                <a:rPr lang="en-GB" altLang="pt-BR" sz="3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e </a:t>
              </a:r>
              <a:r>
                <a:rPr lang="en-GB" altLang="pt-BR" sz="320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Digitais</a:t>
              </a:r>
              <a:endParaRPr lang="en-GB" altLang="pt-BR" sz="32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18010584" y="25359341"/>
              <a:ext cx="13100051" cy="678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18317" tIns="61525" rIns="118317" bIns="61525">
              <a:spAutoFit/>
            </a:bodyPr>
            <a:lstStyle>
              <a:lvl1pPr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>
                <a:spcBef>
                  <a:spcPts val="19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pt-BR" sz="36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FONTE</a:t>
              </a:r>
              <a:r>
                <a:rPr lang="en-GB" altLang="pt-BR" sz="3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: </a:t>
              </a:r>
              <a:r>
                <a:rPr lang="en-GB" altLang="pt-BR" sz="36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O </a:t>
              </a:r>
              <a:r>
                <a:rPr lang="en-GB" altLang="pt-BR" sz="360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autor</a:t>
              </a:r>
              <a:r>
                <a:rPr lang="en-GB" altLang="pt-BR" sz="36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.</a:t>
              </a:r>
              <a:endParaRPr lang="en-GB" altLang="pt-BR" sz="36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026" name="Picture 2" descr="C:\Users\rigel\Documents\Faculdade\TCC4\ethereum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80621" y="16128379"/>
              <a:ext cx="9070327" cy="6212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C:\Users\rigel\Documents\Faculdade\TCC4\VIC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1102" y="14164551"/>
              <a:ext cx="4095695" cy="11484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21839155" y="18092863"/>
              <a:ext cx="3153102" cy="2355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500" dirty="0" smtClean="0"/>
                <a:t>+</a:t>
              </a:r>
              <a:endParaRPr lang="en-US" sz="11500" dirty="0"/>
            </a:p>
          </p:txBody>
        </p:sp>
      </p:grpSp>
      <p:pic>
        <p:nvPicPr>
          <p:cNvPr id="1040" name="Picture 16" descr="C:\Users\rigel\Documents\Faculdade\TCC4\architec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00" y="24632557"/>
            <a:ext cx="9378174" cy="767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2255044" y="33566984"/>
            <a:ext cx="13198475" cy="793750"/>
          </a:xfrm>
          <a:prstGeom prst="rect">
            <a:avLst/>
          </a:prstGeom>
          <a:noFill/>
          <a:ln>
            <a:noFill/>
          </a:ln>
          <a:extLst/>
        </p:spPr>
        <p:txBody>
          <a:bodyPr lIns="118317" tIns="61525" rIns="118317" bIns="61525">
            <a:spAutoFit/>
          </a:bodyPr>
          <a:lstStyle>
            <a:lvl1pPr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 defTabSz="593294">
              <a:spcBef>
                <a:spcPts val="263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4174" b="1" dirty="0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RESULTADOS</a:t>
            </a:r>
            <a:endParaRPr lang="pt-BR" altLang="pt-BR" sz="4174" b="1" dirty="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2255044" y="34289296"/>
            <a:ext cx="13187362" cy="474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lnSpc>
                <a:spcPct val="150000"/>
              </a:lnSpc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Figura 1 </a:t>
            </a: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mostra a arquitetura do sistema EtherVoltz, destacando nas setas os destinos das provas geradas no instante do voto. O </a:t>
            </a:r>
            <a:r>
              <a:rPr lang="pt-BR" altLang="pt-BR" sz="4000" i="1" dirty="0">
                <a:solidFill>
                  <a:srgbClr val="000000"/>
                </a:solidFill>
                <a:latin typeface="Calibri" panose="020F0502020204030204" pitchFamily="34" charset="0"/>
              </a:rPr>
              <a:t>backend</a:t>
            </a: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 do sistema é resistente a ataques de negação de serviço distribuídos e possui garantia de uptime enquanto houverem nós e mineradores ativos na rede</a:t>
            </a:r>
            <a:endParaRPr lang="en-GB" altLang="pt-BR" sz="3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3649731" y="32510920"/>
            <a:ext cx="10356712" cy="53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FONTE</a:t>
            </a:r>
            <a:r>
              <a:rPr lang="en-GB" altLang="pt-BR" sz="36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GB" altLang="pt-BR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 </a:t>
            </a:r>
            <a:r>
              <a:rPr lang="en-GB" altLang="pt-BR" sz="3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autor</a:t>
            </a:r>
            <a:r>
              <a:rPr lang="en-GB" altLang="pt-BR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GB" altLang="pt-BR" sz="3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Retângulo 23"/>
          <p:cNvSpPr/>
          <p:nvPr/>
        </p:nvSpPr>
        <p:spPr>
          <a:xfrm>
            <a:off x="4979954" y="23780726"/>
            <a:ext cx="76311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FIGURA 1 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Destino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das </a:t>
            </a: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Provas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no </a:t>
            </a: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EtherVoltz</a:t>
            </a:r>
            <a:endParaRPr lang="en-GB" altLang="pt-BR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251256"/>
              </p:ext>
            </p:extLst>
          </p:nvPr>
        </p:nvGraphicFramePr>
        <p:xfrm>
          <a:off x="17305338" y="22260909"/>
          <a:ext cx="13132810" cy="3652988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2811462"/>
                <a:gridCol w="10321348"/>
              </a:tblGrid>
              <a:tr h="3880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600" b="1" dirty="0">
                          <a:effectLst/>
                        </a:rPr>
                        <a:t>Ator</a:t>
                      </a:r>
                      <a:endParaRPr lang="en-US" sz="3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600" b="1" dirty="0" smtClean="0">
                          <a:effectLst/>
                        </a:rPr>
                        <a:t>Chave Pública</a:t>
                      </a:r>
                      <a:endParaRPr lang="en-US" sz="3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Administrador</a:t>
                      </a:r>
                      <a:endParaRPr lang="en-US" sz="3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0x51e6Dd45486b5faFedA75595b7501891c9fC54e7</a:t>
                      </a:r>
                      <a:endParaRPr lang="en-US" sz="3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76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Candidato A</a:t>
                      </a:r>
                      <a:endParaRPr lang="en-US" sz="3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0x063407a72493c8058b415f50076bc990c3927958</a:t>
                      </a:r>
                      <a:endParaRPr lang="en-US" sz="3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776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Urna A</a:t>
                      </a:r>
                      <a:endParaRPr lang="en-US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0x2330D7654399d22A750bd22B8Fc8501A347B7547</a:t>
                      </a:r>
                      <a:endParaRPr lang="en-US" sz="3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776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Contrato</a:t>
                      </a:r>
                      <a:endParaRPr lang="en-US" sz="3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0xDc2B8EA73104807285A3fAd17c35dcC80E54bA46</a:t>
                      </a:r>
                      <a:endParaRPr lang="en-US" sz="3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19968070" y="26166745"/>
            <a:ext cx="8596714" cy="67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FONTE</a:t>
            </a:r>
            <a:r>
              <a:rPr lang="en-GB" altLang="pt-BR" sz="36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GB" altLang="pt-BR" sz="3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Rede</a:t>
            </a:r>
            <a:r>
              <a:rPr lang="en-GB" altLang="pt-BR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de testes </a:t>
            </a:r>
            <a:r>
              <a:rPr lang="en-GB" altLang="pt-BR" sz="3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Rinkeby</a:t>
            </a:r>
            <a:r>
              <a:rPr lang="en-GB" altLang="pt-BR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GB" altLang="pt-BR" sz="3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Retângulo 23"/>
          <p:cNvSpPr/>
          <p:nvPr/>
        </p:nvSpPr>
        <p:spPr>
          <a:xfrm>
            <a:off x="19645081" y="21247921"/>
            <a:ext cx="8795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Tabela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1 – </a:t>
            </a: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Chaves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Públicas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Utilizadas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Em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Simulação</a:t>
            </a:r>
            <a:endParaRPr lang="en-GB" altLang="pt-BR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377</Words>
  <Application>Microsoft Office PowerPoint</Application>
  <PresentationFormat>Personalizar</PresentationFormat>
  <Paragraphs>33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revista</dc:creator>
  <cp:lastModifiedBy>Administrador</cp:lastModifiedBy>
  <cp:revision>17</cp:revision>
  <dcterms:created xsi:type="dcterms:W3CDTF">2017-05-17T13:30:04Z</dcterms:created>
  <dcterms:modified xsi:type="dcterms:W3CDTF">2017-10-24T15:17:53Z</dcterms:modified>
</cp:coreProperties>
</file>