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3.png" ContentType="image/png"/>
  <Override PartName="/ppt/media/image12.png" ContentType="image/png"/>
  <Override PartName="/ppt/media/image14.png" ContentType="image/png"/>
  <Override PartName="/ppt/media/image10.jpeg" ContentType="image/jpeg"/>
  <Override PartName="/ppt/media/image16.png" ContentType="image/png"/>
  <Override PartName="/ppt/media/image3.jpeg" ContentType="image/jpeg"/>
  <Override PartName="/ppt/media/image21.png" ContentType="image/png"/>
  <Override PartName="/ppt/media/image2.jpeg" ContentType="image/jpeg"/>
  <Override PartName="/ppt/media/image11.png" ContentType="image/png"/>
  <Override PartName="/ppt/media/image1.jpeg" ContentType="image/jpeg"/>
  <Override PartName="/ppt/media/image4.jpeg" ContentType="image/jpeg"/>
  <Override PartName="/ppt/media/image6.png" ContentType="image/png"/>
  <Override PartName="/ppt/media/image5.png" ContentType="image/png"/>
  <Override PartName="/ppt/media/image7.jpeg" ContentType="image/jpeg"/>
  <Override PartName="/ppt/media/image8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8F65B6D-45BB-41A3-8010-121F460867C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95B54A6-59BC-4790-B04D-1A02C297BC6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1959120" cy="430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076840"/>
            <a:ext cx="1959120" cy="430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955800" cy="430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461240" y="1604520"/>
            <a:ext cx="955800" cy="430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461240" y="2076840"/>
            <a:ext cx="955800" cy="430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076840"/>
            <a:ext cx="955800" cy="430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1959120" cy="903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1959120" cy="903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870120" y="1604160"/>
            <a:ext cx="1132920" cy="903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870120" y="1604160"/>
            <a:ext cx="1132920" cy="903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560"/>
            <a:ext cx="1959120" cy="91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1959120" cy="903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955800" cy="903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1461240" y="1604520"/>
            <a:ext cx="955800" cy="903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520" cy="530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955800" cy="430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2076840"/>
            <a:ext cx="955800" cy="430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461240" y="1604520"/>
            <a:ext cx="955800" cy="903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560"/>
            <a:ext cx="1959120" cy="91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955800" cy="903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461240" y="1604520"/>
            <a:ext cx="955800" cy="430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461240" y="2076840"/>
            <a:ext cx="955800" cy="430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955800" cy="430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461240" y="1604520"/>
            <a:ext cx="955800" cy="430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076840"/>
            <a:ext cx="1959120" cy="430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1959120" cy="430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076840"/>
            <a:ext cx="1959120" cy="430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955800" cy="430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1461240" y="1604520"/>
            <a:ext cx="955800" cy="430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461240" y="2076840"/>
            <a:ext cx="955800" cy="430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2076840"/>
            <a:ext cx="955800" cy="430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1959120" cy="903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1959120" cy="903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870120" y="1604160"/>
            <a:ext cx="1132920" cy="90396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870120" y="1604160"/>
            <a:ext cx="1132920" cy="903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0560"/>
            <a:ext cx="1959120" cy="91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1959120" cy="903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955800" cy="903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1461240" y="1604520"/>
            <a:ext cx="955800" cy="903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1959120" cy="903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520" cy="530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955800" cy="430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2076840"/>
            <a:ext cx="955800" cy="430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1461240" y="1604520"/>
            <a:ext cx="955800" cy="903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955800" cy="903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1461240" y="1604520"/>
            <a:ext cx="955800" cy="430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1461240" y="2076840"/>
            <a:ext cx="955800" cy="430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955800" cy="430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1461240" y="1604520"/>
            <a:ext cx="955800" cy="430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076840"/>
            <a:ext cx="1959120" cy="430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1959120" cy="430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076840"/>
            <a:ext cx="1959120" cy="430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955800" cy="430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1461240" y="1604520"/>
            <a:ext cx="955800" cy="430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1461240" y="2076840"/>
            <a:ext cx="955800" cy="430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2076840"/>
            <a:ext cx="955800" cy="430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1959120" cy="903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1959120" cy="903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870120" y="1604160"/>
            <a:ext cx="1132920" cy="90396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870120" y="1604160"/>
            <a:ext cx="1132920" cy="903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955800" cy="903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461240" y="1604520"/>
            <a:ext cx="955800" cy="903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520" cy="530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955800" cy="430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076840"/>
            <a:ext cx="955800" cy="430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461240" y="1604520"/>
            <a:ext cx="955800" cy="903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955800" cy="903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461240" y="1604520"/>
            <a:ext cx="955800" cy="430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461240" y="2076840"/>
            <a:ext cx="955800" cy="430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955800" cy="430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461240" y="1604520"/>
            <a:ext cx="955800" cy="430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076840"/>
            <a:ext cx="1959120" cy="430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6" descr=""/>
          <p:cNvPicPr/>
          <p:nvPr/>
        </p:nvPicPr>
        <p:blipFill>
          <a:blip r:embed="rId3"/>
          <a:stretch/>
        </p:blipFill>
        <p:spPr>
          <a:xfrm>
            <a:off x="-6480" y="0"/>
            <a:ext cx="9154800" cy="6856200"/>
          </a:xfrm>
          <a:prstGeom prst="rect">
            <a:avLst/>
          </a:prstGeom>
          <a:ln>
            <a:noFill/>
          </a:ln>
        </p:spPr>
      </p:pic>
      <p:pic>
        <p:nvPicPr>
          <p:cNvPr id="1" name="Imagem 7" descr=""/>
          <p:cNvPicPr/>
          <p:nvPr/>
        </p:nvPicPr>
        <p:blipFill>
          <a:blip r:embed="rId4"/>
          <a:stretch/>
        </p:blipFill>
        <p:spPr>
          <a:xfrm>
            <a:off x="-6480" y="0"/>
            <a:ext cx="9154800" cy="6856200"/>
          </a:xfrm>
          <a:prstGeom prst="rect">
            <a:avLst/>
          </a:prstGeom>
          <a:ln>
            <a:noFill/>
          </a:ln>
        </p:spPr>
      </p:pic>
      <p:pic>
        <p:nvPicPr>
          <p:cNvPr id="2" name="Imagem 7" descr=""/>
          <p:cNvPicPr/>
          <p:nvPr/>
        </p:nvPicPr>
        <p:blipFill>
          <a:blip r:embed="rId5"/>
          <a:stretch/>
        </p:blipFill>
        <p:spPr>
          <a:xfrm>
            <a:off x="-12600" y="0"/>
            <a:ext cx="9154800" cy="685620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>
            <a:off x="214200" y="1071360"/>
            <a:ext cx="7929360" cy="1440"/>
          </a:xfrm>
          <a:prstGeom prst="line">
            <a:avLst/>
          </a:prstGeom>
          <a:ln w="19080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Line 1"/>
          <p:cNvSpPr/>
          <p:nvPr/>
        </p:nvSpPr>
        <p:spPr>
          <a:xfrm>
            <a:off x="214200" y="1071360"/>
            <a:ext cx="7929360" cy="1440"/>
          </a:xfrm>
          <a:prstGeom prst="line">
            <a:avLst/>
          </a:prstGeom>
          <a:ln w="19080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1959120" cy="903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2514960" y="1604520"/>
            <a:ext cx="1959120" cy="903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2595240"/>
            <a:ext cx="4015080" cy="903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mailto:mtsalenc@gmail.com" TargetMode="External"/><Relationship Id="rId2" Type="http://schemas.openxmlformats.org/officeDocument/2006/relationships/slideLayout" Target="../slideLayouts/slideLayout3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391400" y="864360"/>
            <a:ext cx="635940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ETHERVOLTZ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90760" y="3990600"/>
            <a:ext cx="3144600" cy="9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Orientador(a) Acadêmico: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Marize C. Simões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2794680" y="2365920"/>
            <a:ext cx="3552840" cy="393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Matheus Faria de Alencar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590760" y="4908600"/>
            <a:ext cx="6139440" cy="154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TRABALHO DE CONCLUSÃO DE CURSO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Curso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319120" y="501840"/>
            <a:ext cx="447876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082240" y="1086840"/>
            <a:ext cx="43920" cy="578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B604AB8-9246-4213-A5A6-48A48A3A4B55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0" y="1673640"/>
            <a:ext cx="2073600" cy="28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2319120" y="1541160"/>
            <a:ext cx="6266520" cy="92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Arquitetura aplicações tradicionais vs ethervoltz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-6840" y="3474720"/>
            <a:ext cx="2080440" cy="43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0" name="" descr=""/>
          <p:cNvPicPr/>
          <p:nvPr/>
        </p:nvPicPr>
        <p:blipFill>
          <a:blip r:embed="rId1"/>
          <a:srcRect l="0" t="0" r="0" b="16965"/>
          <a:stretch/>
        </p:blipFill>
        <p:spPr>
          <a:xfrm>
            <a:off x="2560320" y="2271960"/>
            <a:ext cx="5760000" cy="357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2319120" y="501840"/>
            <a:ext cx="447876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2082240" y="1086840"/>
            <a:ext cx="43920" cy="578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570F362-6911-499D-A19A-7DD9E154040D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0" y="1673640"/>
            <a:ext cx="2073600" cy="28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2319120" y="1541160"/>
            <a:ext cx="6266520" cy="92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Arquitetura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3383280" y="2194560"/>
            <a:ext cx="4500360" cy="3675240"/>
          </a:xfrm>
          <a:prstGeom prst="rect">
            <a:avLst/>
          </a:prstGeom>
          <a:ln>
            <a:noFill/>
          </a:ln>
        </p:spPr>
      </p:pic>
      <p:sp>
        <p:nvSpPr>
          <p:cNvPr id="187" name="CustomShape 6"/>
          <p:cNvSpPr/>
          <p:nvPr/>
        </p:nvSpPr>
        <p:spPr>
          <a:xfrm>
            <a:off x="-6840" y="3474720"/>
            <a:ext cx="2080440" cy="43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2319120" y="501840"/>
            <a:ext cx="447876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2082240" y="1086840"/>
            <a:ext cx="43920" cy="578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DCBC840-00DB-4B39-87A6-BB004E427542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0" y="1673640"/>
            <a:ext cx="2073600" cy="28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2319120" y="1541160"/>
            <a:ext cx="6266520" cy="92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infraestutura não possui uma autoridade central com poder de emitir ou realizar transferências de VoltTokens de forma indetectável ou fora das regras de negócio definidas no contrato inteligente.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-6840" y="3474720"/>
            <a:ext cx="2080440" cy="43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2377440" y="4297680"/>
            <a:ext cx="6132960" cy="148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2319120" y="501840"/>
            <a:ext cx="447876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2082240" y="1086840"/>
            <a:ext cx="43920" cy="578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4830F7A-C844-4427-BDB2-7531256ED706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0" y="1673640"/>
            <a:ext cx="2073600" cy="28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2319120" y="1541160"/>
            <a:ext cx="4172040" cy="92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 atingir o item 2 dos requisitos, atender ao Princípio de Independência de Software, a  estratégia utilizada é a emissão de uma versão modificada da prova auditável pelo eleitor utilizada em urnas de 2ª geração.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6675120" y="1571400"/>
            <a:ext cx="1702440" cy="477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006720" y="536040"/>
            <a:ext cx="344376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2082240" y="1086840"/>
            <a:ext cx="43920" cy="578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3"/>
          <p:cNvSpPr/>
          <p:nvPr/>
        </p:nvSpPr>
        <p:spPr>
          <a:xfrm>
            <a:off x="0" y="4252680"/>
            <a:ext cx="2080440" cy="43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D5C32E8-ACFA-45E7-AA36-662D04F10757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0" y="1673640"/>
            <a:ext cx="2073600" cy="28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2327760" y="1541160"/>
            <a:ext cx="6266520" cy="92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Um sistema de votação independente de software e que grava os registros digitais de votos numa base de dados autônoma e resistente a censura e modificações.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software foi escrito na linguagem </a:t>
            </a:r>
            <a:r>
              <a:rPr b="0" i="1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Solidity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utilizando o </a:t>
            </a:r>
            <a:r>
              <a:rPr b="0" i="1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framework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i="1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Truffle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Cada função criada possui testes unitários desenvolvidos utilizando </a:t>
            </a:r>
            <a:r>
              <a:rPr b="0" i="1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javascript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as suites de asserção </a:t>
            </a:r>
            <a:r>
              <a:rPr b="0" i="1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mocha.js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 </a:t>
            </a:r>
            <a:r>
              <a:rPr b="0" i="1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chai.js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 o cliente RPC </a:t>
            </a:r>
            <a:r>
              <a:rPr b="0" i="1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testrpc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para a execução dos testes automatizados.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006720" y="536040"/>
            <a:ext cx="344376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2082240" y="1086840"/>
            <a:ext cx="43920" cy="578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3"/>
          <p:cNvSpPr/>
          <p:nvPr/>
        </p:nvSpPr>
        <p:spPr>
          <a:xfrm>
            <a:off x="0" y="4252680"/>
            <a:ext cx="2080440" cy="43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4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89D001D-6106-4245-8B48-1546D9F220F1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0" y="1673640"/>
            <a:ext cx="2073600" cy="28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6"/>
          <p:cNvSpPr/>
          <p:nvPr/>
        </p:nvSpPr>
        <p:spPr>
          <a:xfrm>
            <a:off x="2327760" y="1541160"/>
            <a:ext cx="6266520" cy="92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transferência de VoltTokens</a:t>
            </a:r>
            <a:r>
              <a:rPr b="0" i="1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para candidatos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só pode ocorrer durante o período eleitoral;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Apenas endereços de carteiras que representam candidatos podem receber VoltTokens;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número total de VoltTokens em circulação é finito e sua quantidade é definida em código.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Nenhuma nova unidade da moeda pode ser emitida após a criação do sistema;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006720" y="536040"/>
            <a:ext cx="344376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2082240" y="1086840"/>
            <a:ext cx="43920" cy="578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3"/>
          <p:cNvSpPr/>
          <p:nvPr/>
        </p:nvSpPr>
        <p:spPr>
          <a:xfrm>
            <a:off x="0" y="4252680"/>
            <a:ext cx="2080440" cy="43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4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75B92F7-1E71-44E0-B621-611C5B82096B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0" y="1673640"/>
            <a:ext cx="2073600" cy="28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6"/>
          <p:cNvSpPr/>
          <p:nvPr/>
        </p:nvSpPr>
        <p:spPr>
          <a:xfrm>
            <a:off x="2327760" y="1541160"/>
            <a:ext cx="6266520" cy="92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Cada urna recebe precisamente o número de VoltTokens correspondente ao número de eleitores que devem votar naquela urna;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administrador só pode definir candidatos e urnas antes do período eleitoral;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administrador só pode distribuir VoltTokens às urnas antes do período eleitoral.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006720" y="536040"/>
            <a:ext cx="344376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2082240" y="1086840"/>
            <a:ext cx="43920" cy="578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3"/>
          <p:cNvSpPr/>
          <p:nvPr/>
        </p:nvSpPr>
        <p:spPr>
          <a:xfrm>
            <a:off x="0" y="4252680"/>
            <a:ext cx="2080440" cy="43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4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ADECBFA-BC97-440E-9906-1FAFD4E9D1D4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0" y="1673640"/>
            <a:ext cx="2073600" cy="28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6"/>
          <p:cNvSpPr/>
          <p:nvPr/>
        </p:nvSpPr>
        <p:spPr>
          <a:xfrm>
            <a:off x="2327760" y="1541160"/>
            <a:ext cx="6266520" cy="92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aplicação distribuída foi implantada na rede de testes Rinkeby sob protocolo de consenso Prova-de-Autoridade para simular uma eleição real em funcionamento no blockchain.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rcRect l="50307" t="36171" r="20718" b="40728"/>
          <a:stretch/>
        </p:blipFill>
        <p:spPr>
          <a:xfrm>
            <a:off x="2651760" y="3108960"/>
            <a:ext cx="5714640" cy="256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006720" y="536040"/>
            <a:ext cx="344376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2082240" y="1086840"/>
            <a:ext cx="43920" cy="578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3"/>
          <p:cNvSpPr/>
          <p:nvPr/>
        </p:nvSpPr>
        <p:spPr>
          <a:xfrm>
            <a:off x="0" y="4252680"/>
            <a:ext cx="2080440" cy="43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4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8BEE3A3-0348-4F6E-BE7A-6E552CF8C621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5"/>
          <p:cNvSpPr/>
          <p:nvPr/>
        </p:nvSpPr>
        <p:spPr>
          <a:xfrm>
            <a:off x="0" y="1673640"/>
            <a:ext cx="2073600" cy="28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1"/>
          <a:srcRect l="6632" t="16658" r="9039" b="0"/>
          <a:stretch/>
        </p:blipFill>
        <p:spPr>
          <a:xfrm>
            <a:off x="2286000" y="1266480"/>
            <a:ext cx="6606720" cy="3670200"/>
          </a:xfrm>
          <a:prstGeom prst="rect">
            <a:avLst/>
          </a:prstGeom>
          <a:ln>
            <a:noFill/>
          </a:ln>
        </p:spPr>
      </p:pic>
      <p:pic>
        <p:nvPicPr>
          <p:cNvPr id="232" name="" descr=""/>
          <p:cNvPicPr/>
          <p:nvPr/>
        </p:nvPicPr>
        <p:blipFill>
          <a:blip r:embed="rId2"/>
          <a:srcRect l="6737" t="36048" r="8992" b="26841"/>
          <a:stretch/>
        </p:blipFill>
        <p:spPr>
          <a:xfrm>
            <a:off x="2286000" y="4937760"/>
            <a:ext cx="6642360" cy="164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006720" y="536040"/>
            <a:ext cx="344376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2082240" y="1086840"/>
            <a:ext cx="43920" cy="578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3"/>
          <p:cNvSpPr/>
          <p:nvPr/>
        </p:nvSpPr>
        <p:spPr>
          <a:xfrm>
            <a:off x="0" y="4252680"/>
            <a:ext cx="2080440" cy="43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4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E2F24FA-7D86-4E8A-968F-4594EDB60482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0" y="1673640"/>
            <a:ext cx="2073600" cy="28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1"/>
          <a:srcRect l="0" t="0" r="0" b="10992"/>
          <a:stretch/>
        </p:blipFill>
        <p:spPr>
          <a:xfrm>
            <a:off x="2127240" y="1097280"/>
            <a:ext cx="7015680" cy="585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079440" y="536040"/>
            <a:ext cx="298332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2319120" y="1645200"/>
            <a:ext cx="6266520" cy="92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Alguns casos fraudes nas eleições no Brasil.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Caso Diadema, SP – 2000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Caso Marília, SP – 2004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Caso Itajaí, SC - 2008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2082240" y="1086840"/>
            <a:ext cx="43920" cy="578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4"/>
          <p:cNvSpPr/>
          <p:nvPr/>
        </p:nvSpPr>
        <p:spPr>
          <a:xfrm>
            <a:off x="0" y="2017080"/>
            <a:ext cx="2080440" cy="43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5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44B9BB8-89F0-484B-B2F4-3CDE77C1CD6A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0" y="1673640"/>
            <a:ext cx="2073600" cy="28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1383840" y="536040"/>
            <a:ext cx="610236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2082240" y="1086840"/>
            <a:ext cx="43920" cy="578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3"/>
          <p:cNvSpPr/>
          <p:nvPr/>
        </p:nvSpPr>
        <p:spPr>
          <a:xfrm>
            <a:off x="0" y="4984200"/>
            <a:ext cx="2080440" cy="43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872899E-818A-4181-906F-F9C90695E31C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0" y="1673640"/>
            <a:ext cx="2073600" cy="28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6"/>
          <p:cNvSpPr/>
          <p:nvPr/>
        </p:nvSpPr>
        <p:spPr>
          <a:xfrm>
            <a:off x="2327760" y="1751040"/>
            <a:ext cx="6266520" cy="92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Ao transformar o voto do eleitor em uma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criptomoeda, o sistema imediatamente ganha todas as propriedades de segurança do protocolo de consenso e de disponibilidade da rede peer-to-peer nativa da plataforma.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Votos são finitos e cada voto é rastreável desde a sua emissão e distribuição para as carteiras das urnas até a carteira que representa o candidato.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596600" y="3004560"/>
            <a:ext cx="6266520" cy="92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Matheus Faria de Alencar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mtsalenc@gmail.com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mtsalenc.github.io/project-pages/ethervoltz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383840" y="536040"/>
            <a:ext cx="610236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3"/>
          <p:cNvSpPr/>
          <p:nvPr/>
        </p:nvSpPr>
        <p:spPr>
          <a:xfrm>
            <a:off x="91440" y="1005840"/>
            <a:ext cx="8137440" cy="182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4"/>
          <p:cNvSpPr/>
          <p:nvPr/>
        </p:nvSpPr>
        <p:spPr>
          <a:xfrm>
            <a:off x="1463040" y="1891800"/>
            <a:ext cx="610236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Obrigado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079440" y="536040"/>
            <a:ext cx="298332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2319120" y="1645200"/>
            <a:ext cx="6266520" cy="293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Ataques e Facilitadores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5240">
              <a:lnSpc>
                <a:spcPct val="150000"/>
              </a:lnSpc>
              <a:buClr>
                <a:srgbClr val="00206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Centralização das evidências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5240">
              <a:lnSpc>
                <a:spcPct val="150000"/>
              </a:lnSpc>
              <a:buClr>
                <a:srgbClr val="00206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Centralização da apuração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5240">
              <a:lnSpc>
                <a:spcPct val="150000"/>
              </a:lnSpc>
              <a:buClr>
                <a:srgbClr val="00206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Dependência de Software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5240">
              <a:lnSpc>
                <a:spcPct val="150000"/>
              </a:lnSpc>
              <a:buClr>
                <a:srgbClr val="00206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Anacronismo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5240">
              <a:lnSpc>
                <a:spcPct val="150000"/>
              </a:lnSpc>
              <a:buClr>
                <a:srgbClr val="00206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Inviável auditar o código que está sendo executado em produção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2082240" y="1086840"/>
            <a:ext cx="43920" cy="578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4"/>
          <p:cNvSpPr/>
          <p:nvPr/>
        </p:nvSpPr>
        <p:spPr>
          <a:xfrm>
            <a:off x="0" y="2017080"/>
            <a:ext cx="2080440" cy="43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FE6F3CF-58CD-4396-8DE4-901FACBC6B21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0" y="1673640"/>
            <a:ext cx="2073600" cy="28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079440" y="536040"/>
            <a:ext cx="298332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319120" y="1645200"/>
            <a:ext cx="6266520" cy="444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Restrições em auditorias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Burocracia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Permissões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Tempo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Profundidade (depuração proibida, cod prod.)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Quantidade (linhas de código, dados, compilador)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082240" y="1086840"/>
            <a:ext cx="43920" cy="578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4"/>
          <p:cNvSpPr/>
          <p:nvPr/>
        </p:nvSpPr>
        <p:spPr>
          <a:xfrm>
            <a:off x="0" y="2017080"/>
            <a:ext cx="2080440" cy="43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5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75737AE-8E29-496E-B25C-10D6C864AA9B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6"/>
          <p:cNvSpPr/>
          <p:nvPr/>
        </p:nvSpPr>
        <p:spPr>
          <a:xfrm>
            <a:off x="0" y="1673640"/>
            <a:ext cx="2073600" cy="28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079440" y="536040"/>
            <a:ext cx="298332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2319120" y="1645200"/>
            <a:ext cx="6266520" cy="14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Capitalização de mercado de sistemas de votação: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5240">
              <a:lnSpc>
                <a:spcPct val="150000"/>
              </a:lnSpc>
              <a:buClr>
                <a:srgbClr val="00206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Smartmatic (2014): US$ 250 Milhões/ano.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5240">
              <a:lnSpc>
                <a:spcPct val="150000"/>
              </a:lnSpc>
              <a:buClr>
                <a:srgbClr val="00206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EveryoneCounts, Syctl, outras: US$ 15­25 Milhões/ano.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5240">
              <a:lnSpc>
                <a:spcPct val="150000"/>
              </a:lnSpc>
              <a:buClr>
                <a:srgbClr val="00206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+150 países usam sistemas de votação.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2082240" y="1086840"/>
            <a:ext cx="43920" cy="578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0" y="2017080"/>
            <a:ext cx="2080440" cy="43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5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0ADA75E-2BD9-4A88-B9CD-BD1B134A1D12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6"/>
          <p:cNvSpPr/>
          <p:nvPr/>
        </p:nvSpPr>
        <p:spPr>
          <a:xfrm>
            <a:off x="0" y="1673640"/>
            <a:ext cx="2073600" cy="28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7"/>
          <p:cNvSpPr/>
          <p:nvPr/>
        </p:nvSpPr>
        <p:spPr>
          <a:xfrm>
            <a:off x="3749040" y="5852160"/>
            <a:ext cx="48218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Fonte: Financial Times. AHMED, Murad. 2014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079440" y="536040"/>
            <a:ext cx="298332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2327400" y="2378520"/>
            <a:ext cx="6266520" cy="283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Criar um modelo de sistema eleitoral que respeite o Princípio da Independência de Software em Sistemas Eleitorais e que descentralize o destino das provas geradas em cada voto, de forma que os registros físicos ficam sob custódia do administrador e os registros digitais ficam sob controle de um programa autônomo que pode ser auditado de sem a necessidade de interagir com o administrador.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2082240" y="1086840"/>
            <a:ext cx="43920" cy="578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4"/>
          <p:cNvSpPr/>
          <p:nvPr/>
        </p:nvSpPr>
        <p:spPr>
          <a:xfrm>
            <a:off x="23040" y="2661480"/>
            <a:ext cx="2080440" cy="43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5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3DCD882-999A-4F82-A49D-D7886DB05CB3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6"/>
          <p:cNvSpPr/>
          <p:nvPr/>
        </p:nvSpPr>
        <p:spPr>
          <a:xfrm>
            <a:off x="0" y="1673640"/>
            <a:ext cx="2073600" cy="28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2319120" y="501840"/>
            <a:ext cx="447876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2082240" y="1086840"/>
            <a:ext cx="43920" cy="578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EBF6102-484C-4442-8B3A-B84172A4A942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0" y="1673640"/>
            <a:ext cx="2073600" cy="28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2319120" y="1645200"/>
            <a:ext cx="6266520" cy="92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Velocidade de Apuração;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Disponibilidade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Integridade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9600" indent="-218520" algn="just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 startAt="4"/>
            </a:pPr>
            <a:r>
              <a:rPr b="0" lang="en-US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Decentralizado e Autônomo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9600" indent="-218520" algn="just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 startAt="4"/>
            </a:pPr>
            <a:r>
              <a:rPr b="0" lang="en-US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Independência de Software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6"/>
          <p:cNvSpPr/>
          <p:nvPr/>
        </p:nvSpPr>
        <p:spPr>
          <a:xfrm>
            <a:off x="-6840" y="3474720"/>
            <a:ext cx="2080440" cy="43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2319120" y="501840"/>
            <a:ext cx="447876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2082240" y="1086840"/>
            <a:ext cx="43920" cy="578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26BF003-34F9-4BF2-8323-8E98DF75BB76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0" y="1673640"/>
            <a:ext cx="2073600" cy="28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2319120" y="1541160"/>
            <a:ext cx="6266520" cy="92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Voto como criptomoeda: VoltToken.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Regras de emissão e transferência são definidas em um contrato inteligente programado na linguagem </a:t>
            </a:r>
            <a:r>
              <a:rPr b="0" i="1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Solidity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Este contrato é compilado para byte code que pode ser interpretado pela máquina virtual Ethereum.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-6840" y="3474720"/>
            <a:ext cx="2080440" cy="43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319120" y="501840"/>
            <a:ext cx="447876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2082240" y="1086840"/>
            <a:ext cx="43920" cy="578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BEA680A-FCE2-4595-B089-696DDFEA84B3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0" y="1673640"/>
            <a:ext cx="2073600" cy="28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2319120" y="1541160"/>
            <a:ext cx="6266520" cy="92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Mas o que é Ethereum?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-6840" y="3474720"/>
            <a:ext cx="2080440" cy="43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4663440" y="2834640"/>
            <a:ext cx="2193840" cy="219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5605</TotalTime>
  <Application>LibreOffice/5.1.6.2$Linux_X86_64 LibreOffice_project/10m0$Build-2</Application>
  <Words>70</Words>
  <Paragraphs>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2016-11-15T22:44:25Z</dcterms:created>
  <dc:creator>Igor Reis</dc:creator>
  <dc:description/>
  <dc:language>en-US</dc:language>
  <cp:lastModifiedBy/>
  <dcterms:modified xsi:type="dcterms:W3CDTF">2017-12-11T16:54:47Z</dcterms:modified>
  <cp:revision>72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