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015" autoAdjust="0"/>
    <p:restoredTop sz="94660"/>
  </p:normalViewPr>
  <p:slideViewPr>
    <p:cSldViewPr snapToGrid="0">
      <p:cViewPr>
        <p:scale>
          <a:sx n="30" d="100"/>
          <a:sy n="30" d="100"/>
        </p:scale>
        <p:origin x="-828" y="48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61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8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86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41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75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3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12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4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32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91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04B7-12DE-430E-BE52-0278002978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52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1C0A-EEEB-4569-A5AE-96989232EF0D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404B7-12DE-430E-BE52-0278002978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22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70266" cy="46373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5" y="40666581"/>
            <a:ext cx="32570951" cy="2506157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741488" y="5399088"/>
            <a:ext cx="28663900" cy="160157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18317" tIns="61525" rIns="118317" bIns="61525">
            <a:spAutoFit/>
          </a:bodyPr>
          <a:lstStyle>
            <a:lvl1pPr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593294" eaLnBrk="1" hangingPunct="1">
              <a:spcBef>
                <a:spcPts val="4109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96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TECNOLOGIA ETHERVOLTZ PARA ELEIÇÕES AUDITÁVEIS</a:t>
            </a:r>
            <a:endParaRPr lang="pt-BR" altLang="pt-BR" sz="9600" b="1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817688" y="7299325"/>
            <a:ext cx="28697237" cy="1289827"/>
          </a:xfrm>
          <a:prstGeom prst="rect">
            <a:avLst/>
          </a:prstGeom>
          <a:noFill/>
          <a:ln>
            <a:noFill/>
          </a:ln>
          <a:extLst/>
        </p:spPr>
        <p:txBody>
          <a:bodyPr lIns="118317" tIns="61525" rIns="118317" bIns="61525">
            <a:spAutoFit/>
          </a:bodyPr>
          <a:lstStyle>
            <a:lvl1pPr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  <a:tab pos="12768263" algn="l"/>
                <a:tab pos="13681075" algn="l"/>
                <a:tab pos="14592300" algn="l"/>
                <a:tab pos="15505113" algn="l"/>
                <a:tab pos="16417925" algn="l"/>
                <a:tab pos="17329150" algn="l"/>
                <a:tab pos="18241963" algn="l"/>
                <a:tab pos="19153188" algn="l"/>
                <a:tab pos="20066000" algn="l"/>
                <a:tab pos="20977225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defTabSz="593294"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pt-BR" sz="3756" b="1" i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Matheus</a:t>
            </a:r>
            <a:r>
              <a:rPr lang="en-GB" altLang="pt-BR" sz="3756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3756" b="1" i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Faria</a:t>
            </a:r>
            <a:r>
              <a:rPr lang="en-GB" altLang="pt-BR" sz="3756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 </a:t>
            </a:r>
            <a:r>
              <a:rPr lang="en-GB" altLang="pt-BR" sz="3756" b="1" i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Alencar</a:t>
            </a:r>
            <a:r>
              <a:rPr lang="en-GB" altLang="pt-BR" sz="3756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GB" altLang="pt-BR" sz="3756" b="1" i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Marize</a:t>
            </a:r>
            <a:r>
              <a:rPr lang="en-GB" altLang="pt-BR" sz="3756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Correa </a:t>
            </a:r>
            <a:r>
              <a:rPr lang="en-GB" altLang="pt-BR" sz="3756" b="1" i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Simões</a:t>
            </a:r>
            <a:r>
              <a:rPr lang="en-GB" altLang="pt-BR" sz="3756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GB" altLang="pt-BR" sz="3756" b="1" i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Diógenes</a:t>
            </a:r>
            <a:r>
              <a:rPr lang="en-GB" altLang="pt-BR" sz="3756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Ramos da Silva</a:t>
            </a:r>
            <a:endParaRPr lang="en-GB" altLang="pt-BR" sz="3756" b="1" i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 defTabSz="593294">
              <a:lnSpc>
                <a:spcPct val="11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3130" i="1" dirty="0" smtClean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ETEP/Faculdade </a:t>
            </a:r>
            <a:r>
              <a:rPr lang="pt-BR" altLang="pt-BR" sz="3130" i="1" dirty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de Tecnologia de São José dos </a:t>
            </a:r>
            <a:r>
              <a:rPr lang="pt-BR" altLang="pt-BR" sz="3130" i="1" dirty="0" smtClean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Campos, </a:t>
            </a:r>
            <a:r>
              <a:rPr lang="pt-BR" altLang="pt-BR" sz="3130" i="1" dirty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mtsalenc@gmail.com, marize.simoes@etep.edu.br, diogenes.silva@etep.edu.br </a:t>
            </a:r>
            <a:endParaRPr lang="en-GB" altLang="pt-BR" sz="3130" i="1" dirty="0" smtClean="0">
              <a:solidFill>
                <a:srgbClr val="000000"/>
              </a:solidFill>
              <a:latin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22500" y="9720263"/>
            <a:ext cx="13276263" cy="793750"/>
          </a:xfrm>
          <a:prstGeom prst="rect">
            <a:avLst/>
          </a:prstGeom>
          <a:noFill/>
          <a:ln>
            <a:noFill/>
          </a:ln>
          <a:extLst/>
        </p:spPr>
        <p:txBody>
          <a:bodyPr lIns="118317" tIns="61525" rIns="118317" bIns="61525">
            <a:spAutoFit/>
          </a:bodyPr>
          <a:lstStyle>
            <a:lvl1pPr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 defTabSz="593294">
              <a:spcBef>
                <a:spcPts val="263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4174" b="1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INTRODUÇÃO</a:t>
            </a:r>
            <a:endParaRPr lang="pt-BR" altLang="pt-BR" sz="4174" b="1" dirty="0" smtClean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14563" y="16884103"/>
            <a:ext cx="133731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spcBef>
                <a:spcPts val="26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54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METODOLOGIA E MATERIAIS</a:t>
            </a:r>
            <a:endParaRPr lang="pt-BR" altLang="pt-BR" sz="5400" b="1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214563" y="10469563"/>
            <a:ext cx="13268325" cy="592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Nos sistemas de votação atuais de primeira, segunda e terceira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geração, a centralização das evidências no administrador  culmina em fraudes e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burlas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além de  dificultar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auditorias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[1].  </a:t>
            </a:r>
            <a:endParaRPr lang="pt-BR" altLang="pt-BR" sz="4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Este trabalho apresenta um sistema de votação que transforma o voto do eleitor em uma criptomoeda batizada de VoltToken para descentralizar e dar auditabilidade ao processo eleitoral.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27263" y="17700078"/>
            <a:ext cx="13328650" cy="56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O sistema EtherVoltz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utiliza o computador mundial Ethereum [2] formado pelos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milhares de nós e mineiradores ao redor do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globo. Para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respeitar o Princípio de Independência de Software em Sistemas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Eleitorais,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o sistema propõe a utilização de uma versão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modificada do VICE,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que inclui o hash da transação resultante do voto.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7305338" y="32170248"/>
            <a:ext cx="13193712" cy="710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[1] 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SERVULO, S.S. et al., 1º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Relatório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do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Comitê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Multidisciplinar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Independente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. 2010.</a:t>
            </a:r>
          </a:p>
          <a:p>
            <a:pPr algn="just">
              <a:lnSpc>
                <a:spcPct val="150000"/>
              </a:lnSpc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[2] 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VOGELSTELLER, F. et al.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Ethereum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White Paper. 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Disponível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em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: &lt;https://github.com/ethereum/wiki/wiki/ White-Paper&gt;.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Acesso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em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: 9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jul.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2017.</a:t>
            </a:r>
          </a:p>
          <a:p>
            <a:pPr algn="just">
              <a:lnSpc>
                <a:spcPct val="150000"/>
              </a:lnSpc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[3] </a:t>
            </a:r>
            <a:r>
              <a:rPr lang="en-GB" altLang="pt-BR" sz="4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EtherVoltz</a:t>
            </a: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Disponível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em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&lt;https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://</a:t>
            </a: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mtsalenc.github.io/pro </a:t>
            </a:r>
            <a:r>
              <a:rPr lang="en-GB" altLang="pt-BR" sz="4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ject</a:t>
            </a: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-pages/</a:t>
            </a:r>
            <a:r>
              <a:rPr lang="en-GB" altLang="pt-BR" sz="4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ethervoltz</a:t>
            </a: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/&gt;.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Acesso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em</a:t>
            </a:r>
            <a:r>
              <a:rPr lang="en-GB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 19/09/2017</a:t>
            </a:r>
            <a:r>
              <a:rPr lang="en-GB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GB" altLang="pt-BR" sz="4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7305338" y="31411423"/>
            <a:ext cx="131968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spcBef>
                <a:spcPts val="26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7250786" y="18473017"/>
            <a:ext cx="13187362" cy="197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Para a simulação de uma eleição real, a aplicação foi hospedada na rede de testes Rinkeby. Mais informações [3].</a:t>
            </a:r>
            <a:endParaRPr lang="en-GB" altLang="pt-BR" sz="3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7278350" y="27361876"/>
            <a:ext cx="13192125" cy="381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Ao utilizar um programa descentralizado e </a:t>
            </a: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distribuído,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o sistema permite que auditorias possam ser realizadas por qualquer indivíduo com acesso a internet, sem a necessidade de envolvimento de uma autoridade central.</a:t>
            </a:r>
            <a:endParaRPr lang="en-GB" altLang="pt-BR" sz="4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7278350" y="26604638"/>
            <a:ext cx="131953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spcBef>
                <a:spcPts val="2638"/>
              </a:spcBef>
              <a:buClr>
                <a:srgbClr val="000000"/>
              </a:buClr>
              <a:buSzPct val="100000"/>
            </a:pPr>
            <a:r>
              <a:rPr lang="pt-BR" altLang="pt-BR" sz="5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DISCUSSÃO E CONCLUSÃO</a:t>
            </a:r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6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8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10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12"/>
          <p:cNvSpPr>
            <a:spLocks noChangeAspect="1" noChangeArrowheads="1"/>
          </p:cNvSpPr>
          <p:nvPr/>
        </p:nvSpPr>
        <p:spPr bwMode="auto">
          <a:xfrm>
            <a:off x="673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4"/>
          <p:cNvSpPr>
            <a:spLocks noChangeAspect="1" noChangeArrowheads="1"/>
          </p:cNvSpPr>
          <p:nvPr/>
        </p:nvSpPr>
        <p:spPr bwMode="auto">
          <a:xfrm>
            <a:off x="825500" y="6254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8930478" y="9618225"/>
            <a:ext cx="10361852" cy="8517019"/>
            <a:chOff x="16861102" y="13058978"/>
            <a:chExt cx="15789846" cy="12978612"/>
          </a:xfrm>
        </p:grpSpPr>
        <p:sp>
          <p:nvSpPr>
            <p:cNvPr id="24" name="Retângulo 23"/>
            <p:cNvSpPr/>
            <p:nvPr/>
          </p:nvSpPr>
          <p:spPr>
            <a:xfrm>
              <a:off x="20410248" y="13058978"/>
              <a:ext cx="78893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9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FIGURA 1 </a:t>
              </a: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- </a:t>
              </a:r>
              <a:r>
                <a:rPr lang="en-GB" altLang="pt-BR" sz="32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Ilustração</a:t>
              </a: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com </a:t>
              </a:r>
              <a:r>
                <a:rPr lang="en-GB" altLang="pt-BR" sz="32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prova</a:t>
              </a: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en-GB" altLang="pt-BR" sz="32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física</a:t>
              </a:r>
              <a:r>
                <a:rPr lang="en-GB" altLang="pt-BR" sz="3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e digital</a:t>
              </a:r>
              <a:endParaRPr lang="en-GB" altLang="pt-BR" sz="3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18010584" y="25359341"/>
              <a:ext cx="13100051" cy="678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18317" tIns="61525" rIns="118317" bIns="61525">
              <a:spAutoFit/>
            </a:bodyPr>
            <a:lstStyle>
              <a:lvl1pPr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563563" algn="l"/>
                  <a:tab pos="1128713" algn="l"/>
                  <a:tab pos="1695450" algn="l"/>
                  <a:tab pos="2262188" algn="l"/>
                  <a:tab pos="2827338" algn="l"/>
                  <a:tab pos="3394075" algn="l"/>
                  <a:tab pos="3959225" algn="l"/>
                  <a:tab pos="4525963" algn="l"/>
                  <a:tab pos="5091113" algn="l"/>
                  <a:tab pos="5657850" algn="l"/>
                  <a:tab pos="6224588" algn="l"/>
                  <a:tab pos="6789738" algn="l"/>
                  <a:tab pos="7356475" algn="l"/>
                  <a:tab pos="7921625" algn="l"/>
                  <a:tab pos="8488363" algn="l"/>
                  <a:tab pos="9055100" algn="l"/>
                  <a:tab pos="9620250" algn="l"/>
                  <a:tab pos="10186988" algn="l"/>
                  <a:tab pos="10752138" algn="l"/>
                  <a:tab pos="11318875" algn="l"/>
                </a:tabLst>
                <a:defRPr sz="31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>
                <a:spcBef>
                  <a:spcPts val="19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pt-BR" sz="3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FONTE</a:t>
              </a:r>
              <a:r>
                <a:rPr lang="en-GB" altLang="pt-BR" sz="3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: </a:t>
              </a:r>
              <a:r>
                <a:rPr lang="en-GB" altLang="pt-BR" sz="3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O </a:t>
              </a:r>
              <a:r>
                <a:rPr lang="en-GB" altLang="pt-BR" sz="360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autor</a:t>
              </a:r>
              <a:r>
                <a:rPr lang="en-GB" altLang="pt-BR" sz="36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.</a:t>
              </a:r>
              <a:endParaRPr lang="en-GB" altLang="pt-BR" sz="36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026" name="Picture 2" descr="C:\Users\rigel\Documents\Faculdade\TCC4\ethereum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0621" y="16128379"/>
              <a:ext cx="9070327" cy="6212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C:\Users\rigel\Documents\Faculdade\TCC4\VIC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1102" y="14164551"/>
              <a:ext cx="4095695" cy="1148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21839155" y="18092863"/>
              <a:ext cx="3153102" cy="235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500" dirty="0" smtClean="0"/>
                <a:t>+</a:t>
              </a:r>
              <a:endParaRPr lang="en-US" sz="11500" dirty="0"/>
            </a:p>
          </p:txBody>
        </p:sp>
      </p:grpSp>
      <p:pic>
        <p:nvPicPr>
          <p:cNvPr id="1040" name="Picture 16" descr="C:\Users\rigel\Documents\Faculdade\TCC4\architec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00" y="24632557"/>
            <a:ext cx="9378174" cy="767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2255044" y="33566984"/>
            <a:ext cx="13198475" cy="793750"/>
          </a:xfrm>
          <a:prstGeom prst="rect">
            <a:avLst/>
          </a:prstGeom>
          <a:noFill/>
          <a:ln>
            <a:noFill/>
          </a:ln>
          <a:extLst/>
        </p:spPr>
        <p:txBody>
          <a:bodyPr lIns="118317" tIns="61525" rIns="118317" bIns="61525">
            <a:spAutoFit/>
          </a:bodyPr>
          <a:lstStyle>
            <a:lvl1pPr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0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 defTabSz="593294">
              <a:spcBef>
                <a:spcPts val="263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4174" b="1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RESULTADOS</a:t>
            </a:r>
            <a:endParaRPr lang="pt-BR" altLang="pt-BR" sz="4174" b="1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2255044" y="34289296"/>
            <a:ext cx="13187362" cy="474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  <a:tab pos="11857038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4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pt-BR" altLang="pt-BR" sz="4000" dirty="0">
                <a:solidFill>
                  <a:srgbClr val="000000"/>
                </a:solidFill>
                <a:latin typeface="Calibri" panose="020F0502020204030204" pitchFamily="34" charset="0"/>
              </a:rPr>
              <a:t>Figura 1 mostra a arquitetura do sistema EtherVoltz, destacando nas setas os destinos das provas geradas no instante do voto. O backend do sistema é resistente a ataques de negação de serviço distribuídos e possui garantia de uptime enquanto houverem nós e mineradores ativos na rede</a:t>
            </a:r>
            <a:endParaRPr lang="en-GB" altLang="pt-BR" sz="3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3649731" y="32510920"/>
            <a:ext cx="10356712" cy="53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FONTE</a:t>
            </a:r>
            <a:r>
              <a:rPr lang="en-GB" altLang="pt-BR" sz="36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GB" altLang="pt-BR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 </a:t>
            </a:r>
            <a:r>
              <a:rPr lang="en-GB" altLang="pt-BR" sz="3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autor</a:t>
            </a:r>
            <a:r>
              <a:rPr lang="en-GB" altLang="pt-BR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GB" altLang="pt-BR" sz="3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Retângulo 23"/>
          <p:cNvSpPr/>
          <p:nvPr/>
        </p:nvSpPr>
        <p:spPr>
          <a:xfrm>
            <a:off x="5676944" y="23780726"/>
            <a:ext cx="6237199" cy="462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FIGURA 1 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-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Ilustração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com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prova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física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 digital</a:t>
            </a:r>
            <a:endParaRPr lang="en-GB" altLang="pt-BR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87711"/>
              </p:ext>
            </p:extLst>
          </p:nvPr>
        </p:nvGraphicFramePr>
        <p:xfrm>
          <a:off x="17305338" y="21756413"/>
          <a:ext cx="13132810" cy="3652988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3117107"/>
                <a:gridCol w="10015703"/>
              </a:tblGrid>
              <a:tr h="388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 b="1" dirty="0">
                          <a:effectLst/>
                        </a:rPr>
                        <a:t>Ator</a:t>
                      </a:r>
                      <a:endParaRPr lang="en-US" sz="3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 b="1" dirty="0" smtClean="0">
                          <a:effectLst/>
                        </a:rPr>
                        <a:t>Chave Pública</a:t>
                      </a:r>
                      <a:endParaRPr lang="en-US" sz="3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Administrador</a:t>
                      </a:r>
                      <a:endParaRPr lang="en-US" sz="3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0x51e6Dd45486b5faFedA75595b7501891c9fC54e7</a:t>
                      </a:r>
                      <a:endParaRPr lang="en-US" sz="3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76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Candidato A</a:t>
                      </a:r>
                      <a:endParaRPr lang="en-US" sz="3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0x063407a72493c8058b415f50076bc990c3927958</a:t>
                      </a:r>
                      <a:endParaRPr lang="en-US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776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Urna A</a:t>
                      </a:r>
                      <a:endParaRPr lang="en-US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0x2330D7654399d22A750bd22B8Fc8501A347B7547</a:t>
                      </a:r>
                      <a:endParaRPr lang="en-US" sz="3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  <a:tr h="7760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>
                          <a:effectLst/>
                        </a:rPr>
                        <a:t>Contrato</a:t>
                      </a:r>
                      <a:endParaRPr lang="en-US" sz="3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600" dirty="0">
                          <a:effectLst/>
                        </a:rPr>
                        <a:t>0xDc2B8EA73104807285A3fAd17c35dcC80E54bA46</a:t>
                      </a:r>
                      <a:endParaRPr lang="en-US" sz="3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19968070" y="25410001"/>
            <a:ext cx="8596714" cy="67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8317" tIns="61525" rIns="118317" bIns="61525">
            <a:spAutoFit/>
          </a:bodyPr>
          <a:lstStyle>
            <a:lvl1pPr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63563" algn="l"/>
                <a:tab pos="1128713" algn="l"/>
                <a:tab pos="1695450" algn="l"/>
                <a:tab pos="2262188" algn="l"/>
                <a:tab pos="2827338" algn="l"/>
                <a:tab pos="3394075" algn="l"/>
                <a:tab pos="3959225" algn="l"/>
                <a:tab pos="4525963" algn="l"/>
                <a:tab pos="5091113" algn="l"/>
                <a:tab pos="5657850" algn="l"/>
                <a:tab pos="6224588" algn="l"/>
                <a:tab pos="6789738" algn="l"/>
                <a:tab pos="7356475" algn="l"/>
                <a:tab pos="7921625" algn="l"/>
                <a:tab pos="8488363" algn="l"/>
                <a:tab pos="9055100" algn="l"/>
                <a:tab pos="9620250" algn="l"/>
                <a:tab pos="10186988" algn="l"/>
                <a:tab pos="10752138" algn="l"/>
                <a:tab pos="11318875" algn="l"/>
              </a:tabLst>
              <a:defRPr sz="31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FONTE</a:t>
            </a:r>
            <a:r>
              <a:rPr lang="en-GB" altLang="pt-BR" sz="36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GB" altLang="pt-BR" sz="3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Rede</a:t>
            </a:r>
            <a:r>
              <a:rPr lang="en-GB" altLang="pt-BR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de testes </a:t>
            </a:r>
            <a:r>
              <a:rPr lang="en-GB" altLang="pt-BR" sz="36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Rinkeby</a:t>
            </a:r>
            <a:r>
              <a:rPr lang="en-GB" altLang="pt-BR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GB" altLang="pt-BR" sz="3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Retângulo 23"/>
          <p:cNvSpPr/>
          <p:nvPr/>
        </p:nvSpPr>
        <p:spPr>
          <a:xfrm>
            <a:off x="19645081" y="20995673"/>
            <a:ext cx="8795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9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Tabela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 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Chaves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Públicas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Utilizadas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Em</a:t>
            </a:r>
            <a:r>
              <a:rPr lang="en-GB" altLang="pt-BR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altLang="pt-BR" sz="3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Simulação</a:t>
            </a:r>
            <a:endParaRPr lang="en-GB" altLang="pt-BR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388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revista</dc:creator>
  <cp:lastModifiedBy>Faria Alencar</cp:lastModifiedBy>
  <cp:revision>15</cp:revision>
  <dcterms:created xsi:type="dcterms:W3CDTF">2017-05-17T13:30:04Z</dcterms:created>
  <dcterms:modified xsi:type="dcterms:W3CDTF">2017-10-24T03:33:18Z</dcterms:modified>
</cp:coreProperties>
</file>