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69D5C80-6960-4431-975A-BEE0D618055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123037-87A7-4D96-9ADC-06C85CAB72E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3"/>
          <a:stretch/>
        </p:blipFill>
        <p:spPr>
          <a:xfrm>
            <a:off x="-6480" y="0"/>
            <a:ext cx="9155520" cy="6856920"/>
          </a:xfrm>
          <a:prstGeom prst="rect">
            <a:avLst/>
          </a:prstGeom>
          <a:ln>
            <a:noFill/>
          </a:ln>
        </p:spPr>
      </p:pic>
      <p:pic>
        <p:nvPicPr>
          <p:cNvPr id="1" name="Imagem 7" descr=""/>
          <p:cNvPicPr/>
          <p:nvPr/>
        </p:nvPicPr>
        <p:blipFill>
          <a:blip r:embed="rId4"/>
          <a:stretch/>
        </p:blipFill>
        <p:spPr>
          <a:xfrm>
            <a:off x="-6480" y="0"/>
            <a:ext cx="9155520" cy="6856920"/>
          </a:xfrm>
          <a:prstGeom prst="rect">
            <a:avLst/>
          </a:prstGeom>
          <a:ln>
            <a:noFill/>
          </a:ln>
        </p:spPr>
      </p:pic>
      <p:pic>
        <p:nvPicPr>
          <p:cNvPr id="2" name="Imagem 7" descr=""/>
          <p:cNvPicPr/>
          <p:nvPr/>
        </p:nvPicPr>
        <p:blipFill>
          <a:blip r:embed="rId5"/>
          <a:stretch/>
        </p:blipFill>
        <p:spPr>
          <a:xfrm>
            <a:off x="-12600" y="0"/>
            <a:ext cx="9155520" cy="68569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214200" y="1071360"/>
            <a:ext cx="7929360" cy="1440"/>
          </a:xfrm>
          <a:prstGeom prst="line">
            <a:avLst/>
          </a:prstGeom>
          <a:ln w="1908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mtsalenc@gmail.com" TargetMode="External"/><Relationship Id="rId2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91400" y="864360"/>
            <a:ext cx="6360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ETHERVOLTZ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90760" y="3990600"/>
            <a:ext cx="3145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Orientador(a) Acadêmico: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Marize C. Simões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794680" y="2365920"/>
            <a:ext cx="3553560" cy="3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Matheus Faria de Alencar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90760" y="4908600"/>
            <a:ext cx="6140160" cy="15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TRABALHO DE CONCLUSÃO DE CURSO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Curso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470469E-7239-4073-A904-8AB2DB6AF07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31912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 aplicações tradicionais vs ethervoltz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-6840" y="347472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rcRect l="0" t="0" r="0" b="16965"/>
          <a:stretch/>
        </p:blipFill>
        <p:spPr>
          <a:xfrm>
            <a:off x="2560320" y="2271960"/>
            <a:ext cx="5760720" cy="35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0BF644-48FC-4965-864B-BB83431A2007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31912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383280" y="2194560"/>
            <a:ext cx="4501080" cy="3675960"/>
          </a:xfrm>
          <a:prstGeom prst="rect">
            <a:avLst/>
          </a:prstGeom>
          <a:ln>
            <a:noFill/>
          </a:ln>
        </p:spPr>
      </p:pic>
      <p:sp>
        <p:nvSpPr>
          <p:cNvPr id="148" name="CustomShape 6"/>
          <p:cNvSpPr/>
          <p:nvPr/>
        </p:nvSpPr>
        <p:spPr>
          <a:xfrm>
            <a:off x="-6840" y="347472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364338-A0F7-4219-9E7A-F239D0885824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31912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maneira similar a outras aplicações distribuídas como 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Bitcoin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CHOHAN, 2017)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 infraestutura não possui uma autoridade central com poder de emitir ou realizar transferências de VoltTokens de forma indetectável ou fora das regras de negócio definidas no contrato inteligente.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-6840" y="347472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377440" y="4732200"/>
            <a:ext cx="6133680" cy="14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FFE693-2E60-4FBC-8DB2-F9CEBA742E90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2319120" y="1541160"/>
            <a:ext cx="417276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atingir o item 2 dos requisitos, atender ao Princípio de Independência de Software, a  estratégia utilizada é a emissão de uma versão modificada da prova auditável pelo eleitor utilizada em urnas de 2ª geração.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675120" y="1571400"/>
            <a:ext cx="1703160" cy="477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006720" y="536040"/>
            <a:ext cx="344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0" y="42526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D4CEC7-8968-4080-AADD-DA762B66CD6F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32776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sistema de votação independente de software e que grava os registros digitais de votos numa base de dados autônoma e resistente a censura. Foi escrito um contrato inteligente na linguagem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Solidity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utilizando 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Truffle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função criada possui testes unitários desenvolvidos utilizando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as suites de asserção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mocha.js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chai.js 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o cliente RPC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testrpc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a execução dos testes automatizados.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006720" y="536040"/>
            <a:ext cx="344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0" y="42526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85EF7F-5E86-4F45-A122-571F366E7DF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32776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transferência de VoltTokens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candidatos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só pode ocorrer durante o período eleitoral;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Apenas endereços de carteiras que representam candidatos podem receber VoltTokens;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número total de VoltTokens em circulação é finito e sua quantidade é definida em código.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Nenhuma nova unidade da moeda pode ser emitida após a criação do sistema;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06720" y="536040"/>
            <a:ext cx="344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0" y="42526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982D17-C8EA-4F0F-B5C5-C7356C716345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32776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urna recebe precisamente o número de VoltTokens correspondente ao número de eleitores que devem votar naquela urna;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administrador só pode definir candidatos e urnas antes do período eleitoral;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administrador só pode distribuir VoltTokens às urnas antes do período eleitoral.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06720" y="536040"/>
            <a:ext cx="344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0" y="42526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E84FB3-1FA0-4BAA-8257-4DB931FD9C39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32776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aplicação distribuída foi implantada na rede de testes Rinkeby sob protocolo de consenso Prova-de-Autoridade para simular uma eleição real em funcionamento no blockchain.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rcRect l="50293" t="36161" r="20713" b="40719"/>
          <a:stretch/>
        </p:blipFill>
        <p:spPr>
          <a:xfrm>
            <a:off x="2651760" y="3108960"/>
            <a:ext cx="5037120" cy="22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006720" y="536040"/>
            <a:ext cx="344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0" y="42526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9239192-BF40-431F-9A89-4E1EE629FED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6632" t="16658" r="9039" b="0"/>
          <a:stretch/>
        </p:blipFill>
        <p:spPr>
          <a:xfrm>
            <a:off x="2286000" y="1266480"/>
            <a:ext cx="6607440" cy="36709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rcRect l="6737" t="36038" r="8992" b="26831"/>
          <a:stretch/>
        </p:blipFill>
        <p:spPr>
          <a:xfrm>
            <a:off x="2286000" y="4937760"/>
            <a:ext cx="6643080" cy="16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006720" y="536040"/>
            <a:ext cx="344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0" y="42526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A2B4CAF-A07D-4F7B-8B61-AD432AD19807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rcRect l="0" t="0" r="0" b="10992"/>
          <a:stretch/>
        </p:blipFill>
        <p:spPr>
          <a:xfrm>
            <a:off x="2127240" y="1097280"/>
            <a:ext cx="7016400" cy="58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079440" y="536040"/>
            <a:ext cx="298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319120" y="164520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Alguns casos fraudes nas eleições no Brasil.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Diadema, SP – 2000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Marília, SP – 2004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Alagoas – 2006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Caso Itajaí, SC - 2008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0" y="20170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43B7F4-0096-49E9-90F3-98A565409DBB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383840" y="536040"/>
            <a:ext cx="61030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0" y="498420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CDA556-46A7-4305-A422-13BB3CA782C6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327760" y="175104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 transformar o voto do eleitor em uma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criptomoeda, o sistema imediatamente ganha todas as propriedades de segurança do protocolo de consenso e de disponibilidade da rede peer-to-peer nativa da plataforma.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Votos são finitos e cada voto é rastreável desde a sua emissão e distribuição para as carteiras das urnas até a carteira que representa o candidato.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596600" y="30045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Matheus Faria de Alencar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mtsalenc@gmail.com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mtsalenc.github.io/project-pages/ethervoltz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383840" y="536040"/>
            <a:ext cx="61030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91440" y="1005840"/>
            <a:ext cx="813816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1463040" y="1891800"/>
            <a:ext cx="61030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Obrigado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79440" y="536040"/>
            <a:ext cx="298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319120" y="1645200"/>
            <a:ext cx="6267240" cy="29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Ataques e Facilitadores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Centralização das evidências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Centralização da apuração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Dependência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Anacronismo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Descrição das causas facilitadoras de fraude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Inviável auditar o código que está sendo executado em produção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0" y="20170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C8FC43-CE77-4CE5-8987-0999BEC8C897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079440" y="536040"/>
            <a:ext cx="298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319120" y="1645200"/>
            <a:ext cx="62672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Restrições em auditorias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Burocracia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Permissões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Profundidade (depuração proibida, cod prod.)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Quantidade (linhas de código, dados, compilador)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0" y="20170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95EFF68-7109-4E57-9E1A-CEA73B1BD9CF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079440" y="536040"/>
            <a:ext cx="298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319120" y="1645200"/>
            <a:ext cx="6267240" cy="14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Capitalização de mercado de sistemas de votação: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Smartmatic (2014): US$ 250 Milhões/ano.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EveryoneCounts, Syctl, outras: US$ 15­25 Milhões/ano.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5960">
              <a:lnSpc>
                <a:spcPct val="150000"/>
              </a:lnSpc>
              <a:buClr>
                <a:srgbClr val="00206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+150 países usam sistemas de votação.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20170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978DDB-9FEF-4970-9B91-D7FABE4A832D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749040" y="5852160"/>
            <a:ext cx="4822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Fonte: Financial Times. AHMED, Murad. 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079440" y="536040"/>
            <a:ext cx="298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327400" y="2378520"/>
            <a:ext cx="62672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Criar um modelo de sistema eleitoral que respeite o Princípio da Independência de Software em Sistemas Eleitorais e que descentralize o destino das provas geradas em cada voto, de forma que os registros físicos ficam sob custódia do administrador e os registros digitais ficam sob controle de um programa autônomo que pode ser auditado de sem a necessidade de interagir com o administrador.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3040" y="266148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666DF1-C35E-446F-A693-5224EB535F08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EFAB50A-72F1-478A-AC39-E7D2463E1324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319120" y="164520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Velocidade de Apuração;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24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4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Decentralizado e Autônomo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240" algn="just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4"/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Independência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-6840" y="347472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06EDF2-7866-4652-A13F-112C81CE813A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231912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Voto como criptomoeda: VoltToken.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Regras de emissão e transferência são definidas em um contrato inteligente programado na linguagem </a:t>
            </a:r>
            <a:r>
              <a:rPr b="0" i="1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Solidity</a:t>
            </a: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contrato é compilado para byte code que pode ser interpretado pela máquina virtual Ethereum.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-6840" y="347472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19120" y="501840"/>
            <a:ext cx="447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082240" y="1086840"/>
            <a:ext cx="44640" cy="57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642982D-1736-4BA8-B6F2-F07D5DE72410}" type="slidenum">
              <a:rPr b="0" lang="en-US" sz="900" spc="-1" strike="noStrike">
                <a:solidFill>
                  <a:srgbClr val="898c9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1673640"/>
            <a:ext cx="2074320" cy="28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DESENVOLVIMENTO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319120" y="1541160"/>
            <a:ext cx="62672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 o que é Ethereum?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-6840" y="3474720"/>
            <a:ext cx="2081160" cy="44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663440" y="2834640"/>
            <a:ext cx="2194560" cy="21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Application>LibreOffice/5.1.6.2$Linux_X86_64 LibreOffice_project/10m0$Build-2</Application>
  <Words>70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2016-11-15T22:44:25Z</dcterms:created>
  <dc:creator>Igor Reis</dc:creator>
  <dc:description/>
  <dc:language>en-US</dc:language>
  <cp:lastModifiedBy/>
  <dcterms:modified xsi:type="dcterms:W3CDTF">2017-12-09T13:11:04Z</dcterms:modified>
  <cp:revision>69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