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5" r:id="rId8"/>
    <p:sldId id="261" r:id="rId9"/>
    <p:sldId id="262" r:id="rId10"/>
    <p:sldId id="263" r:id="rId11"/>
    <p:sldId id="267" r:id="rId12"/>
    <p:sldId id="264"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DFA2B-5AFC-2ACB-CFE4-36BD95D92827}" v="1151" dt="2019-10-18T00:10:21.114"/>
    <p1510:client id="{C6BB3AA0-1A23-A93E-81BB-1542FCEEEF3D}" v="249" dt="2019-10-18T08:17:14.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631629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90725956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5A1AC3-D850-4EB5-8E21-A6B2AB5A2AD5}"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624305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2516A7BA-FD5B-4A0E-A9D5-0F550B199A1D}" type="datetimeFigureOut">
              <a:rPr lang="fr-FR" smtClean="0"/>
              <a:t>18/10/2019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10712141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2516A7BA-FD5B-4A0E-A9D5-0F550B199A1D}" type="datetimeFigureOut">
              <a:rPr lang="fr-FR" smtClean="0"/>
              <a:t>18/10/2019</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5A1AC3-D850-4EB5-8E21-A6B2AB5A2AD5}"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24465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2516A7BA-FD5B-4A0E-A9D5-0F550B199A1D}" type="datetimeFigureOut">
              <a:rPr lang="fr-FR" smtClean="0"/>
              <a:t>18/10/2019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27447155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15576901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29052231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41098272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516A7BA-FD5B-4A0E-A9D5-0F550B199A1D}" type="datetimeFigureOut">
              <a:rPr lang="fr-FR" smtClean="0"/>
              <a:t>18/10/2019</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221506225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516A7BA-FD5B-4A0E-A9D5-0F550B199A1D}" type="datetimeFigureOut">
              <a:rPr lang="fr-FR" smtClean="0"/>
              <a:t>18/10/2019</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11259387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516A7BA-FD5B-4A0E-A9D5-0F550B199A1D}" type="datetimeFigureOut">
              <a:rPr lang="fr-FR" smtClean="0"/>
              <a:t>18/10/2019</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24059996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516A7BA-FD5B-4A0E-A9D5-0F550B199A1D}" type="datetimeFigureOut">
              <a:rPr lang="fr-FR" smtClean="0"/>
              <a:t>18/10/2019</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4367729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16A7BA-FD5B-4A0E-A9D5-0F550B199A1D}" type="datetimeFigureOut">
              <a:rPr lang="fr-FR" smtClean="0"/>
              <a:t>18/10/2019</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19421770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516A7BA-FD5B-4A0E-A9D5-0F550B199A1D}" type="datetimeFigureOut">
              <a:rPr lang="fr-FR" smtClean="0"/>
              <a:t>18/10/2019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181151974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516A7BA-FD5B-4A0E-A9D5-0F550B199A1D}" type="datetimeFigureOut">
              <a:rPr lang="fr-FR" smtClean="0"/>
              <a:t>18/10/2019</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15A1AC3-D850-4EB5-8E21-A6B2AB5A2AD5}" type="slidenum">
              <a:rPr lang="fr-FR" smtClean="0"/>
              <a:t>‹N°›</a:t>
            </a:fld>
            <a:endParaRPr lang="fr-FR"/>
          </a:p>
        </p:txBody>
      </p:sp>
    </p:spTree>
    <p:extLst>
      <p:ext uri="{BB962C8B-B14F-4D97-AF65-F5344CB8AC3E}">
        <p14:creationId xmlns:p14="http://schemas.microsoft.com/office/powerpoint/2010/main" val="130067658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516A7BA-FD5B-4A0E-A9D5-0F550B199A1D}" type="datetimeFigureOut">
              <a:rPr lang="fr-FR" smtClean="0"/>
              <a:t>18/10/2019</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15A1AC3-D850-4EB5-8E21-A6B2AB5A2AD5}" type="slidenum">
              <a:rPr lang="fr-FR" smtClean="0"/>
              <a:t>‹N°›</a:t>
            </a:fld>
            <a:endParaRPr lang="fr-FR"/>
          </a:p>
        </p:txBody>
      </p:sp>
    </p:spTree>
    <p:extLst>
      <p:ext uri="{BB962C8B-B14F-4D97-AF65-F5344CB8AC3E}">
        <p14:creationId xmlns:p14="http://schemas.microsoft.com/office/powerpoint/2010/main" val="198555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47105" y="346365"/>
            <a:ext cx="8915399" cy="3020290"/>
          </a:xfrm>
        </p:spPr>
        <p:txBody>
          <a:bodyPr>
            <a:normAutofit fontScale="90000"/>
          </a:bodyPr>
          <a:lstStyle/>
          <a:p>
            <a:r>
              <a:rPr lang="fr-FR" b="1" dirty="0">
                <a:solidFill>
                  <a:schemeClr val="tx1"/>
                </a:solidFill>
              </a:rPr>
              <a:t>Surveillance et contrôle de la pollution : détection de la pollution d’air</a:t>
            </a:r>
            <a:br>
              <a:rPr lang="fr-FR" dirty="0"/>
            </a:br>
            <a:endParaRPr lang="fr-FR" dirty="0"/>
          </a:p>
        </p:txBody>
      </p:sp>
      <p:sp>
        <p:nvSpPr>
          <p:cNvPr id="3" name="Sous-titre 2"/>
          <p:cNvSpPr>
            <a:spLocks noGrp="1"/>
          </p:cNvSpPr>
          <p:nvPr>
            <p:ph type="subTitle" idx="1"/>
          </p:nvPr>
        </p:nvSpPr>
        <p:spPr>
          <a:xfrm>
            <a:off x="1453140" y="3491346"/>
            <a:ext cx="10151851" cy="3125375"/>
          </a:xfrm>
        </p:spPr>
        <p:txBody>
          <a:bodyPr>
            <a:normAutofit fontScale="92500" lnSpcReduction="10000"/>
          </a:bodyPr>
          <a:lstStyle/>
          <a:p>
            <a:r>
              <a:rPr lang="fr-FR" sz="2000" b="1" dirty="0">
                <a:solidFill>
                  <a:schemeClr val="tx1"/>
                </a:solidFill>
              </a:rPr>
              <a:t>Réalisé par :</a:t>
            </a:r>
            <a:endParaRPr lang="fr-FR" dirty="0">
              <a:solidFill>
                <a:schemeClr val="tx1"/>
              </a:solidFill>
              <a:ea typeface="+mn-lt"/>
              <a:cs typeface="+mn-lt"/>
            </a:endParaRPr>
          </a:p>
          <a:p>
            <a:r>
              <a:rPr lang="fr-FR" sz="2000" b="1" dirty="0">
                <a:solidFill>
                  <a:schemeClr val="tx1"/>
                </a:solidFill>
                <a:ea typeface="+mn-lt"/>
                <a:cs typeface="+mn-lt"/>
              </a:rPr>
              <a:t>                        </a:t>
            </a:r>
            <a:r>
              <a:rPr lang="fr-FR" sz="2000" b="1" dirty="0" err="1">
                <a:solidFill>
                  <a:schemeClr val="tx1"/>
                </a:solidFill>
                <a:ea typeface="+mn-lt"/>
                <a:cs typeface="+mn-lt"/>
              </a:rPr>
              <a:t>Abdeljaoued</a:t>
            </a:r>
            <a:r>
              <a:rPr lang="fr-FR" sz="2000" b="1" dirty="0">
                <a:solidFill>
                  <a:schemeClr val="tx1"/>
                </a:solidFill>
                <a:ea typeface="+mn-lt"/>
                <a:cs typeface="+mn-lt"/>
              </a:rPr>
              <a:t> </a:t>
            </a:r>
            <a:r>
              <a:rPr lang="fr-FR" sz="2000" b="1" dirty="0" err="1">
                <a:solidFill>
                  <a:schemeClr val="tx1"/>
                </a:solidFill>
                <a:ea typeface="+mn-lt"/>
                <a:cs typeface="+mn-lt"/>
              </a:rPr>
              <a:t>Chiheb</a:t>
            </a:r>
            <a:r>
              <a:rPr lang="fr-FR" sz="2000" b="1" dirty="0">
                <a:solidFill>
                  <a:schemeClr val="tx1"/>
                </a:solidFill>
              </a:rPr>
              <a:t>     </a:t>
            </a:r>
            <a:endParaRPr lang="fr-FR" dirty="0">
              <a:solidFill>
                <a:schemeClr val="tx1"/>
              </a:solidFill>
            </a:endParaRPr>
          </a:p>
          <a:p>
            <a:r>
              <a:rPr lang="fr-FR" sz="2000" b="1" dirty="0">
                <a:solidFill>
                  <a:schemeClr val="tx1"/>
                </a:solidFill>
              </a:rPr>
              <a:t>                         Ben </a:t>
            </a:r>
            <a:r>
              <a:rPr lang="fr-FR" sz="2000" b="1" dirty="0" err="1">
                <a:solidFill>
                  <a:schemeClr val="tx1"/>
                </a:solidFill>
              </a:rPr>
              <a:t>Nacer</a:t>
            </a:r>
            <a:r>
              <a:rPr lang="fr-FR" sz="2000" b="1" dirty="0">
                <a:solidFill>
                  <a:schemeClr val="tx1"/>
                </a:solidFill>
              </a:rPr>
              <a:t> Mohamed </a:t>
            </a:r>
            <a:r>
              <a:rPr lang="fr-FR" sz="2000" b="1" dirty="0" err="1">
                <a:solidFill>
                  <a:schemeClr val="tx1"/>
                </a:solidFill>
              </a:rPr>
              <a:t>Chiheb</a:t>
            </a:r>
            <a:endParaRPr lang="fr-FR" sz="2000" b="1" dirty="0">
              <a:solidFill>
                <a:schemeClr val="tx1"/>
              </a:solidFill>
            </a:endParaRPr>
          </a:p>
          <a:p>
            <a:r>
              <a:rPr lang="fr-FR" sz="2000" b="1" dirty="0">
                <a:solidFill>
                  <a:schemeClr val="tx1"/>
                </a:solidFill>
              </a:rPr>
              <a:t>                          </a:t>
            </a:r>
            <a:r>
              <a:rPr lang="fr-FR" sz="2000" b="1" dirty="0" err="1">
                <a:solidFill>
                  <a:schemeClr val="tx1"/>
                </a:solidFill>
              </a:rPr>
              <a:t>Ayed</a:t>
            </a:r>
            <a:r>
              <a:rPr lang="fr-FR" sz="2000" b="1" dirty="0">
                <a:solidFill>
                  <a:schemeClr val="tx1"/>
                </a:solidFill>
              </a:rPr>
              <a:t> </a:t>
            </a:r>
            <a:r>
              <a:rPr lang="fr-FR" sz="2000" b="1" dirty="0" err="1">
                <a:solidFill>
                  <a:schemeClr val="tx1"/>
                </a:solidFill>
              </a:rPr>
              <a:t>Houssem</a:t>
            </a:r>
            <a:endParaRPr lang="fr-FR" dirty="0" err="1">
              <a:solidFill>
                <a:schemeClr val="tx1"/>
              </a:solidFill>
            </a:endParaRPr>
          </a:p>
          <a:p>
            <a:r>
              <a:rPr lang="fr-FR" sz="2000" b="1" dirty="0">
                <a:solidFill>
                  <a:schemeClr val="tx1"/>
                </a:solidFill>
                <a:ea typeface="+mn-lt"/>
                <a:cs typeface="+mn-lt"/>
              </a:rPr>
              <a:t>                          </a:t>
            </a:r>
            <a:r>
              <a:rPr lang="fr-FR" sz="2000" b="1" dirty="0" err="1">
                <a:solidFill>
                  <a:schemeClr val="tx1"/>
                </a:solidFill>
                <a:ea typeface="+mn-lt"/>
                <a:cs typeface="+mn-lt"/>
              </a:rPr>
              <a:t>Kdidi</a:t>
            </a:r>
            <a:r>
              <a:rPr lang="fr-FR" sz="2000" b="1" dirty="0">
                <a:solidFill>
                  <a:schemeClr val="tx1"/>
                </a:solidFill>
                <a:ea typeface="+mn-lt"/>
                <a:cs typeface="+mn-lt"/>
              </a:rPr>
              <a:t> Ahmed</a:t>
            </a:r>
            <a:endParaRPr lang="fr-FR" sz="2000" dirty="0">
              <a:solidFill>
                <a:schemeClr val="tx1"/>
              </a:solidFill>
              <a:ea typeface="+mn-lt"/>
              <a:cs typeface="+mn-lt"/>
            </a:endParaRPr>
          </a:p>
          <a:p>
            <a:r>
              <a:rPr lang="fr-FR" sz="2000" b="1" dirty="0">
                <a:solidFill>
                  <a:schemeClr val="tx1"/>
                </a:solidFill>
              </a:rPr>
              <a:t>                          </a:t>
            </a:r>
            <a:r>
              <a:rPr lang="fr-FR" sz="2000" b="1" dirty="0" err="1">
                <a:solidFill>
                  <a:schemeClr val="tx1"/>
                </a:solidFill>
              </a:rPr>
              <a:t>Nammouchi</a:t>
            </a:r>
            <a:r>
              <a:rPr lang="fr-FR" sz="2000" b="1" dirty="0">
                <a:solidFill>
                  <a:schemeClr val="tx1"/>
                </a:solidFill>
                <a:ea typeface="+mn-lt"/>
                <a:cs typeface="+mn-lt"/>
              </a:rPr>
              <a:t> Amal</a:t>
            </a:r>
          </a:p>
          <a:p>
            <a:endParaRPr lang="fr-FR" sz="2000" b="1" dirty="0">
              <a:solidFill>
                <a:schemeClr val="tx1"/>
              </a:solidFill>
            </a:endParaRPr>
          </a:p>
          <a:p>
            <a:r>
              <a:rPr lang="fr-FR" sz="2000" b="1" dirty="0">
                <a:solidFill>
                  <a:schemeClr val="tx1"/>
                </a:solidFill>
              </a:rPr>
              <a:t>Supervisé par : Mr </a:t>
            </a:r>
            <a:r>
              <a:rPr lang="fr-FR" sz="2000" b="1" dirty="0" err="1">
                <a:solidFill>
                  <a:schemeClr val="tx1"/>
                </a:solidFill>
              </a:rPr>
              <a:t>Bouallegue</a:t>
            </a:r>
            <a:r>
              <a:rPr lang="fr-FR" sz="2000" b="1" dirty="0">
                <a:solidFill>
                  <a:schemeClr val="tx1"/>
                </a:solidFill>
              </a:rPr>
              <a:t> Ridha </a:t>
            </a:r>
          </a:p>
        </p:txBody>
      </p:sp>
    </p:spTree>
    <p:extLst>
      <p:ext uri="{BB962C8B-B14F-4D97-AF65-F5344CB8AC3E}">
        <p14:creationId xmlns:p14="http://schemas.microsoft.com/office/powerpoint/2010/main" val="16728190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86C90B-57A6-4E20-B404-0113668E728F}"/>
              </a:ext>
            </a:extLst>
          </p:cNvPr>
          <p:cNvSpPr>
            <a:spLocks noGrp="1"/>
          </p:cNvSpPr>
          <p:nvPr>
            <p:ph type="title"/>
          </p:nvPr>
        </p:nvSpPr>
        <p:spPr>
          <a:xfrm>
            <a:off x="2147227" y="422827"/>
            <a:ext cx="8911687" cy="1280890"/>
          </a:xfrm>
        </p:spPr>
        <p:txBody>
          <a:bodyPr/>
          <a:lstStyle/>
          <a:p>
            <a:r>
              <a:rPr lang="fr-FR" sz="2800" b="1" dirty="0">
                <a:solidFill>
                  <a:schemeClr val="tx1"/>
                </a:solidFill>
                <a:ea typeface="+mj-lt"/>
                <a:cs typeface="+mj-lt"/>
              </a:rPr>
              <a:t>Interfaces </a:t>
            </a:r>
          </a:p>
          <a:p>
            <a:endParaRPr lang="fr-FR" dirty="0"/>
          </a:p>
        </p:txBody>
      </p:sp>
      <p:pic>
        <p:nvPicPr>
          <p:cNvPr id="4" name="Image 4" descr="Une image contenant texte, carte&#10;&#10;Description générée avec un niveau de confiance très élevé">
            <a:extLst>
              <a:ext uri="{FF2B5EF4-FFF2-40B4-BE49-F238E27FC236}">
                <a16:creationId xmlns:a16="http://schemas.microsoft.com/office/drawing/2014/main" id="{F697E8B9-3AEA-4DD6-83CF-29B8F1CA05C2}"/>
              </a:ext>
            </a:extLst>
          </p:cNvPr>
          <p:cNvPicPr>
            <a:picLocks noGrp="1" noChangeAspect="1"/>
          </p:cNvPicPr>
          <p:nvPr>
            <p:ph idx="1"/>
          </p:nvPr>
        </p:nvPicPr>
        <p:blipFill>
          <a:blip r:embed="rId2"/>
          <a:stretch>
            <a:fillRect/>
          </a:stretch>
        </p:blipFill>
        <p:spPr>
          <a:xfrm>
            <a:off x="6255382" y="1270958"/>
            <a:ext cx="5651853" cy="4884678"/>
          </a:xfrm>
        </p:spPr>
      </p:pic>
      <p:pic>
        <p:nvPicPr>
          <p:cNvPr id="6" name="Image 6" descr="Une image contenant texte, carte, ordinateur&#10;&#10;Description générée avec un niveau de confiance très élevé">
            <a:extLst>
              <a:ext uri="{FF2B5EF4-FFF2-40B4-BE49-F238E27FC236}">
                <a16:creationId xmlns:a16="http://schemas.microsoft.com/office/drawing/2014/main" id="{E0985ADC-278C-4438-A98F-69BCA7D94535}"/>
              </a:ext>
            </a:extLst>
          </p:cNvPr>
          <p:cNvPicPr>
            <a:picLocks noChangeAspect="1"/>
          </p:cNvPicPr>
          <p:nvPr/>
        </p:nvPicPr>
        <p:blipFill>
          <a:blip r:embed="rId3"/>
          <a:stretch>
            <a:fillRect/>
          </a:stretch>
        </p:blipFill>
        <p:spPr>
          <a:xfrm>
            <a:off x="396816" y="1268047"/>
            <a:ext cx="5604293" cy="4882621"/>
          </a:xfrm>
          <a:prstGeom prst="rect">
            <a:avLst/>
          </a:prstGeom>
        </p:spPr>
      </p:pic>
      <p:sp>
        <p:nvSpPr>
          <p:cNvPr id="12" name="ZoneTexte 11">
            <a:extLst>
              <a:ext uri="{FF2B5EF4-FFF2-40B4-BE49-F238E27FC236}">
                <a16:creationId xmlns:a16="http://schemas.microsoft.com/office/drawing/2014/main" id="{4B7ACBEC-FD29-4C21-BB90-D249AEF52576}"/>
              </a:ext>
            </a:extLst>
          </p:cNvPr>
          <p:cNvSpPr txBox="1"/>
          <p:nvPr/>
        </p:nvSpPr>
        <p:spPr>
          <a:xfrm>
            <a:off x="4221192" y="63059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A différentes échelles </a:t>
            </a:r>
          </a:p>
        </p:txBody>
      </p:sp>
    </p:spTree>
    <p:extLst>
      <p:ext uri="{BB962C8B-B14F-4D97-AF65-F5344CB8AC3E}">
        <p14:creationId xmlns:p14="http://schemas.microsoft.com/office/powerpoint/2010/main" val="855464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607E91C-FEEE-490E-A09A-48BECDF3F9BD}"/>
              </a:ext>
            </a:extLst>
          </p:cNvPr>
          <p:cNvSpPr>
            <a:spLocks noGrp="1"/>
          </p:cNvSpPr>
          <p:nvPr>
            <p:ph type="title"/>
          </p:nvPr>
        </p:nvSpPr>
        <p:spPr>
          <a:xfrm>
            <a:off x="649224" y="645106"/>
            <a:ext cx="3650279" cy="1259894"/>
          </a:xfrm>
        </p:spPr>
        <p:txBody>
          <a:bodyPr>
            <a:normAutofit/>
          </a:bodyPr>
          <a:lstStyle/>
          <a:p>
            <a:r>
              <a:rPr lang="fr-FR" b="1" dirty="0"/>
              <a:t>6. Démonstration</a:t>
            </a:r>
          </a:p>
        </p:txBody>
      </p:sp>
      <p:sp>
        <p:nvSpPr>
          <p:cNvPr id="13" name="Rectangle 12">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8" name="Content Placeholder 7">
            <a:extLst>
              <a:ext uri="{FF2B5EF4-FFF2-40B4-BE49-F238E27FC236}">
                <a16:creationId xmlns:a16="http://schemas.microsoft.com/office/drawing/2014/main" id="{EB5D202F-9607-4848-A253-B4C4EB36BA27}"/>
              </a:ext>
            </a:extLst>
          </p:cNvPr>
          <p:cNvSpPr>
            <a:spLocks noGrp="1"/>
          </p:cNvSpPr>
          <p:nvPr>
            <p:ph idx="1"/>
          </p:nvPr>
        </p:nvSpPr>
        <p:spPr>
          <a:xfrm>
            <a:off x="649225" y="2133600"/>
            <a:ext cx="3650278" cy="3759253"/>
          </a:xfrm>
        </p:spPr>
        <p:txBody>
          <a:bodyPr>
            <a:normAutofit/>
          </a:bodyPr>
          <a:lstStyle/>
          <a:p>
            <a:endParaRPr lang="en-US"/>
          </a:p>
        </p:txBody>
      </p:sp>
      <p:pic>
        <p:nvPicPr>
          <p:cNvPr id="4" name="Image 4" descr="Une image contenant ordinateur&#10;&#10;Description générée avec un niveau de confiance très élevé">
            <a:extLst>
              <a:ext uri="{FF2B5EF4-FFF2-40B4-BE49-F238E27FC236}">
                <a16:creationId xmlns:a16="http://schemas.microsoft.com/office/drawing/2014/main" id="{7E626628-0CAE-4739-840A-F772BD3D6E1D}"/>
              </a:ext>
            </a:extLst>
          </p:cNvPr>
          <p:cNvPicPr>
            <a:picLocks noChangeAspect="1"/>
          </p:cNvPicPr>
          <p:nvPr/>
        </p:nvPicPr>
        <p:blipFill rotWithShape="1">
          <a:blip r:embed="rId2"/>
          <a:srcRect t="17088" b="7372"/>
          <a:stretch/>
        </p:blipFill>
        <p:spPr>
          <a:xfrm>
            <a:off x="4619543" y="640080"/>
            <a:ext cx="6953577" cy="5252773"/>
          </a:xfrm>
          <a:prstGeom prst="rect">
            <a:avLst/>
          </a:prstGeom>
        </p:spPr>
      </p:pic>
      <p:sp>
        <p:nvSpPr>
          <p:cNvPr id="15"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23619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B2C21F-747F-4EE8-9B52-09578567087B}"/>
              </a:ext>
            </a:extLst>
          </p:cNvPr>
          <p:cNvSpPr>
            <a:spLocks noGrp="1"/>
          </p:cNvSpPr>
          <p:nvPr>
            <p:ph type="title"/>
          </p:nvPr>
        </p:nvSpPr>
        <p:spPr>
          <a:xfrm>
            <a:off x="1600888" y="624110"/>
            <a:ext cx="9903724" cy="1280890"/>
          </a:xfrm>
        </p:spPr>
        <p:txBody>
          <a:bodyPr/>
          <a:lstStyle/>
          <a:p>
            <a:r>
              <a:rPr lang="fr-FR" b="1" dirty="0">
                <a:solidFill>
                  <a:schemeClr val="tx1"/>
                </a:solidFill>
                <a:ea typeface="+mj-lt"/>
                <a:cs typeface="+mj-lt"/>
              </a:rPr>
              <a:t>7. Conclusion et pistes de développement </a:t>
            </a:r>
          </a:p>
        </p:txBody>
      </p:sp>
      <p:pic>
        <p:nvPicPr>
          <p:cNvPr id="4" name="Image 4" descr="Une image contenant sombre, lumière&#10;&#10;Description générée avec un niveau de confiance très élevé">
            <a:extLst>
              <a:ext uri="{FF2B5EF4-FFF2-40B4-BE49-F238E27FC236}">
                <a16:creationId xmlns:a16="http://schemas.microsoft.com/office/drawing/2014/main" id="{C24B1C8F-5941-4414-AB1E-66F64B04F3AC}"/>
              </a:ext>
            </a:extLst>
          </p:cNvPr>
          <p:cNvPicPr>
            <a:picLocks noGrp="1" noChangeAspect="1"/>
          </p:cNvPicPr>
          <p:nvPr>
            <p:ph idx="1"/>
          </p:nvPr>
        </p:nvPicPr>
        <p:blipFill>
          <a:blip r:embed="rId2"/>
          <a:stretch>
            <a:fillRect/>
          </a:stretch>
        </p:blipFill>
        <p:spPr>
          <a:xfrm>
            <a:off x="8565535" y="1616015"/>
            <a:ext cx="2598679" cy="2713699"/>
          </a:xfrm>
        </p:spPr>
      </p:pic>
      <p:sp>
        <p:nvSpPr>
          <p:cNvPr id="6" name="ZoneTexte 5">
            <a:extLst>
              <a:ext uri="{FF2B5EF4-FFF2-40B4-BE49-F238E27FC236}">
                <a16:creationId xmlns:a16="http://schemas.microsoft.com/office/drawing/2014/main" id="{47B69B05-8F97-4FE2-850C-1EC89F770CE1}"/>
              </a:ext>
            </a:extLst>
          </p:cNvPr>
          <p:cNvSpPr txBox="1"/>
          <p:nvPr/>
        </p:nvSpPr>
        <p:spPr>
          <a:xfrm>
            <a:off x="7772401" y="4595004"/>
            <a:ext cx="45259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Direction et vitesse du vent </a:t>
            </a:r>
          </a:p>
        </p:txBody>
      </p:sp>
      <p:pic>
        <p:nvPicPr>
          <p:cNvPr id="7" name="Image 7" descr="Une image contenant dessin, alimentation&#10;&#10;Description générée avec un niveau de confiance très élevé">
            <a:extLst>
              <a:ext uri="{FF2B5EF4-FFF2-40B4-BE49-F238E27FC236}">
                <a16:creationId xmlns:a16="http://schemas.microsoft.com/office/drawing/2014/main" id="{AD7D205D-FEFB-4C91-AD6A-52CB50F9F02B}"/>
              </a:ext>
            </a:extLst>
          </p:cNvPr>
          <p:cNvPicPr>
            <a:picLocks noChangeAspect="1"/>
          </p:cNvPicPr>
          <p:nvPr/>
        </p:nvPicPr>
        <p:blipFill>
          <a:blip r:embed="rId3"/>
          <a:stretch>
            <a:fillRect/>
          </a:stretch>
        </p:blipFill>
        <p:spPr>
          <a:xfrm>
            <a:off x="1257570" y="1609815"/>
            <a:ext cx="3566483" cy="2991389"/>
          </a:xfrm>
          <a:prstGeom prst="rect">
            <a:avLst/>
          </a:prstGeom>
        </p:spPr>
      </p:pic>
      <p:sp>
        <p:nvSpPr>
          <p:cNvPr id="9" name="ZoneTexte 8">
            <a:extLst>
              <a:ext uri="{FF2B5EF4-FFF2-40B4-BE49-F238E27FC236}">
                <a16:creationId xmlns:a16="http://schemas.microsoft.com/office/drawing/2014/main" id="{67CE2BBC-FB89-4A15-84D4-2655AA04319A}"/>
              </a:ext>
            </a:extLst>
          </p:cNvPr>
          <p:cNvSpPr txBox="1"/>
          <p:nvPr/>
        </p:nvSpPr>
        <p:spPr>
          <a:xfrm>
            <a:off x="640332" y="4723501"/>
            <a:ext cx="58774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Utilisation de la démographie selon la localisation </a:t>
            </a:r>
          </a:p>
        </p:txBody>
      </p:sp>
    </p:spTree>
    <p:extLst>
      <p:ext uri="{BB962C8B-B14F-4D97-AF65-F5344CB8AC3E}">
        <p14:creationId xmlns:p14="http://schemas.microsoft.com/office/powerpoint/2010/main" val="916269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0D897-8807-421E-B906-90092E32EA89}"/>
              </a:ext>
            </a:extLst>
          </p:cNvPr>
          <p:cNvSpPr>
            <a:spLocks noGrp="1"/>
          </p:cNvSpPr>
          <p:nvPr>
            <p:ph type="title"/>
          </p:nvPr>
        </p:nvSpPr>
        <p:spPr>
          <a:xfrm>
            <a:off x="2362887" y="2866978"/>
            <a:ext cx="8911687" cy="1280890"/>
          </a:xfrm>
        </p:spPr>
        <p:txBody>
          <a:bodyPr/>
          <a:lstStyle/>
          <a:p>
            <a:r>
              <a:rPr lang="fr-FR" b="1" dirty="0"/>
              <a:t>Merci pour votre attention </a:t>
            </a:r>
          </a:p>
        </p:txBody>
      </p:sp>
    </p:spTree>
    <p:extLst>
      <p:ext uri="{BB962C8B-B14F-4D97-AF65-F5344CB8AC3E}">
        <p14:creationId xmlns:p14="http://schemas.microsoft.com/office/powerpoint/2010/main" val="10641195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Plan :</a:t>
            </a:r>
          </a:p>
        </p:txBody>
      </p:sp>
      <p:sp>
        <p:nvSpPr>
          <p:cNvPr id="3" name="Espace réservé du contenu 2"/>
          <p:cNvSpPr>
            <a:spLocks noGrp="1"/>
          </p:cNvSpPr>
          <p:nvPr>
            <p:ph idx="1"/>
          </p:nvPr>
        </p:nvSpPr>
        <p:spPr>
          <a:xfrm>
            <a:off x="2589212" y="1801091"/>
            <a:ext cx="8915400" cy="4110131"/>
          </a:xfrm>
        </p:spPr>
        <p:txBody>
          <a:bodyPr vert="horz" lIns="91440" tIns="45720" rIns="91440" bIns="45720" rtlCol="0" anchor="t">
            <a:normAutofit fontScale="85000" lnSpcReduction="20000"/>
          </a:bodyPr>
          <a:lstStyle/>
          <a:p>
            <a:pPr marL="0" indent="0">
              <a:buNone/>
            </a:pPr>
            <a:r>
              <a:rPr lang="fr-FR" sz="2200" b="1" dirty="0">
                <a:solidFill>
                  <a:schemeClr val="tx1"/>
                </a:solidFill>
              </a:rPr>
              <a:t>1. Introduction</a:t>
            </a:r>
          </a:p>
          <a:p>
            <a:pPr marL="0" indent="0">
              <a:buNone/>
            </a:pPr>
            <a:br>
              <a:rPr lang="fr-FR" sz="2200" b="1" dirty="0">
                <a:solidFill>
                  <a:schemeClr val="tx1"/>
                </a:solidFill>
              </a:rPr>
            </a:br>
            <a:r>
              <a:rPr lang="fr-FR" sz="2200" b="1" dirty="0">
                <a:solidFill>
                  <a:schemeClr val="tx1"/>
                </a:solidFill>
              </a:rPr>
              <a:t>2. Problématiques</a:t>
            </a:r>
          </a:p>
          <a:p>
            <a:pPr marL="0" indent="0">
              <a:buNone/>
            </a:pPr>
            <a:br>
              <a:rPr lang="fr-FR" sz="2200" b="1" dirty="0">
                <a:solidFill>
                  <a:schemeClr val="tx1"/>
                </a:solidFill>
              </a:rPr>
            </a:br>
            <a:r>
              <a:rPr lang="fr-FR" sz="2200" b="1" dirty="0">
                <a:solidFill>
                  <a:schemeClr val="tx1"/>
                </a:solidFill>
              </a:rPr>
              <a:t>3. Solution</a:t>
            </a:r>
          </a:p>
          <a:p>
            <a:pPr marL="0" indent="0">
              <a:buNone/>
            </a:pPr>
            <a:br>
              <a:rPr lang="fr-FR" sz="2200" b="1" dirty="0">
                <a:solidFill>
                  <a:schemeClr val="tx1"/>
                </a:solidFill>
              </a:rPr>
            </a:br>
            <a:r>
              <a:rPr lang="fr-FR" sz="2200" b="1" dirty="0">
                <a:solidFill>
                  <a:schemeClr val="tx1"/>
                </a:solidFill>
              </a:rPr>
              <a:t>4. Conception</a:t>
            </a:r>
          </a:p>
          <a:p>
            <a:pPr marL="0" indent="0">
              <a:buNone/>
            </a:pPr>
            <a:br>
              <a:rPr lang="fr-FR" sz="2200" b="1" dirty="0">
                <a:solidFill>
                  <a:schemeClr val="tx1"/>
                </a:solidFill>
              </a:rPr>
            </a:br>
            <a:r>
              <a:rPr lang="fr-FR" sz="2200" b="1" dirty="0">
                <a:solidFill>
                  <a:schemeClr val="tx1"/>
                </a:solidFill>
              </a:rPr>
              <a:t>5. Architecture</a:t>
            </a:r>
          </a:p>
          <a:p>
            <a:pPr marL="0" indent="0">
              <a:buNone/>
            </a:pPr>
            <a:endParaRPr lang="fr-FR" sz="2200" b="1" dirty="0">
              <a:solidFill>
                <a:schemeClr val="tx1"/>
              </a:solidFill>
            </a:endParaRPr>
          </a:p>
          <a:p>
            <a:pPr marL="0" indent="0">
              <a:buNone/>
            </a:pPr>
            <a:r>
              <a:rPr lang="fr-FR" sz="2200" b="1" dirty="0">
                <a:solidFill>
                  <a:schemeClr val="tx1"/>
                </a:solidFill>
              </a:rPr>
              <a:t>6. </a:t>
            </a:r>
            <a:r>
              <a:rPr lang="fr-FR" sz="2200" b="1" dirty="0" err="1">
                <a:solidFill>
                  <a:schemeClr val="tx1"/>
                </a:solidFill>
              </a:rPr>
              <a:t>Demonstration</a:t>
            </a:r>
          </a:p>
          <a:p>
            <a:pPr marL="0" indent="0">
              <a:buNone/>
            </a:pPr>
            <a:br>
              <a:rPr lang="fr-FR" sz="2200" b="1" dirty="0">
                <a:solidFill>
                  <a:schemeClr val="tx1"/>
                </a:solidFill>
              </a:rPr>
            </a:br>
            <a:r>
              <a:rPr lang="fr-FR" sz="2200" b="1" dirty="0">
                <a:solidFill>
                  <a:schemeClr val="tx1"/>
                </a:solidFill>
              </a:rPr>
              <a:t>7. Conclusion </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53480377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solidFill>
                  <a:schemeClr val="tx1"/>
                </a:solidFill>
              </a:rPr>
              <a:t>1. Introduction</a:t>
            </a:r>
            <a:br>
              <a:rPr lang="fr-FR" b="1" dirty="0">
                <a:solidFill>
                  <a:schemeClr val="tx1"/>
                </a:solidFill>
              </a:rPr>
            </a:br>
            <a:endParaRPr lang="fr-FR" dirty="0"/>
          </a:p>
        </p:txBody>
      </p:sp>
      <p:sp>
        <p:nvSpPr>
          <p:cNvPr id="3" name="Espace réservé du contenu 2"/>
          <p:cNvSpPr>
            <a:spLocks noGrp="1"/>
          </p:cNvSpPr>
          <p:nvPr>
            <p:ph idx="1"/>
          </p:nvPr>
        </p:nvSpPr>
        <p:spPr>
          <a:xfrm>
            <a:off x="1648691" y="821210"/>
            <a:ext cx="9454139" cy="5828972"/>
          </a:xfrm>
        </p:spPr>
        <p:txBody>
          <a:bodyPr/>
          <a:lstStyle/>
          <a:p>
            <a:pPr marL="0" indent="0">
              <a:buNone/>
            </a:pPr>
            <a:endParaRPr lang="fr-FR" dirty="0"/>
          </a:p>
          <a:p>
            <a:pPr marL="0" indent="0">
              <a:buNone/>
            </a:pPr>
            <a:endParaRPr lang="fr-FR" dirty="0"/>
          </a:p>
          <a:p>
            <a:pPr marL="0" indent="0">
              <a:buNone/>
            </a:pPr>
            <a:r>
              <a:rPr lang="fr-FR" sz="2000" dirty="0">
                <a:solidFill>
                  <a:schemeClr val="tx1"/>
                </a:solidFill>
              </a:rPr>
              <a:t>La pollution atmosphérique peut être définie par la présence de polluants (gazeux ou particules) dans l’atmosphère, pouvant provoquer des effets nocifs sur l’environnement et la santé. Les sources de cette pollution peuvent être soit naturelles (feu de forêt, éruption volcanique…), soit anthropiques, c'est-à-dire liées à l’activité humaine.</a:t>
            </a:r>
          </a:p>
          <a:p>
            <a:pPr marL="0" indent="0">
              <a:buNone/>
            </a:pPr>
            <a:r>
              <a:rPr lang="fr-FR" sz="2000" dirty="0">
                <a:solidFill>
                  <a:schemeClr val="tx1"/>
                </a:solidFill>
              </a:rPr>
              <a:t>Ainsi , la détection de la pollution demeure une chose indispensable afin d’ éviter les catastrophes .</a:t>
            </a:r>
          </a:p>
          <a:p>
            <a:pPr marL="0" indent="0">
              <a:buNone/>
            </a:pPr>
            <a:endParaRPr lang="fr-FR" sz="2000" dirty="0">
              <a:solidFill>
                <a:schemeClr val="tx1"/>
              </a:solidFill>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430" y="3735697"/>
            <a:ext cx="5867400" cy="2914486"/>
          </a:xfrm>
          <a:prstGeom prst="rect">
            <a:avLst/>
          </a:prstGeom>
        </p:spPr>
      </p:pic>
    </p:spTree>
    <p:extLst>
      <p:ext uri="{BB962C8B-B14F-4D97-AF65-F5344CB8AC3E}">
        <p14:creationId xmlns:p14="http://schemas.microsoft.com/office/powerpoint/2010/main" val="211207788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84412" y="222328"/>
            <a:ext cx="8911687" cy="1280890"/>
          </a:xfrm>
        </p:spPr>
        <p:txBody>
          <a:bodyPr>
            <a:normAutofit fontScale="90000"/>
          </a:bodyPr>
          <a:lstStyle/>
          <a:p>
            <a:br>
              <a:rPr lang="fr-FR" b="1" dirty="0">
                <a:solidFill>
                  <a:schemeClr val="tx1"/>
                </a:solidFill>
              </a:rPr>
            </a:br>
            <a:r>
              <a:rPr lang="fr-FR" b="1" dirty="0">
                <a:solidFill>
                  <a:schemeClr val="tx1"/>
                </a:solidFill>
              </a:rPr>
              <a:t>2. Problématiques</a:t>
            </a:r>
            <a:br>
              <a:rPr lang="fr-FR" b="1" dirty="0">
                <a:solidFill>
                  <a:schemeClr val="tx1"/>
                </a:solidFill>
              </a:rPr>
            </a:br>
            <a:endParaRPr lang="fr-FR" dirty="0"/>
          </a:p>
        </p:txBody>
      </p:sp>
      <p:sp>
        <p:nvSpPr>
          <p:cNvPr id="3" name="Espace réservé du contenu 2"/>
          <p:cNvSpPr>
            <a:spLocks noGrp="1"/>
          </p:cNvSpPr>
          <p:nvPr>
            <p:ph idx="1"/>
          </p:nvPr>
        </p:nvSpPr>
        <p:spPr>
          <a:xfrm>
            <a:off x="1979611" y="1503218"/>
            <a:ext cx="9216487" cy="4883727"/>
          </a:xfrm>
        </p:spPr>
        <p:txBody>
          <a:bodyPr/>
          <a:lstStyle/>
          <a:p>
            <a:r>
              <a:rPr lang="fr-FR" dirty="0"/>
              <a:t>Depuis quelques dizaines d’années, des études ont montré un lien entre la dégradation de l’environnement et de la santé humaine, et la présence des polluants (véhicules automobiles, installations industrielles, production d’énergie par combustion…) dans l’atmosphère. Ainsi, la pollution atmosphérique est considérée comme étant responsable d’environ 800 000 décès prématurés chaque année dans le monde (OECD, 2008).</a:t>
            </a:r>
          </a:p>
          <a:p>
            <a:r>
              <a:rPr lang="fr-FR" dirty="0"/>
              <a:t>L’accumulation de ces polluants est aussi à l’origine des phénomènes de pluies acides qui ont un impact très négatif sur la végétation ou encore du réchauffement terrestre.</a:t>
            </a:r>
          </a:p>
          <a:p>
            <a:pPr marL="0" indent="0">
              <a:buNone/>
            </a:pPr>
            <a:endParaRPr lang="fr-FR" dirty="0"/>
          </a:p>
          <a:p>
            <a:pPr marL="0" indent="0">
              <a:buNone/>
            </a:pP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407" y="3920835"/>
            <a:ext cx="4926157" cy="2937165"/>
          </a:xfrm>
          <a:prstGeom prst="rect">
            <a:avLst/>
          </a:prstGeom>
        </p:spPr>
      </p:pic>
    </p:spTree>
    <p:extLst>
      <p:ext uri="{BB962C8B-B14F-4D97-AF65-F5344CB8AC3E}">
        <p14:creationId xmlns:p14="http://schemas.microsoft.com/office/powerpoint/2010/main" val="28783182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40525" y="513274"/>
            <a:ext cx="8911687" cy="1280890"/>
          </a:xfrm>
        </p:spPr>
        <p:txBody>
          <a:bodyPr>
            <a:normAutofit fontScale="90000"/>
          </a:bodyPr>
          <a:lstStyle/>
          <a:p>
            <a:br>
              <a:rPr lang="fr-FR" b="1" dirty="0">
                <a:solidFill>
                  <a:schemeClr val="tx1"/>
                </a:solidFill>
              </a:rPr>
            </a:br>
            <a:r>
              <a:rPr lang="fr-FR" b="1" dirty="0">
                <a:solidFill>
                  <a:schemeClr val="tx1"/>
                </a:solidFill>
              </a:rPr>
              <a:t>3. Solution</a:t>
            </a:r>
            <a:br>
              <a:rPr lang="fr-FR" b="1" dirty="0">
                <a:solidFill>
                  <a:schemeClr val="tx1"/>
                </a:solidFill>
              </a:rPr>
            </a:br>
            <a:endParaRPr lang="fr-FR" dirty="0"/>
          </a:p>
        </p:txBody>
      </p:sp>
      <p:pic>
        <p:nvPicPr>
          <p:cNvPr id="4" name="Image 4" descr="Une image contenant pièce&#10;&#10;Description générée avec un niveau de confiance très élevé">
            <a:extLst>
              <a:ext uri="{FF2B5EF4-FFF2-40B4-BE49-F238E27FC236}">
                <a16:creationId xmlns:a16="http://schemas.microsoft.com/office/drawing/2014/main" id="{13FB6D1D-8055-4149-AE25-0EFC7A758367}"/>
              </a:ext>
            </a:extLst>
          </p:cNvPr>
          <p:cNvPicPr>
            <a:picLocks noGrp="1" noChangeAspect="1"/>
          </p:cNvPicPr>
          <p:nvPr>
            <p:ph idx="1"/>
          </p:nvPr>
        </p:nvPicPr>
        <p:blipFill>
          <a:blip r:embed="rId2"/>
          <a:stretch>
            <a:fillRect/>
          </a:stretch>
        </p:blipFill>
        <p:spPr>
          <a:xfrm>
            <a:off x="7159554" y="2277374"/>
            <a:ext cx="4663018" cy="3418189"/>
          </a:xfrm>
        </p:spPr>
      </p:pic>
      <p:sp>
        <p:nvSpPr>
          <p:cNvPr id="6" name="ZoneTexte 5">
            <a:extLst>
              <a:ext uri="{FF2B5EF4-FFF2-40B4-BE49-F238E27FC236}">
                <a16:creationId xmlns:a16="http://schemas.microsoft.com/office/drawing/2014/main" id="{A8001CDA-A9CD-49BD-945A-EB68C321F4F1}"/>
              </a:ext>
            </a:extLst>
          </p:cNvPr>
          <p:cNvSpPr txBox="1"/>
          <p:nvPr/>
        </p:nvSpPr>
        <p:spPr>
          <a:xfrm>
            <a:off x="986288" y="2395268"/>
            <a:ext cx="6179388"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Notre solution est principalement du </a:t>
            </a:r>
            <a:r>
              <a:rPr lang="fr-FR" b="1" dirty="0"/>
              <a:t>monitoring géolocalisé  </a:t>
            </a:r>
            <a:r>
              <a:rPr lang="fr-FR" dirty="0"/>
              <a:t>sur les paramètres </a:t>
            </a:r>
            <a:r>
              <a:rPr lang="fr-FR" b="1" dirty="0"/>
              <a:t>intrinsèques </a:t>
            </a:r>
            <a:r>
              <a:rPr lang="fr-FR" dirty="0"/>
              <a:t>de la pollution de l'air : </a:t>
            </a:r>
          </a:p>
          <a:p>
            <a:endParaRPr lang="fr-FR" dirty="0"/>
          </a:p>
          <a:p>
            <a:r>
              <a:rPr lang="fr-FR" dirty="0"/>
              <a:t>- CO</a:t>
            </a:r>
          </a:p>
          <a:p>
            <a:r>
              <a:rPr lang="fr-FR" dirty="0"/>
              <a:t>- NO</a:t>
            </a:r>
          </a:p>
          <a:p>
            <a:r>
              <a:rPr lang="fr-FR" dirty="0"/>
              <a:t>- NO2</a:t>
            </a:r>
          </a:p>
          <a:p>
            <a:r>
              <a:rPr lang="fr-FR" dirty="0"/>
              <a:t>- les PM10 et PM 2.5</a:t>
            </a:r>
          </a:p>
          <a:p>
            <a:endParaRPr lang="fr-FR" dirty="0"/>
          </a:p>
        </p:txBody>
      </p:sp>
      <p:sp>
        <p:nvSpPr>
          <p:cNvPr id="7" name="ZoneTexte 6">
            <a:extLst>
              <a:ext uri="{FF2B5EF4-FFF2-40B4-BE49-F238E27FC236}">
                <a16:creationId xmlns:a16="http://schemas.microsoft.com/office/drawing/2014/main" id="{464791B3-CCF0-42DB-A897-473A3070D13D}"/>
              </a:ext>
            </a:extLst>
          </p:cNvPr>
          <p:cNvSpPr txBox="1"/>
          <p:nvPr/>
        </p:nvSpPr>
        <p:spPr>
          <a:xfrm>
            <a:off x="1043797" y="5055079"/>
            <a:ext cx="4152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b="1" dirty="0"/>
          </a:p>
        </p:txBody>
      </p:sp>
    </p:spTree>
    <p:extLst>
      <p:ext uri="{BB962C8B-B14F-4D97-AF65-F5344CB8AC3E}">
        <p14:creationId xmlns:p14="http://schemas.microsoft.com/office/powerpoint/2010/main" val="172478091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BAA03-3010-4438-A2B8-A0B0962C7FC9}"/>
              </a:ext>
            </a:extLst>
          </p:cNvPr>
          <p:cNvSpPr>
            <a:spLocks noGrp="1"/>
          </p:cNvSpPr>
          <p:nvPr>
            <p:ph type="title"/>
          </p:nvPr>
        </p:nvSpPr>
        <p:spPr/>
        <p:txBody>
          <a:bodyPr/>
          <a:lstStyle/>
          <a:p>
            <a:r>
              <a:rPr lang="fr-FR" b="1" dirty="0">
                <a:solidFill>
                  <a:schemeClr val="tx1"/>
                </a:solidFill>
                <a:ea typeface="+mj-lt"/>
                <a:cs typeface="+mj-lt"/>
              </a:rPr>
              <a:t>3. Solution </a:t>
            </a:r>
            <a:r>
              <a:rPr lang="fr-FR" sz="1600" b="1" dirty="0">
                <a:solidFill>
                  <a:schemeClr val="tx1"/>
                </a:solidFill>
                <a:ea typeface="+mj-lt"/>
                <a:cs typeface="+mj-lt"/>
              </a:rPr>
              <a:t>(2)</a:t>
            </a:r>
            <a:endParaRPr lang="fr-FR" sz="1600" dirty="0">
              <a:solidFill>
                <a:schemeClr val="tx1"/>
              </a:solidFill>
            </a:endParaRPr>
          </a:p>
        </p:txBody>
      </p:sp>
      <p:sp>
        <p:nvSpPr>
          <p:cNvPr id="3" name="Espace réservé du contenu 2">
            <a:extLst>
              <a:ext uri="{FF2B5EF4-FFF2-40B4-BE49-F238E27FC236}">
                <a16:creationId xmlns:a16="http://schemas.microsoft.com/office/drawing/2014/main" id="{26640234-A32E-44C3-8B6F-5429E58A265C}"/>
              </a:ext>
            </a:extLst>
          </p:cNvPr>
          <p:cNvSpPr>
            <a:spLocks noGrp="1"/>
          </p:cNvSpPr>
          <p:nvPr>
            <p:ph idx="1"/>
          </p:nvPr>
        </p:nvSpPr>
        <p:spPr>
          <a:xfrm>
            <a:off x="734533" y="1774166"/>
            <a:ext cx="8915400" cy="3777622"/>
          </a:xfrm>
        </p:spPr>
        <p:txBody>
          <a:bodyPr vert="horz" lIns="91440" tIns="45720" rIns="91440" bIns="45720" rtlCol="0" anchor="t">
            <a:normAutofit/>
          </a:bodyPr>
          <a:lstStyle/>
          <a:p>
            <a:r>
              <a:rPr lang="fr-FR" dirty="0">
                <a:ea typeface="+mn-lt"/>
                <a:cs typeface="+mn-lt"/>
              </a:rPr>
              <a:t>Synthèse et calcul des indices normalisé : </a:t>
            </a:r>
            <a:r>
              <a:rPr lang="fr-FR" b="1" dirty="0">
                <a:ea typeface="+mn-lt"/>
                <a:cs typeface="+mn-lt"/>
              </a:rPr>
              <a:t>AQI </a:t>
            </a:r>
            <a:r>
              <a:rPr lang="fr-FR" dirty="0">
                <a:ea typeface="+mn-lt"/>
                <a:cs typeface="+mn-lt"/>
              </a:rPr>
              <a:t>et</a:t>
            </a:r>
            <a:r>
              <a:rPr lang="fr-FR" b="1" dirty="0">
                <a:ea typeface="+mn-lt"/>
                <a:cs typeface="+mn-lt"/>
              </a:rPr>
              <a:t> ATMO </a:t>
            </a:r>
            <a:endParaRPr lang="fr-FR" dirty="0"/>
          </a:p>
        </p:txBody>
      </p:sp>
      <p:pic>
        <p:nvPicPr>
          <p:cNvPr id="6" name="Image 6" descr="Une image contenant capture d’écran, téléphone, en bois, cité&#10;&#10;Description générée avec un niveau de confiance très élevé">
            <a:extLst>
              <a:ext uri="{FF2B5EF4-FFF2-40B4-BE49-F238E27FC236}">
                <a16:creationId xmlns:a16="http://schemas.microsoft.com/office/drawing/2014/main" id="{81510ADE-CB62-47A5-881D-BA4AA4499041}"/>
              </a:ext>
            </a:extLst>
          </p:cNvPr>
          <p:cNvPicPr>
            <a:picLocks noChangeAspect="1"/>
          </p:cNvPicPr>
          <p:nvPr/>
        </p:nvPicPr>
        <p:blipFill>
          <a:blip r:embed="rId2"/>
          <a:stretch>
            <a:fillRect/>
          </a:stretch>
        </p:blipFill>
        <p:spPr>
          <a:xfrm>
            <a:off x="1403232" y="2417219"/>
            <a:ext cx="9299274" cy="4122654"/>
          </a:xfrm>
          <a:prstGeom prst="rect">
            <a:avLst/>
          </a:prstGeom>
        </p:spPr>
      </p:pic>
    </p:spTree>
    <p:extLst>
      <p:ext uri="{BB962C8B-B14F-4D97-AF65-F5344CB8AC3E}">
        <p14:creationId xmlns:p14="http://schemas.microsoft.com/office/powerpoint/2010/main" val="29625082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B3EFDB-58D5-43E2-8693-EE8E002A3B80}"/>
              </a:ext>
            </a:extLst>
          </p:cNvPr>
          <p:cNvSpPr>
            <a:spLocks noGrp="1"/>
          </p:cNvSpPr>
          <p:nvPr>
            <p:ph type="title"/>
          </p:nvPr>
        </p:nvSpPr>
        <p:spPr>
          <a:xfrm>
            <a:off x="2334133" y="264676"/>
            <a:ext cx="8911687" cy="1280890"/>
          </a:xfrm>
        </p:spPr>
        <p:txBody>
          <a:bodyPr>
            <a:normAutofit fontScale="90000"/>
          </a:bodyPr>
          <a:lstStyle/>
          <a:p>
            <a:br>
              <a:rPr lang="fr-FR" dirty="0">
                <a:ea typeface="+mj-lt"/>
                <a:cs typeface="+mj-lt"/>
              </a:rPr>
            </a:br>
            <a:r>
              <a:rPr lang="fr-FR" b="1" dirty="0">
                <a:solidFill>
                  <a:schemeClr val="tx1"/>
                </a:solidFill>
                <a:ea typeface="+mj-lt"/>
                <a:cs typeface="+mj-lt"/>
              </a:rPr>
              <a:t>3. Solution </a:t>
            </a:r>
            <a:r>
              <a:rPr lang="fr-FR" sz="1800" b="1" dirty="0">
                <a:solidFill>
                  <a:schemeClr val="tx1"/>
                </a:solidFill>
                <a:ea typeface="+mj-lt"/>
                <a:cs typeface="+mj-lt"/>
              </a:rPr>
              <a:t>(3)</a:t>
            </a:r>
            <a:br>
              <a:rPr lang="fr-FR" b="1" dirty="0">
                <a:solidFill>
                  <a:schemeClr val="tx1"/>
                </a:solidFill>
                <a:ea typeface="+mj-lt"/>
                <a:cs typeface="+mj-lt"/>
              </a:rPr>
            </a:br>
            <a:endParaRPr lang="fr-FR" dirty="0">
              <a:ea typeface="+mj-lt"/>
              <a:cs typeface="+mj-lt"/>
            </a:endParaRPr>
          </a:p>
          <a:p>
            <a:endParaRPr lang="fr-FR" dirty="0"/>
          </a:p>
        </p:txBody>
      </p:sp>
      <p:pic>
        <p:nvPicPr>
          <p:cNvPr id="4" name="Image 4" descr="Une image contenant texte&#10;&#10;Description générée avec un niveau de confiance très élevé">
            <a:extLst>
              <a:ext uri="{FF2B5EF4-FFF2-40B4-BE49-F238E27FC236}">
                <a16:creationId xmlns:a16="http://schemas.microsoft.com/office/drawing/2014/main" id="{7F1919F3-345A-4D0D-8EF1-C59ED9260459}"/>
              </a:ext>
            </a:extLst>
          </p:cNvPr>
          <p:cNvPicPr>
            <a:picLocks noGrp="1" noChangeAspect="1"/>
          </p:cNvPicPr>
          <p:nvPr>
            <p:ph idx="1"/>
          </p:nvPr>
        </p:nvPicPr>
        <p:blipFill>
          <a:blip r:embed="rId2"/>
          <a:stretch>
            <a:fillRect/>
          </a:stretch>
        </p:blipFill>
        <p:spPr>
          <a:xfrm>
            <a:off x="6158799" y="1544128"/>
            <a:ext cx="6089433" cy="4654640"/>
          </a:xfrm>
        </p:spPr>
      </p:pic>
      <p:sp>
        <p:nvSpPr>
          <p:cNvPr id="6" name="ZoneTexte 5">
            <a:extLst>
              <a:ext uri="{FF2B5EF4-FFF2-40B4-BE49-F238E27FC236}">
                <a16:creationId xmlns:a16="http://schemas.microsoft.com/office/drawing/2014/main" id="{9CA4D1F4-B569-46FA-AE42-07A6FFA7EE52}"/>
              </a:ext>
            </a:extLst>
          </p:cNvPr>
          <p:cNvSpPr txBox="1"/>
          <p:nvPr/>
        </p:nvSpPr>
        <p:spPr>
          <a:xfrm>
            <a:off x="7369835" y="6363418"/>
            <a:ext cx="334704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Dashboard de l'application </a:t>
            </a:r>
          </a:p>
        </p:txBody>
      </p:sp>
      <p:sp>
        <p:nvSpPr>
          <p:cNvPr id="7" name="ZoneTexte 6">
            <a:extLst>
              <a:ext uri="{FF2B5EF4-FFF2-40B4-BE49-F238E27FC236}">
                <a16:creationId xmlns:a16="http://schemas.microsoft.com/office/drawing/2014/main" id="{DF9CB9BD-2132-4B16-B6EF-D3AE0228534A}"/>
              </a:ext>
            </a:extLst>
          </p:cNvPr>
          <p:cNvSpPr txBox="1"/>
          <p:nvPr/>
        </p:nvSpPr>
        <p:spPr>
          <a:xfrm>
            <a:off x="1604513" y="61765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dirty="0"/>
              <a:t>Login</a:t>
            </a:r>
          </a:p>
        </p:txBody>
      </p:sp>
      <p:pic>
        <p:nvPicPr>
          <p:cNvPr id="8" name="Image 8" descr="Une image contenant capture d’écran&#10;&#10;Description générée avec un niveau de confiance très élevé">
            <a:extLst>
              <a:ext uri="{FF2B5EF4-FFF2-40B4-BE49-F238E27FC236}">
                <a16:creationId xmlns:a16="http://schemas.microsoft.com/office/drawing/2014/main" id="{8B947E1B-C4F2-4D84-B362-870153E707E5}"/>
              </a:ext>
            </a:extLst>
          </p:cNvPr>
          <p:cNvPicPr>
            <a:picLocks noChangeAspect="1"/>
          </p:cNvPicPr>
          <p:nvPr/>
        </p:nvPicPr>
        <p:blipFill>
          <a:blip r:embed="rId3"/>
          <a:stretch>
            <a:fillRect/>
          </a:stretch>
        </p:blipFill>
        <p:spPr>
          <a:xfrm>
            <a:off x="1331343" y="1539200"/>
            <a:ext cx="3016370" cy="4139035"/>
          </a:xfrm>
          <a:prstGeom prst="rect">
            <a:avLst/>
          </a:prstGeom>
        </p:spPr>
      </p:pic>
    </p:spTree>
    <p:extLst>
      <p:ext uri="{BB962C8B-B14F-4D97-AF65-F5344CB8AC3E}">
        <p14:creationId xmlns:p14="http://schemas.microsoft.com/office/powerpoint/2010/main" val="27731382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FE990-FC9C-468C-81EB-2EA9EFA89D58}"/>
              </a:ext>
            </a:extLst>
          </p:cNvPr>
          <p:cNvSpPr>
            <a:spLocks noGrp="1"/>
          </p:cNvSpPr>
          <p:nvPr>
            <p:ph type="title"/>
          </p:nvPr>
        </p:nvSpPr>
        <p:spPr>
          <a:xfrm>
            <a:off x="2305378" y="523469"/>
            <a:ext cx="8911687" cy="1280890"/>
          </a:xfrm>
        </p:spPr>
        <p:txBody>
          <a:bodyPr/>
          <a:lstStyle/>
          <a:p>
            <a:r>
              <a:rPr lang="fr-FR" b="1" dirty="0">
                <a:solidFill>
                  <a:schemeClr val="tx1"/>
                </a:solidFill>
                <a:ea typeface="+mj-lt"/>
                <a:cs typeface="+mj-lt"/>
              </a:rPr>
              <a:t>4. </a:t>
            </a:r>
            <a:r>
              <a:rPr lang="fr-FR" sz="3200" b="1" dirty="0">
                <a:solidFill>
                  <a:schemeClr val="tx1"/>
                </a:solidFill>
                <a:ea typeface="+mj-lt"/>
                <a:cs typeface="+mj-lt"/>
              </a:rPr>
              <a:t>Conception</a:t>
            </a:r>
            <a:r>
              <a:rPr lang="fr-FR" b="1" dirty="0">
                <a:solidFill>
                  <a:schemeClr val="tx1"/>
                </a:solidFill>
                <a:ea typeface="+mj-lt"/>
                <a:cs typeface="+mj-lt"/>
              </a:rPr>
              <a:t> </a:t>
            </a:r>
            <a:endParaRPr lang="fr-FR" dirty="0">
              <a:solidFill>
                <a:schemeClr val="tx1"/>
              </a:solidFill>
            </a:endParaRPr>
          </a:p>
        </p:txBody>
      </p:sp>
      <p:pic>
        <p:nvPicPr>
          <p:cNvPr id="4" name="Image 4" descr="Une image contenant texte, carte&#10;&#10;Description générée avec un niveau de confiance très élevé">
            <a:extLst>
              <a:ext uri="{FF2B5EF4-FFF2-40B4-BE49-F238E27FC236}">
                <a16:creationId xmlns:a16="http://schemas.microsoft.com/office/drawing/2014/main" id="{1B5FC967-C119-4802-B484-02839ADF60ED}"/>
              </a:ext>
            </a:extLst>
          </p:cNvPr>
          <p:cNvPicPr>
            <a:picLocks noGrp="1" noChangeAspect="1"/>
          </p:cNvPicPr>
          <p:nvPr>
            <p:ph idx="1"/>
          </p:nvPr>
        </p:nvPicPr>
        <p:blipFill>
          <a:blip r:embed="rId2"/>
          <a:stretch>
            <a:fillRect/>
          </a:stretch>
        </p:blipFill>
        <p:spPr>
          <a:xfrm>
            <a:off x="5172921" y="1040921"/>
            <a:ext cx="6882246" cy="5546037"/>
          </a:xfrm>
        </p:spPr>
      </p:pic>
      <p:sp>
        <p:nvSpPr>
          <p:cNvPr id="6" name="ZoneTexte 5">
            <a:extLst>
              <a:ext uri="{FF2B5EF4-FFF2-40B4-BE49-F238E27FC236}">
                <a16:creationId xmlns:a16="http://schemas.microsoft.com/office/drawing/2014/main" id="{E8F871A4-035F-4CCA-ADFE-75DC71F6CCCF}"/>
              </a:ext>
            </a:extLst>
          </p:cNvPr>
          <p:cNvSpPr txBox="1"/>
          <p:nvPr/>
        </p:nvSpPr>
        <p:spPr>
          <a:xfrm>
            <a:off x="7873042" y="640655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Diagramme : use case</a:t>
            </a:r>
          </a:p>
        </p:txBody>
      </p:sp>
    </p:spTree>
    <p:extLst>
      <p:ext uri="{BB962C8B-B14F-4D97-AF65-F5344CB8AC3E}">
        <p14:creationId xmlns:p14="http://schemas.microsoft.com/office/powerpoint/2010/main" val="117981397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FE990-FC9C-468C-81EB-2EA9EFA89D58}"/>
              </a:ext>
            </a:extLst>
          </p:cNvPr>
          <p:cNvSpPr>
            <a:spLocks noGrp="1"/>
          </p:cNvSpPr>
          <p:nvPr>
            <p:ph type="title"/>
          </p:nvPr>
        </p:nvSpPr>
        <p:spPr>
          <a:xfrm>
            <a:off x="2305378" y="523469"/>
            <a:ext cx="8911687" cy="1280890"/>
          </a:xfrm>
        </p:spPr>
        <p:txBody>
          <a:bodyPr/>
          <a:lstStyle/>
          <a:p>
            <a:r>
              <a:rPr lang="fr-FR" b="1" dirty="0">
                <a:solidFill>
                  <a:schemeClr val="tx1"/>
                </a:solidFill>
                <a:ea typeface="+mj-lt"/>
                <a:cs typeface="+mj-lt"/>
              </a:rPr>
              <a:t>5. Architecture </a:t>
            </a:r>
            <a:endParaRPr lang="fr-FR" dirty="0"/>
          </a:p>
        </p:txBody>
      </p:sp>
      <p:sp>
        <p:nvSpPr>
          <p:cNvPr id="6" name="ZoneTexte 5">
            <a:extLst>
              <a:ext uri="{FF2B5EF4-FFF2-40B4-BE49-F238E27FC236}">
                <a16:creationId xmlns:a16="http://schemas.microsoft.com/office/drawing/2014/main" id="{E8F871A4-035F-4CCA-ADFE-75DC71F6CCCF}"/>
              </a:ext>
            </a:extLst>
          </p:cNvPr>
          <p:cNvSpPr txBox="1"/>
          <p:nvPr/>
        </p:nvSpPr>
        <p:spPr>
          <a:xfrm>
            <a:off x="4724400" y="5845834"/>
            <a:ext cx="34476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Architecture de l'application </a:t>
            </a:r>
          </a:p>
        </p:txBody>
      </p:sp>
      <p:pic>
        <p:nvPicPr>
          <p:cNvPr id="7" name="Image 7" descr="Une image contenant capture d’écran&#10;&#10;Description générée avec un niveau de confiance très élevé">
            <a:extLst>
              <a:ext uri="{FF2B5EF4-FFF2-40B4-BE49-F238E27FC236}">
                <a16:creationId xmlns:a16="http://schemas.microsoft.com/office/drawing/2014/main" id="{6D858370-3F4B-4907-BFE8-67B186D31EDB}"/>
              </a:ext>
            </a:extLst>
          </p:cNvPr>
          <p:cNvPicPr>
            <a:picLocks noGrp="1" noChangeAspect="1"/>
          </p:cNvPicPr>
          <p:nvPr>
            <p:ph idx="1"/>
          </p:nvPr>
        </p:nvPicPr>
        <p:blipFill>
          <a:blip r:embed="rId2"/>
          <a:stretch>
            <a:fillRect/>
          </a:stretch>
        </p:blipFill>
        <p:spPr>
          <a:xfrm>
            <a:off x="1881127" y="1651764"/>
            <a:ext cx="9080739" cy="4094312"/>
          </a:xfrm>
        </p:spPr>
      </p:pic>
    </p:spTree>
    <p:extLst>
      <p:ext uri="{BB962C8B-B14F-4D97-AF65-F5344CB8AC3E}">
        <p14:creationId xmlns:p14="http://schemas.microsoft.com/office/powerpoint/2010/main" val="12352155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198</Words>
  <Application>Microsoft Office PowerPoint</Application>
  <PresentationFormat>Grand écran</PresentationFormat>
  <Paragraphs>24</Paragraphs>
  <Slides>13</Slides>
  <Notes>0</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Brin</vt:lpstr>
      <vt:lpstr>Surveillance et contrôle de la pollution : détection de la pollution d’air </vt:lpstr>
      <vt:lpstr>Plan :</vt:lpstr>
      <vt:lpstr>1. Introduction </vt:lpstr>
      <vt:lpstr> 2. Problématiques </vt:lpstr>
      <vt:lpstr> 3. Solution </vt:lpstr>
      <vt:lpstr>3. Solution (2)</vt:lpstr>
      <vt:lpstr> 3. Solution (3)  </vt:lpstr>
      <vt:lpstr>4. Conception </vt:lpstr>
      <vt:lpstr>5. Architecture </vt:lpstr>
      <vt:lpstr>Interfaces  </vt:lpstr>
      <vt:lpstr>6. Démonstration</vt:lpstr>
      <vt:lpstr>7. Conclusion et pistes de développement </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Surveillance et contrôle de la pollution : détection de la pollution d’air </dc:title>
  <dc:creator>ahmed guedidi</dc:creator>
  <cp:lastModifiedBy>ahmed guedidi</cp:lastModifiedBy>
  <cp:revision>304</cp:revision>
  <dcterms:created xsi:type="dcterms:W3CDTF">2019-10-17T22:28:12Z</dcterms:created>
  <dcterms:modified xsi:type="dcterms:W3CDTF">2019-10-18T08:24:10Z</dcterms:modified>
</cp:coreProperties>
</file>