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43091100" cy="32043688"/>
  <p:notesSz cx="6858000" cy="9144000"/>
  <p:embeddedFontLst>
    <p:embeddedFont>
      <p:font typeface="Gill Sans MT" pitchFamily="34" charset="0"/>
      <p:regular r:id="rId5"/>
      <p:bold r:id="rId6"/>
      <p:italic r:id="rId7"/>
      <p:boldItalic r:id="rId8"/>
    </p:embeddedFont>
    <p:embeddedFont>
      <p:font typeface="Oswald" charset="0"/>
      <p:regular r:id="rId9"/>
      <p:bold r:id="rId10"/>
    </p:embeddedFont>
    <p:embeddedFont>
      <p:font typeface="Corbel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93">
          <p15:clr>
            <a:srgbClr val="A4A3A4"/>
          </p15:clr>
        </p15:guide>
        <p15:guide id="2" pos="135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3ACBF"/>
    <a:srgbClr val="1AC88E"/>
    <a:srgbClr val="003192"/>
    <a:srgbClr val="1F4D73"/>
    <a:srgbClr val="5A4F9F"/>
    <a:srgbClr val="0CA487"/>
    <a:srgbClr val="FBFBFB"/>
    <a:srgbClr val="25D177"/>
    <a:srgbClr val="DA085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F922124-138B-4AB5-A2DB-2B9F33F6F9BE}">
  <a:tblStyle styleId="{CF922124-138B-4AB5-A2DB-2B9F33F6F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68" autoAdjust="0"/>
    <p:restoredTop sz="94872" autoAdjust="0"/>
  </p:normalViewPr>
  <p:slideViewPr>
    <p:cSldViewPr>
      <p:cViewPr>
        <p:scale>
          <a:sx n="40" d="100"/>
          <a:sy n="40" d="100"/>
        </p:scale>
        <p:origin x="-78" y="3060"/>
      </p:cViewPr>
      <p:guideLst>
        <p:guide orient="horz" pos="10093"/>
        <p:guide pos="135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85800"/>
            <a:ext cx="4610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98255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68886" y="13399663"/>
            <a:ext cx="40153328" cy="5244338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pic>
        <p:nvPicPr>
          <p:cNvPr id="50" name="Google Shape;50;p12" descr="logo.pn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198" y="1112628"/>
            <a:ext cx="4868263" cy="227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68886" y="2772478"/>
            <a:ext cx="40153328" cy="3568156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68886" y="7179848"/>
            <a:ext cx="40153328" cy="21283888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68886" y="2772478"/>
            <a:ext cx="40153328" cy="3568156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68886" y="7179848"/>
            <a:ext cx="18849400" cy="21283888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2772685" y="7179848"/>
            <a:ext cx="18849400" cy="21283888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68886" y="2772478"/>
            <a:ext cx="40153328" cy="3568156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68886" y="3461354"/>
            <a:ext cx="13232700" cy="4707989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68886" y="8657123"/>
            <a:ext cx="13232700" cy="19807269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10303" y="2804407"/>
            <a:ext cx="30008258" cy="25485407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545550" y="-778"/>
            <a:ext cx="21545550" cy="32043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51170" y="7682605"/>
            <a:ext cx="19063005" cy="923449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51170" y="17462983"/>
            <a:ext cx="19063005" cy="7694794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277395" y="4510943"/>
            <a:ext cx="18081863" cy="23020196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68887" y="26356223"/>
            <a:ext cx="28269345" cy="3769932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68886" y="6891091"/>
            <a:ext cx="40153328" cy="12232361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68886" y="19638168"/>
            <a:ext cx="40153328" cy="8103879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8886" y="2772478"/>
            <a:ext cx="40153328" cy="356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68886" y="7179848"/>
            <a:ext cx="40153328" cy="212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9926457" y="29051553"/>
            <a:ext cx="2585620" cy="24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/>
          <p:cNvSpPr/>
          <p:nvPr/>
        </p:nvSpPr>
        <p:spPr>
          <a:xfrm>
            <a:off x="890052" y="5949086"/>
            <a:ext cx="41229642" cy="25237876"/>
          </a:xfrm>
          <a:prstGeom prst="rect">
            <a:avLst/>
          </a:prstGeom>
          <a:solidFill>
            <a:srgbClr val="FFFFFF"/>
          </a:soli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;p13"/>
          <p:cNvSpPr/>
          <p:nvPr/>
        </p:nvSpPr>
        <p:spPr>
          <a:xfrm>
            <a:off x="9329652" y="887864"/>
            <a:ext cx="32885901" cy="4704032"/>
          </a:xfrm>
          <a:prstGeom prst="rect">
            <a:avLst/>
          </a:prstGeom>
          <a:solidFill>
            <a:srgbClr val="00319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6;p13"/>
          <p:cNvSpPr/>
          <p:nvPr/>
        </p:nvSpPr>
        <p:spPr>
          <a:xfrm>
            <a:off x="1828662" y="876988"/>
            <a:ext cx="7142256" cy="46434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0</a:t>
            </a:r>
            <a:endParaRPr/>
          </a:p>
        </p:txBody>
      </p:sp>
      <p:sp>
        <p:nvSpPr>
          <p:cNvPr id="7" name="Google Shape;60;p13"/>
          <p:cNvSpPr txBox="1"/>
          <p:nvPr/>
        </p:nvSpPr>
        <p:spPr>
          <a:xfrm>
            <a:off x="9729184" y="1162740"/>
            <a:ext cx="28675734" cy="333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7500" dirty="0" smtClean="0">
                <a:solidFill>
                  <a:srgbClr val="FFFFFF"/>
                </a:solidFill>
                <a:latin typeface="Gill Sans MT" pitchFamily="34" charset="0"/>
                <a:ea typeface="Oswald"/>
                <a:cs typeface="Oswald"/>
                <a:sym typeface="Oswald"/>
              </a:rPr>
              <a:t>Conception et Développement d’une solution d’intelligence artificielle contre la surchauffe des panneaux solaires </a:t>
            </a:r>
            <a:endParaRPr sz="7500">
              <a:solidFill>
                <a:srgbClr val="FFFFFF"/>
              </a:solidFill>
              <a:latin typeface="Gill Sans MT" pitchFamily="34" charset="0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Google Shape;61;p13"/>
          <p:cNvSpPr txBox="1"/>
          <p:nvPr/>
        </p:nvSpPr>
        <p:spPr>
          <a:xfrm>
            <a:off x="9972594" y="4091698"/>
            <a:ext cx="27055571" cy="12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Encadré par:  Mr Ridha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Bouallègue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  -   Mr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Nizar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Ouni</a:t>
            </a:r>
            <a:endParaRPr lang="fr-FR" sz="2800" dirty="0" smtClean="0">
              <a:solidFill>
                <a:schemeClr val="bg1"/>
              </a:solidFill>
              <a:latin typeface="Gill Sans MT" pitchFamily="34" charset="0"/>
              <a:sym typeface="Droid Serif"/>
            </a:endParaRPr>
          </a:p>
          <a:p>
            <a:pPr lvl="0">
              <a:lnSpc>
                <a:spcPct val="115000"/>
              </a:lnSpc>
            </a:pP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Réalisé par :  Ben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Jomaa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Hamza	   -  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Boujelben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Ahmed   -  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BenNaser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Mohamed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Chiheb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  -  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Mallek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Fares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  -  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Hamadi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Rabie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  - 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Tarhouni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Ala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  -  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Jrad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Manel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  -  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Maazoun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Imen</a:t>
            </a:r>
            <a:r>
              <a:rPr lang="fr-FR" sz="2800" dirty="0" smtClean="0">
                <a:solidFill>
                  <a:schemeClr val="bg1"/>
                </a:solidFill>
                <a:latin typeface="Gill Sans MT" pitchFamily="34" charset="0"/>
                <a:sym typeface="Droid Serif"/>
              </a:rPr>
              <a:t> </a:t>
            </a:r>
          </a:p>
          <a:p>
            <a:pPr>
              <a:lnSpc>
                <a:spcPct val="115000"/>
              </a:lnSpc>
            </a:pPr>
            <a:endParaRPr lang="fr-FR" sz="2800" dirty="0" smtClean="0">
              <a:solidFill>
                <a:schemeClr val="bg1"/>
              </a:solidFill>
              <a:latin typeface="Gill Sans MT" pitchFamily="34" charset="0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800" dirty="0" smtClean="0">
              <a:solidFill>
                <a:srgbClr val="FFFFFF"/>
              </a:solidFill>
              <a:latin typeface="Gill Sans MT" pitchFamily="34" charset="0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4000" dirty="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" name="Google Shape;62;p13"/>
          <p:cNvSpPr txBox="1"/>
          <p:nvPr/>
        </p:nvSpPr>
        <p:spPr>
          <a:xfrm>
            <a:off x="24449955" y="3220489"/>
            <a:ext cx="11910201" cy="119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" name="Google Shape;64;p13"/>
          <p:cNvSpPr/>
          <p:nvPr/>
        </p:nvSpPr>
        <p:spPr>
          <a:xfrm>
            <a:off x="899968" y="30738072"/>
            <a:ext cx="41239586" cy="448864"/>
          </a:xfrm>
          <a:prstGeom prst="rect">
            <a:avLst/>
          </a:prstGeom>
          <a:solidFill>
            <a:srgbClr val="00319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3;p13"/>
          <p:cNvSpPr/>
          <p:nvPr/>
        </p:nvSpPr>
        <p:spPr>
          <a:xfrm>
            <a:off x="880133" y="887864"/>
            <a:ext cx="591339" cy="4632594"/>
          </a:xfrm>
          <a:prstGeom prst="rect">
            <a:avLst/>
          </a:prstGeom>
          <a:solidFill>
            <a:srgbClr val="00319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 11" descr="SUPC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99" y="1948558"/>
            <a:ext cx="7400925" cy="19050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2685918" y="7449284"/>
            <a:ext cx="3429024" cy="2143140"/>
            <a:chOff x="2900232" y="7449284"/>
            <a:chExt cx="4614705" cy="2214578"/>
          </a:xfrm>
        </p:grpSpPr>
        <p:sp>
          <p:nvSpPr>
            <p:cNvPr id="14" name="Google Shape;63;p13"/>
            <p:cNvSpPr txBox="1"/>
            <p:nvPr/>
          </p:nvSpPr>
          <p:spPr>
            <a:xfrm>
              <a:off x="4257554" y="8029970"/>
              <a:ext cx="3257383" cy="141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b="1" dirty="0" smtClean="0">
                  <a:solidFill>
                    <a:schemeClr val="accent5">
                      <a:lumMod val="75000"/>
                    </a:schemeClr>
                  </a:solidFill>
                  <a:latin typeface="Oswald"/>
                  <a:ea typeface="Oswald"/>
                  <a:cs typeface="Oswald"/>
                  <a:sym typeface="Oswald"/>
                </a:rPr>
                <a:t>Modèle:</a:t>
              </a:r>
              <a:endParaRPr sz="4800" b="1">
                <a:solidFill>
                  <a:schemeClr val="accent5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" name="Google Shape;63;p13"/>
            <p:cNvSpPr txBox="1"/>
            <p:nvPr/>
          </p:nvSpPr>
          <p:spPr>
            <a:xfrm>
              <a:off x="2900232" y="7449284"/>
              <a:ext cx="2500330" cy="2214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8800" dirty="0" smtClean="0">
                  <a:solidFill>
                    <a:schemeClr val="accent5">
                      <a:lumMod val="75000"/>
                    </a:schemeClr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r>
                <a:rPr lang="fr-FR" sz="8800" baseline="30000" dirty="0" smtClean="0">
                  <a:solidFill>
                    <a:schemeClr val="accent5">
                      <a:lumMod val="75000"/>
                    </a:schemeClr>
                  </a:solidFill>
                  <a:latin typeface="Oswald"/>
                  <a:ea typeface="Oswald"/>
                  <a:cs typeface="Oswald"/>
                  <a:sym typeface="Oswald"/>
                </a:rPr>
                <a:t>er</a:t>
              </a:r>
              <a:endParaRPr sz="11500">
                <a:solidFill>
                  <a:schemeClr val="accent5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0" name="Accolade fermante 19"/>
          <p:cNvSpPr/>
          <p:nvPr/>
        </p:nvSpPr>
        <p:spPr>
          <a:xfrm>
            <a:off x="15544758" y="10235366"/>
            <a:ext cx="285752" cy="10001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2817651" y="9163796"/>
            <a:ext cx="13870115" cy="3714776"/>
            <a:chOff x="2900232" y="10226593"/>
            <a:chExt cx="14344893" cy="3509235"/>
          </a:xfrm>
        </p:grpSpPr>
        <p:sp>
          <p:nvSpPr>
            <p:cNvPr id="22" name="ZoneTexte 21"/>
            <p:cNvSpPr txBox="1"/>
            <p:nvPr/>
          </p:nvSpPr>
          <p:spPr>
            <a:xfrm>
              <a:off x="2971670" y="13151053"/>
              <a:ext cx="87154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latin typeface="Corbel" pitchFamily="34" charset="0"/>
                  <a:sym typeface="Wingdings" pitchFamily="2" charset="2"/>
                </a:rPr>
                <a:t> </a:t>
              </a:r>
              <a:r>
                <a:rPr lang="fr-FR" sz="3200" dirty="0" smtClean="0">
                  <a:latin typeface="Corbel" pitchFamily="34" charset="0"/>
                </a:rPr>
                <a:t>Prédiction de « séries temporelles »</a:t>
              </a:r>
              <a:endParaRPr lang="fr-FR" sz="3200" dirty="0">
                <a:latin typeface="Corbel" pitchFamily="34" charset="0"/>
              </a:endParaRPr>
            </a:p>
          </p:txBody>
        </p:sp>
        <p:grpSp>
          <p:nvGrpSpPr>
            <p:cNvPr id="23" name="Groupe 171"/>
            <p:cNvGrpSpPr/>
            <p:nvPr/>
          </p:nvGrpSpPr>
          <p:grpSpPr>
            <a:xfrm>
              <a:off x="2900232" y="10226593"/>
              <a:ext cx="14344893" cy="2642618"/>
              <a:chOff x="2900232" y="10226593"/>
              <a:chExt cx="14344893" cy="2642618"/>
            </a:xfrm>
          </p:grpSpPr>
          <p:sp>
            <p:nvSpPr>
              <p:cNvPr id="24" name="Google Shape;63;p13"/>
              <p:cNvSpPr txBox="1"/>
              <p:nvPr/>
            </p:nvSpPr>
            <p:spPr>
              <a:xfrm>
                <a:off x="2900232" y="10735432"/>
                <a:ext cx="3429024" cy="1412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fr-FR" sz="3600" b="1" dirty="0" smtClean="0">
                    <a:solidFill>
                      <a:schemeClr val="tx1"/>
                    </a:solidFill>
                    <a:latin typeface="Oswald"/>
                    <a:ea typeface="Oswald"/>
                    <a:cs typeface="Oswald"/>
                    <a:sym typeface="Oswald"/>
                  </a:rPr>
                  <a:t>Data set:</a:t>
                </a:r>
                <a:endParaRPr sz="3600" b="1">
                  <a:solidFill>
                    <a:schemeClr val="tx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781368" y="10226593"/>
                <a:ext cx="10353604" cy="26426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Flèche courbée vers la gauche 25"/>
              <p:cNvSpPr/>
              <p:nvPr/>
            </p:nvSpPr>
            <p:spPr>
              <a:xfrm>
                <a:off x="16513605" y="11630287"/>
                <a:ext cx="731520" cy="1216152"/>
              </a:xfrm>
              <a:prstGeom prst="curvedLeftArrow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8" name="Image 27"/>
          <p:cNvPicPr/>
          <p:nvPr/>
        </p:nvPicPr>
        <p:blipFill>
          <a:blip r:embed="rId5"/>
          <a:stretch>
            <a:fillRect/>
          </a:stretch>
        </p:blipFill>
        <p:spPr>
          <a:xfrm>
            <a:off x="31456305" y="14862510"/>
            <a:ext cx="4500594" cy="3536372"/>
          </a:xfrm>
          <a:prstGeom prst="rect">
            <a:avLst/>
          </a:prstGeom>
        </p:spPr>
      </p:pic>
      <p:pic>
        <p:nvPicPr>
          <p:cNvPr id="29" name="Imag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82654" y="8472197"/>
            <a:ext cx="4474245" cy="3452106"/>
          </a:xfrm>
          <a:prstGeom prst="rect">
            <a:avLst/>
          </a:prstGeom>
        </p:spPr>
      </p:pic>
      <p:pic>
        <p:nvPicPr>
          <p:cNvPr id="30" name="Picture 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31013" y="11615502"/>
            <a:ext cx="5697152" cy="388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Image 3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56898" y="13558249"/>
            <a:ext cx="5822899" cy="5009776"/>
          </a:xfrm>
          <a:prstGeom prst="rect">
            <a:avLst/>
          </a:prstGeom>
        </p:spPr>
      </p:pic>
      <p:pic>
        <p:nvPicPr>
          <p:cNvPr id="32" name="Picture 6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0156" y="8439444"/>
            <a:ext cx="5759538" cy="501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e 35"/>
          <p:cNvGrpSpPr/>
          <p:nvPr/>
        </p:nvGrpSpPr>
        <p:grpSpPr>
          <a:xfrm>
            <a:off x="18468309" y="9269613"/>
            <a:ext cx="12549193" cy="8467139"/>
            <a:chOff x="24474508" y="9163796"/>
            <a:chExt cx="15120961" cy="9753023"/>
          </a:xfrm>
        </p:grpSpPr>
        <p:pic>
          <p:nvPicPr>
            <p:cNvPr id="37" name="Picture 5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2894"/>
            <a:stretch>
              <a:fillRect/>
            </a:stretch>
          </p:blipFill>
          <p:spPr bwMode="auto">
            <a:xfrm>
              <a:off x="24474508" y="9163796"/>
              <a:ext cx="15120961" cy="9753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Image 37" descr="60279204_258736808297837_7295479118827618304_n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32952" y="10378242"/>
              <a:ext cx="4291010" cy="2761019"/>
            </a:xfrm>
            <a:prstGeom prst="rect">
              <a:avLst/>
            </a:prstGeom>
          </p:spPr>
        </p:pic>
      </p:grpSp>
      <p:sp>
        <p:nvSpPr>
          <p:cNvPr id="44" name="Google Shape;63;p13"/>
          <p:cNvSpPr txBox="1"/>
          <p:nvPr/>
        </p:nvSpPr>
        <p:spPr>
          <a:xfrm>
            <a:off x="2257290" y="6520590"/>
            <a:ext cx="7006832" cy="141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6600" b="1" u="sng" dirty="0" smtClean="0">
                <a:solidFill>
                  <a:srgbClr val="23ACBF"/>
                </a:solidFill>
                <a:latin typeface="Oswald"/>
                <a:ea typeface="Oswald"/>
                <a:cs typeface="Oswald"/>
                <a:sym typeface="Oswald"/>
              </a:rPr>
              <a:t>Modèle IA:</a:t>
            </a:r>
            <a:endParaRPr sz="6600" b="1" u="sng">
              <a:solidFill>
                <a:srgbClr val="23ACB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" name="Google Shape;63;p13"/>
          <p:cNvSpPr txBox="1"/>
          <p:nvPr/>
        </p:nvSpPr>
        <p:spPr>
          <a:xfrm>
            <a:off x="2900232" y="13466402"/>
            <a:ext cx="6858048" cy="141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600" b="1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Prédiction avec LSTM</a:t>
            </a:r>
            <a:endParaRPr sz="3600" b="1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" name="Groupe 45"/>
          <p:cNvGrpSpPr/>
          <p:nvPr/>
        </p:nvGrpSpPr>
        <p:grpSpPr>
          <a:xfrm>
            <a:off x="18401851" y="7226807"/>
            <a:ext cx="4286280" cy="2143140"/>
            <a:chOff x="2900232" y="7449284"/>
            <a:chExt cx="5768385" cy="2214578"/>
          </a:xfrm>
        </p:grpSpPr>
        <p:sp>
          <p:nvSpPr>
            <p:cNvPr id="47" name="Google Shape;63;p13"/>
            <p:cNvSpPr txBox="1"/>
            <p:nvPr/>
          </p:nvSpPr>
          <p:spPr>
            <a:xfrm>
              <a:off x="5411232" y="8029970"/>
              <a:ext cx="3257385" cy="141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b="1" dirty="0" smtClean="0">
                  <a:solidFill>
                    <a:schemeClr val="accent5">
                      <a:lumMod val="75000"/>
                    </a:schemeClr>
                  </a:solidFill>
                  <a:latin typeface="Oswald"/>
                  <a:ea typeface="Oswald"/>
                  <a:cs typeface="Oswald"/>
                  <a:sym typeface="Oswald"/>
                </a:rPr>
                <a:t>Modèle:</a:t>
              </a:r>
              <a:endParaRPr sz="4800" b="1">
                <a:solidFill>
                  <a:schemeClr val="accent5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8" name="Google Shape;63;p13"/>
            <p:cNvSpPr txBox="1"/>
            <p:nvPr/>
          </p:nvSpPr>
          <p:spPr>
            <a:xfrm>
              <a:off x="2900232" y="7449284"/>
              <a:ext cx="2500330" cy="2214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8800" dirty="0" smtClean="0">
                  <a:solidFill>
                    <a:schemeClr val="accent5">
                      <a:lumMod val="75000"/>
                    </a:schemeClr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r>
                <a:rPr lang="fr-FR" sz="8800" baseline="30000" dirty="0" smtClean="0">
                  <a:solidFill>
                    <a:schemeClr val="accent5">
                      <a:lumMod val="75000"/>
                    </a:schemeClr>
                  </a:solidFill>
                  <a:latin typeface="Oswald"/>
                  <a:ea typeface="Oswald"/>
                  <a:cs typeface="Oswald"/>
                  <a:sym typeface="Oswald"/>
                </a:rPr>
                <a:t>ème</a:t>
              </a:r>
              <a:endParaRPr sz="11500" dirty="0">
                <a:solidFill>
                  <a:schemeClr val="accent5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52" name="Google Shape;63;p13"/>
          <p:cNvSpPr txBox="1"/>
          <p:nvPr/>
        </p:nvSpPr>
        <p:spPr>
          <a:xfrm>
            <a:off x="2257290" y="19450868"/>
            <a:ext cx="7006832" cy="141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6600" b="1" u="sng" dirty="0" smtClean="0">
                <a:solidFill>
                  <a:srgbClr val="23ACBF"/>
                </a:solidFill>
                <a:latin typeface="Oswald"/>
                <a:ea typeface="Oswald"/>
                <a:cs typeface="Oswald"/>
                <a:sym typeface="Oswald"/>
              </a:rPr>
              <a:t>Partie embarqué:</a:t>
            </a:r>
            <a:endParaRPr sz="6600" b="1" u="sng">
              <a:solidFill>
                <a:srgbClr val="23ACB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" name="Google Shape;63;p13"/>
          <p:cNvSpPr txBox="1"/>
          <p:nvPr/>
        </p:nvSpPr>
        <p:spPr>
          <a:xfrm>
            <a:off x="18396370" y="19450868"/>
            <a:ext cx="7006832" cy="141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6600" b="1" u="sng" dirty="0" smtClean="0">
                <a:solidFill>
                  <a:srgbClr val="23ACBF"/>
                </a:solidFill>
                <a:latin typeface="Oswald"/>
                <a:ea typeface="Oswald"/>
                <a:cs typeface="Oswald"/>
                <a:sym typeface="Oswald"/>
              </a:rPr>
              <a:t>Dashboard:</a:t>
            </a:r>
            <a:endParaRPr sz="6600" b="1" u="sng" dirty="0">
              <a:solidFill>
                <a:srgbClr val="23ACB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1971538" y="21665446"/>
            <a:ext cx="6267450" cy="7072362"/>
            <a:chOff x="2400166" y="22236950"/>
            <a:chExt cx="6267450" cy="707236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2"/>
            <a:srcRect t="2447" b="897"/>
            <a:stretch>
              <a:fillRect/>
            </a:stretch>
          </p:blipFill>
          <p:spPr bwMode="auto">
            <a:xfrm>
              <a:off x="2400166" y="23665710"/>
              <a:ext cx="6267450" cy="5643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" name="ZoneTexte 58"/>
            <p:cNvSpPr txBox="1"/>
            <p:nvPr/>
          </p:nvSpPr>
          <p:spPr>
            <a:xfrm>
              <a:off x="3400298" y="22236950"/>
              <a:ext cx="3929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  <a:latin typeface="Oswald" charset="0"/>
                </a:rPr>
                <a:t>Format de sa sortie vers « Firebase </a:t>
              </a:r>
              <a:r>
                <a:rPr lang="fr-FR" sz="2800" b="1" dirty="0" err="1" smtClean="0">
                  <a:solidFill>
                    <a:schemeClr val="tx1"/>
                  </a:solidFill>
                  <a:latin typeface="Oswald" charset="0"/>
                </a:rPr>
                <a:t>Realtime</a:t>
              </a:r>
              <a:r>
                <a:rPr lang="fr-FR" sz="2800" b="1" dirty="0" smtClean="0">
                  <a:solidFill>
                    <a:schemeClr val="tx1"/>
                  </a:solidFill>
                  <a:latin typeface="Oswald" charset="0"/>
                </a:rPr>
                <a:t> »</a:t>
              </a: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9153472" y="21736884"/>
            <a:ext cx="4819650" cy="6186497"/>
            <a:chOff x="9796414" y="22236950"/>
            <a:chExt cx="4819650" cy="618649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796414" y="23594272"/>
              <a:ext cx="4819650" cy="482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" name="ZoneTexte 61"/>
            <p:cNvSpPr txBox="1"/>
            <p:nvPr/>
          </p:nvSpPr>
          <p:spPr>
            <a:xfrm>
              <a:off x="10186908" y="22236950"/>
              <a:ext cx="44291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  <a:latin typeface="Oswald" charset="0"/>
                </a:rPr>
                <a:t>Format de son entrée depuis « Firebase </a:t>
              </a:r>
              <a:r>
                <a:rPr lang="fr-FR" sz="2800" b="1" dirty="0" err="1" smtClean="0">
                  <a:solidFill>
                    <a:schemeClr val="tx1"/>
                  </a:solidFill>
                  <a:latin typeface="Oswald" charset="0"/>
                </a:rPr>
                <a:t>Realtime</a:t>
              </a:r>
              <a:r>
                <a:rPr lang="fr-FR" sz="2800" b="1" dirty="0" smtClean="0">
                  <a:solidFill>
                    <a:schemeClr val="tx1"/>
                  </a:solidFill>
                  <a:latin typeface="Oswald" charset="0"/>
                </a:rPr>
                <a:t> »</a:t>
              </a: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044956" y="21165380"/>
            <a:ext cx="12144460" cy="8786873"/>
            <a:chOff x="29903796" y="21329761"/>
            <a:chExt cx="11572956" cy="7802298"/>
          </a:xfrm>
        </p:grpSpPr>
        <p:pic>
          <p:nvPicPr>
            <p:cNvPr id="71" name="Image 70" descr="Screenshot from 2019-05-19 09-25-36.png"/>
            <p:cNvPicPr>
              <a:picLocks noChangeAspect="1"/>
            </p:cNvPicPr>
            <p:nvPr/>
          </p:nvPicPr>
          <p:blipFill>
            <a:blip r:embed="rId14"/>
            <a:srcRect t="6821" r="1352" b="405"/>
            <a:stretch>
              <a:fillRect/>
            </a:stretch>
          </p:blipFill>
          <p:spPr>
            <a:xfrm>
              <a:off x="29903796" y="21329761"/>
              <a:ext cx="11572956" cy="6122164"/>
            </a:xfrm>
            <a:prstGeom prst="rect">
              <a:avLst/>
            </a:prstGeom>
          </p:spPr>
        </p:pic>
        <p:pic>
          <p:nvPicPr>
            <p:cNvPr id="72" name="Image 71" descr="Screenshot from 2019-05-19 09-25-41.png"/>
            <p:cNvPicPr>
              <a:picLocks noChangeAspect="1"/>
            </p:cNvPicPr>
            <p:nvPr/>
          </p:nvPicPr>
          <p:blipFill>
            <a:blip r:embed="rId15"/>
            <a:srcRect t="63661" r="1421" b="10896"/>
            <a:stretch>
              <a:fillRect/>
            </a:stretch>
          </p:blipFill>
          <p:spPr>
            <a:xfrm>
              <a:off x="29903796" y="27451923"/>
              <a:ext cx="11572956" cy="1680136"/>
            </a:xfrm>
            <a:prstGeom prst="rect">
              <a:avLst/>
            </a:prstGeom>
          </p:spPr>
        </p:pic>
      </p:grpSp>
      <p:grpSp>
        <p:nvGrpSpPr>
          <p:cNvPr id="54" name="Groupe 41"/>
          <p:cNvGrpSpPr/>
          <p:nvPr/>
        </p:nvGrpSpPr>
        <p:grpSpPr>
          <a:xfrm>
            <a:off x="30903928" y="19957906"/>
            <a:ext cx="9787006" cy="6493886"/>
            <a:chOff x="1442738" y="7207827"/>
            <a:chExt cx="9156710" cy="2497604"/>
          </a:xfrm>
        </p:grpSpPr>
        <p:sp>
          <p:nvSpPr>
            <p:cNvPr id="55" name="Google Shape;63;p13"/>
            <p:cNvSpPr txBox="1"/>
            <p:nvPr/>
          </p:nvSpPr>
          <p:spPr>
            <a:xfrm>
              <a:off x="2697145" y="7207827"/>
              <a:ext cx="7898321" cy="472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6600" b="1" u="sng" dirty="0" smtClean="0">
                  <a:solidFill>
                    <a:srgbClr val="23ACBF"/>
                  </a:solidFill>
                  <a:latin typeface="Oswald"/>
                  <a:ea typeface="Oswald"/>
                  <a:cs typeface="Oswald"/>
                  <a:sym typeface="Oswald"/>
                </a:rPr>
                <a:t>Perspectives:</a:t>
              </a:r>
              <a:endParaRPr sz="54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6" name="Google Shape;68;p13"/>
            <p:cNvSpPr txBox="1"/>
            <p:nvPr/>
          </p:nvSpPr>
          <p:spPr>
            <a:xfrm>
              <a:off x="1442738" y="7674914"/>
              <a:ext cx="9156710" cy="2030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81000">
                <a:lnSpc>
                  <a:spcPct val="115000"/>
                </a:lnSpc>
                <a:buClr>
                  <a:srgbClr val="434343"/>
                </a:buClr>
                <a:buSzPts val="2400"/>
              </a:pPr>
              <a:endParaRPr lang="fr-FR" sz="3200" dirty="0" smtClean="0">
                <a:solidFill>
                  <a:schemeClr val="tx1"/>
                </a:solidFill>
                <a:latin typeface="Corbel" pitchFamily="34" charset="0"/>
                <a:ea typeface="Droid Serif"/>
                <a:cs typeface="Droid Serif"/>
                <a:sym typeface="Droid Serif"/>
              </a:endParaRPr>
            </a:p>
            <a:p>
              <a:pPr marL="457200" lvl="0" indent="-381000" algn="just">
                <a:lnSpc>
                  <a:spcPct val="115000"/>
                </a:lnSpc>
                <a:buClr>
                  <a:srgbClr val="434343"/>
                </a:buClr>
                <a:buSzPts val="2400"/>
              </a:pPr>
              <a:r>
                <a:rPr lang="fr-FR" sz="16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		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Dans cette étude, on a essayé de concevoir et développer une solution préventive envers la variation brusque de la température de jonction. </a:t>
              </a:r>
            </a:p>
            <a:p>
              <a:pPr marL="457200" lvl="0" indent="-381000" algn="just">
                <a:lnSpc>
                  <a:spcPct val="115000"/>
                </a:lnSpc>
                <a:buClr>
                  <a:srgbClr val="434343"/>
                </a:buClr>
                <a:buSzPts val="2400"/>
              </a:pPr>
              <a:endParaRPr lang="fr-FR" sz="2800" dirty="0" smtClean="0">
                <a:solidFill>
                  <a:schemeClr val="tx1"/>
                </a:solidFill>
                <a:latin typeface="Corbel" pitchFamily="34" charset="0"/>
                <a:ea typeface="Droid Serif"/>
                <a:cs typeface="Droid Serif"/>
                <a:sym typeface="Droid Serif"/>
              </a:endParaRPr>
            </a:p>
            <a:p>
              <a:pPr marL="457200" lvl="0" indent="-381000" algn="just">
                <a:lnSpc>
                  <a:spcPct val="115000"/>
                </a:lnSpc>
                <a:buClr>
                  <a:srgbClr val="434343"/>
                </a:buClr>
                <a:buSzPts val="2400"/>
              </a:pP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		Plusieurs pistes d’amélioration existent encore, à savoir l’aspect énergétique: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en </a:t>
              </a:r>
              <a:r>
                <a:rPr lang="fr-FR" sz="2800" dirty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effet l'utilisation des actionneurs est gourmand en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puissance. Il sera donc intéressant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de maximiser le </a:t>
              </a:r>
              <a:r>
                <a:rPr lang="fr-FR" sz="2800" dirty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rapport puissance gagné/puissance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consommée </a:t>
              </a:r>
              <a:r>
                <a:rPr lang="fr-FR" sz="2800" dirty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par les actionneurs pour pouvoir visualiser effectivement l'effet de notre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dispositif.</a:t>
              </a:r>
              <a:endParaRPr lang="fr-FR" sz="2800" dirty="0" smtClean="0">
                <a:solidFill>
                  <a:schemeClr val="tx1"/>
                </a:solidFill>
                <a:latin typeface="Corbel" pitchFamily="34" charset="0"/>
                <a:ea typeface="Droid Serif"/>
                <a:cs typeface="Droid Serif"/>
                <a:sym typeface="Wingdings" pitchFamily="2" charset="2"/>
              </a:endParaRPr>
            </a:p>
            <a:p>
              <a:pPr marL="457200" lvl="0" indent="-381000" algn="just">
                <a:lnSpc>
                  <a:spcPct val="115000"/>
                </a:lnSpc>
                <a:buClr>
                  <a:srgbClr val="434343"/>
                </a:buClr>
                <a:buSzPts val="2400"/>
              </a:pPr>
              <a:endParaRPr lang="fr-FR" sz="2800" dirty="0" smtClean="0">
                <a:solidFill>
                  <a:schemeClr val="tx1"/>
                </a:solidFill>
                <a:latin typeface="Corbel" pitchFamily="34" charset="0"/>
                <a:ea typeface="Droid Serif"/>
                <a:cs typeface="Droid Serif"/>
                <a:sym typeface="Droid Serif"/>
              </a:endParaRPr>
            </a:p>
          </p:txBody>
        </p:sp>
      </p:grpSp>
      <p:pic>
        <p:nvPicPr>
          <p:cNvPr id="58" name="Image 57" descr="61121691_2275723689354940_3353541959711981568_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72462" y="14543462"/>
            <a:ext cx="6781787" cy="4426481"/>
          </a:xfrm>
          <a:prstGeom prst="rect">
            <a:avLst/>
          </a:prstGeom>
        </p:spPr>
      </p:pic>
      <p:grpSp>
        <p:nvGrpSpPr>
          <p:cNvPr id="68" name="Groupe 67"/>
          <p:cNvGrpSpPr/>
          <p:nvPr/>
        </p:nvGrpSpPr>
        <p:grpSpPr>
          <a:xfrm>
            <a:off x="2757356" y="14593084"/>
            <a:ext cx="6329256" cy="4643470"/>
            <a:chOff x="2757356" y="14593084"/>
            <a:chExt cx="6329256" cy="4643470"/>
          </a:xfrm>
        </p:grpSpPr>
        <p:grpSp>
          <p:nvGrpSpPr>
            <p:cNvPr id="66" name="Groupe 65"/>
            <p:cNvGrpSpPr/>
            <p:nvPr/>
          </p:nvGrpSpPr>
          <p:grpSpPr>
            <a:xfrm>
              <a:off x="2757356" y="14950274"/>
              <a:ext cx="6329256" cy="4286280"/>
              <a:chOff x="2685918" y="14855054"/>
              <a:chExt cx="6400694" cy="43815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7"/>
              <a:srcRect r="21999"/>
              <a:stretch>
                <a:fillRect/>
              </a:stretch>
            </p:blipFill>
            <p:spPr bwMode="auto">
              <a:xfrm>
                <a:off x="2685918" y="14855054"/>
                <a:ext cx="5572164" cy="438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257950" y="17093414"/>
                <a:ext cx="1828662" cy="4286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15140" y="18093546"/>
                <a:ext cx="914400" cy="557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257950" y="18522174"/>
                <a:ext cx="1143008" cy="714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/>
            <p:cNvSpPr txBox="1"/>
            <p:nvPr/>
          </p:nvSpPr>
          <p:spPr>
            <a:xfrm>
              <a:off x="2900232" y="14593084"/>
              <a:ext cx="3929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  <a:latin typeface="Oswald" charset="0"/>
                </a:rPr>
                <a:t>Format </a:t>
              </a:r>
              <a:r>
                <a:rPr lang="fr-FR" sz="2800" b="1" dirty="0" smtClean="0">
                  <a:solidFill>
                    <a:schemeClr val="tx1"/>
                  </a:solidFill>
                  <a:latin typeface="Oswald" charset="0"/>
                </a:rPr>
                <a:t>des prédictions</a:t>
              </a:r>
              <a:endParaRPr lang="fr-FR" sz="2800" b="1" dirty="0" smtClean="0">
                <a:solidFill>
                  <a:schemeClr val="tx1"/>
                </a:solidFill>
                <a:latin typeface="Oswald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3" name="Groupe 41"/>
          <p:cNvGrpSpPr/>
          <p:nvPr/>
        </p:nvGrpSpPr>
        <p:grpSpPr>
          <a:xfrm>
            <a:off x="9472528" y="20507694"/>
            <a:ext cx="15222915" cy="4586775"/>
            <a:chOff x="1442738" y="7207827"/>
            <a:chExt cx="9156710" cy="1764113"/>
          </a:xfrm>
        </p:grpSpPr>
        <p:sp>
          <p:nvSpPr>
            <p:cNvPr id="4" name="Google Shape;63;p13"/>
            <p:cNvSpPr txBox="1"/>
            <p:nvPr/>
          </p:nvSpPr>
          <p:spPr>
            <a:xfrm>
              <a:off x="2697145" y="7207827"/>
              <a:ext cx="7898321" cy="472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5400" b="1" dirty="0" smtClean="0">
                  <a:solidFill>
                    <a:schemeClr val="tx1"/>
                  </a:solidFill>
                  <a:latin typeface="Oswald"/>
                  <a:ea typeface="Oswald"/>
                  <a:cs typeface="Oswald"/>
                  <a:sym typeface="Oswald"/>
                </a:rPr>
                <a:t>Perspectives:</a:t>
              </a:r>
              <a:endParaRPr sz="54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" name="Google Shape;68;p13"/>
            <p:cNvSpPr txBox="1"/>
            <p:nvPr/>
          </p:nvSpPr>
          <p:spPr>
            <a:xfrm>
              <a:off x="1442738" y="7595169"/>
              <a:ext cx="9156710" cy="1376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81000">
                <a:lnSpc>
                  <a:spcPct val="115000"/>
                </a:lnSpc>
                <a:buClr>
                  <a:srgbClr val="434343"/>
                </a:buClr>
                <a:buSzPts val="2400"/>
              </a:pPr>
              <a:endParaRPr lang="fr-FR" sz="3200" dirty="0" smtClean="0">
                <a:solidFill>
                  <a:schemeClr val="tx1"/>
                </a:solidFill>
                <a:latin typeface="Corbel" pitchFamily="34" charset="0"/>
                <a:ea typeface="Droid Serif"/>
                <a:cs typeface="Droid Serif"/>
                <a:sym typeface="Droid Serif"/>
              </a:endParaRPr>
            </a:p>
            <a:p>
              <a:pPr marL="457200" lvl="0" indent="-381000" algn="just">
                <a:lnSpc>
                  <a:spcPct val="115000"/>
                </a:lnSpc>
                <a:buClr>
                  <a:srgbClr val="434343"/>
                </a:buClr>
                <a:buSzPts val="2400"/>
              </a:pPr>
              <a:r>
                <a:rPr lang="fr-FR" sz="16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			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Dans cette étude, on a essayé de concevoir et développer une solution préventive envers la variation brusque de la température de jonction. Plusieurs pistes d’amélioration existent encore, à savoir l’aspect énergétique: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en </a:t>
              </a:r>
              <a:r>
                <a:rPr lang="fr-FR" sz="2800" dirty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effet l'utilisation des actionneurs est gourmand en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puissance.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Il sera donc intéressant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de maximiser le </a:t>
              </a:r>
              <a:r>
                <a:rPr lang="fr-FR" sz="2800" dirty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rapport puissance gagné/puissance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consommée </a:t>
              </a:r>
              <a:r>
                <a:rPr lang="fr-FR" sz="2800" dirty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par les actionneurs pour pouvoir visualiser effectivement l'effet de notre </a:t>
              </a:r>
              <a:r>
                <a:rPr lang="fr-FR" sz="2800" dirty="0" smtClean="0">
                  <a:solidFill>
                    <a:schemeClr val="tx1"/>
                  </a:solidFill>
                  <a:latin typeface="Corbel" pitchFamily="34" charset="0"/>
                  <a:ea typeface="Droid Serif"/>
                  <a:cs typeface="Droid Serif"/>
                  <a:sym typeface="Droid Serif"/>
                </a:rPr>
                <a:t>dispositif.</a:t>
              </a:r>
              <a:endParaRPr lang="fr-FR" sz="2800" dirty="0" smtClean="0">
                <a:solidFill>
                  <a:schemeClr val="tx1"/>
                </a:solidFill>
                <a:latin typeface="Corbel" pitchFamily="34" charset="0"/>
                <a:ea typeface="Droid Serif"/>
                <a:cs typeface="Droid Serif"/>
                <a:sym typeface="Wingdings" pitchFamily="2" charset="2"/>
              </a:endParaRPr>
            </a:p>
            <a:p>
              <a:pPr marL="457200" lvl="0" indent="-381000" algn="just">
                <a:lnSpc>
                  <a:spcPct val="115000"/>
                </a:lnSpc>
                <a:buClr>
                  <a:srgbClr val="434343"/>
                </a:buClr>
                <a:buSzPts val="2400"/>
              </a:pPr>
              <a:endParaRPr lang="fr-FR" sz="2800" dirty="0" smtClean="0">
                <a:solidFill>
                  <a:schemeClr val="tx1"/>
                </a:solidFill>
                <a:latin typeface="Corbel" pitchFamily="34" charset="0"/>
                <a:ea typeface="Droid Serif"/>
                <a:cs typeface="Droid Serif"/>
                <a:sym typeface="Droid Seri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82</Words>
  <Application>Microsoft Office PowerPoint</Application>
  <PresentationFormat>Personnalisé</PresentationFormat>
  <Paragraphs>36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Gill Sans MT</vt:lpstr>
      <vt:lpstr>Oswald</vt:lpstr>
      <vt:lpstr>Droid Serif</vt:lpstr>
      <vt:lpstr>Corbel</vt:lpstr>
      <vt:lpstr>Wingdings</vt:lpstr>
      <vt:lpstr>Simple Light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Acer</dc:creator>
  <cp:lastModifiedBy>Acer</cp:lastModifiedBy>
  <cp:revision>62</cp:revision>
  <dcterms:modified xsi:type="dcterms:W3CDTF">2019-05-19T11:47:31Z</dcterms:modified>
</cp:coreProperties>
</file>