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</p:sldMasterIdLst>
  <p:notesMasterIdLst>
    <p:notesMasterId r:id="rId16"/>
  </p:notesMasterIdLst>
  <p:sldIdLst>
    <p:sldId id="355" r:id="rId5"/>
    <p:sldId id="425" r:id="rId6"/>
    <p:sldId id="426" r:id="rId7"/>
    <p:sldId id="419" r:id="rId8"/>
    <p:sldId id="420" r:id="rId9"/>
    <p:sldId id="429" r:id="rId10"/>
    <p:sldId id="421" r:id="rId11"/>
    <p:sldId id="422" r:id="rId12"/>
    <p:sldId id="428" r:id="rId13"/>
    <p:sldId id="427" r:id="rId14"/>
    <p:sldId id="3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376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/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/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/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/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ollama.com/library/glm4" TargetMode="External"/><Relationship Id="rId2" Type="http://schemas.openxmlformats.org/officeDocument/2006/relationships/hyperlink" Target="https://github.com/ollama/ollama-python" TargetMode="External"/><Relationship Id="rId1" Type="http://schemas.openxmlformats.org/officeDocument/2006/relationships/hyperlink" Target="https://ollama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hyperlink" Target="https://github.com/THUDM/GLM-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ithub.com/huggingface" TargetMode="External"/><Relationship Id="rId1" Type="http://schemas.openxmlformats.org/officeDocument/2006/relationships/hyperlink" Target="https://huggingface.co/docs/transformers/v4.44.0/zh/inde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huggingface.co/THUDM/glm-4-9b-chat/tree/ma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 rot="13892022">
            <a:off x="7094531" y="4483001"/>
            <a:ext cx="871829" cy="1605844"/>
            <a:chOff x="6201020" y="320372"/>
            <a:chExt cx="871829" cy="1605844"/>
          </a:xfrm>
        </p:grpSpPr>
        <p:sp>
          <p:nvSpPr>
            <p:cNvPr id="256" name="Rectangle: Rounded Corners 255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20208792">
            <a:off x="4168293" y="1119305"/>
            <a:ext cx="767457" cy="1203637"/>
            <a:chOff x="3443794" y="982314"/>
            <a:chExt cx="552086" cy="865861"/>
          </a:xfrm>
        </p:grpSpPr>
        <p:sp>
          <p:nvSpPr>
            <p:cNvPr id="268" name="Freeform: Shape 267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13885376">
            <a:off x="1898864" y="4377460"/>
            <a:ext cx="1068467" cy="1002898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58" name="Group 357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64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60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8" name="Rectangle 367"/>
          <p:cNvSpPr/>
          <p:nvPr/>
        </p:nvSpPr>
        <p:spPr>
          <a:xfrm>
            <a:off x="2844155" y="2128384"/>
            <a:ext cx="6503691" cy="260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 rot="1628714">
            <a:off x="1093985" y="3422019"/>
            <a:ext cx="825158" cy="1194513"/>
            <a:chOff x="5293990" y="1900827"/>
            <a:chExt cx="825158" cy="1194513"/>
          </a:xfrm>
        </p:grpSpPr>
        <p:sp>
          <p:nvSpPr>
            <p:cNvPr id="370" name="Freeform: Shape 369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72" name="Freeform: Shape 371"/>
          <p:cNvSpPr/>
          <p:nvPr/>
        </p:nvSpPr>
        <p:spPr>
          <a:xfrm>
            <a:off x="5312675" y="1513003"/>
            <a:ext cx="487108" cy="785104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73" name="Freeform: Shape 372"/>
          <p:cNvSpPr/>
          <p:nvPr/>
        </p:nvSpPr>
        <p:spPr>
          <a:xfrm rot="20504529">
            <a:off x="10018326" y="3817954"/>
            <a:ext cx="785745" cy="734097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4" name="Graphic 78"/>
          <p:cNvSpPr/>
          <p:nvPr/>
        </p:nvSpPr>
        <p:spPr>
          <a:xfrm rot="1949982">
            <a:off x="10122027" y="1436786"/>
            <a:ext cx="555659" cy="1562272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5" name="Group 374"/>
          <p:cNvGrpSpPr/>
          <p:nvPr/>
        </p:nvGrpSpPr>
        <p:grpSpPr>
          <a:xfrm rot="3827213">
            <a:off x="5679703" y="4558802"/>
            <a:ext cx="1195324" cy="741746"/>
            <a:chOff x="4474952" y="485299"/>
            <a:chExt cx="1195324" cy="741746"/>
          </a:xfrm>
        </p:grpSpPr>
        <p:sp>
          <p:nvSpPr>
            <p:cNvPr id="376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 rot="19662303">
            <a:off x="6080316" y="1239683"/>
            <a:ext cx="470803" cy="1012722"/>
            <a:chOff x="10019575" y="3052626"/>
            <a:chExt cx="1673786" cy="3600405"/>
          </a:xfrm>
        </p:grpSpPr>
        <p:sp>
          <p:nvSpPr>
            <p:cNvPr id="380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5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 rot="1389317">
            <a:off x="8396932" y="4529861"/>
            <a:ext cx="1871722" cy="911000"/>
            <a:chOff x="5787255" y="4292778"/>
            <a:chExt cx="3758184" cy="2112264"/>
          </a:xfrm>
        </p:grpSpPr>
        <p:sp>
          <p:nvSpPr>
            <p:cNvPr id="388" name="Rectangle: Rounded Corners 387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91" name="Rectangle: Rounded Corners 390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 rot="13200646">
            <a:off x="1675147" y="4144858"/>
            <a:ext cx="3142874" cy="1067466"/>
            <a:chOff x="3038273" y="2225871"/>
            <a:chExt cx="9121646" cy="3098135"/>
          </a:xfrm>
        </p:grpSpPr>
        <p:sp>
          <p:nvSpPr>
            <p:cNvPr id="396" name="Freeform: Shape 395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1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 rot="20983948">
            <a:off x="8891427" y="3038366"/>
            <a:ext cx="1771456" cy="1260214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4" name="Freeform: Shape 413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453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5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628476" y="4565085"/>
            <a:ext cx="1160188" cy="782477"/>
            <a:chOff x="2351625" y="1014889"/>
            <a:chExt cx="7401212" cy="4991671"/>
          </a:xfrm>
        </p:grpSpPr>
        <p:sp>
          <p:nvSpPr>
            <p:cNvPr id="465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327482">
            <a:off x="7242634" y="1103468"/>
            <a:ext cx="1392531" cy="1268144"/>
            <a:chOff x="9826436" y="3646627"/>
            <a:chExt cx="2026429" cy="1845419"/>
          </a:xfrm>
        </p:grpSpPr>
        <p:sp>
          <p:nvSpPr>
            <p:cNvPr id="477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 rot="20806686">
            <a:off x="1407696" y="1123135"/>
            <a:ext cx="2633897" cy="2071344"/>
            <a:chOff x="4995397" y="1133635"/>
            <a:chExt cx="4681284" cy="3681446"/>
          </a:xfrm>
        </p:grpSpPr>
        <p:sp>
          <p:nvSpPr>
            <p:cNvPr id="490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1" name="Group 490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525" name="Oval 524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2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 rot="832443">
            <a:off x="8832087" y="1758494"/>
            <a:ext cx="861396" cy="817648"/>
            <a:chOff x="705213" y="376535"/>
            <a:chExt cx="1779858" cy="1689463"/>
          </a:xfrm>
        </p:grpSpPr>
        <p:sp>
          <p:nvSpPr>
            <p:cNvPr id="528" name="Freeform: Shape 527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: Rounded Corners 535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Rectangle: Rounded Corners 536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8" name="Freeform: Shape 537"/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9" name="Freeform: Shape 538"/>
          <p:cNvSpPr/>
          <p:nvPr/>
        </p:nvSpPr>
        <p:spPr>
          <a:xfrm rot="20216411">
            <a:off x="8281295" y="5282432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0" name="Freeform: Shape 539"/>
          <p:cNvSpPr/>
          <p:nvPr/>
        </p:nvSpPr>
        <p:spPr>
          <a:xfrm>
            <a:off x="5626172" y="5270141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1" name="Freeform: Shape 540"/>
          <p:cNvSpPr/>
          <p:nvPr/>
        </p:nvSpPr>
        <p:spPr>
          <a:xfrm rot="19479816">
            <a:off x="6596923" y="977440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38571" y="2858156"/>
            <a:ext cx="12114858" cy="1141616"/>
            <a:chOff x="6665542" y="2750128"/>
            <a:chExt cx="4777152" cy="1141616"/>
          </a:xfrm>
          <a:effectLst/>
        </p:grpSpPr>
        <p:sp>
          <p:nvSpPr>
            <p:cNvPr id="253" name="TextBox 252"/>
            <p:cNvSpPr txBox="1"/>
            <p:nvPr/>
          </p:nvSpPr>
          <p:spPr>
            <a:xfrm>
              <a:off x="6665542" y="2750128"/>
              <a:ext cx="4777152" cy="829945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第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四节：</a:t>
              </a:r>
              <a:r>
                <a:rPr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GLM4开源模型分解</a:t>
              </a:r>
              <a:endParaRPr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65542" y="3513284"/>
              <a:ext cx="4777096" cy="3784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2024.8.8</a:t>
              </a:r>
              <a:endParaRPr lang="en-US" altLang="ko-KR" sz="186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GLM4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Ollama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https://ollama.com/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ollama-python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https://github.com/ollama/ollama-python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2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ollama-GLM4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3" tooltip="" action="ppaction://hlinkfile"/>
              </a:rPr>
              <a:t>https://ollama.com/library/glm4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/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/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/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/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/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/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/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/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/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GLM4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相关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工具链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409700"/>
            <a:ext cx="84963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GLM4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开源模型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特性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https://github.com/THUDM/GLM-4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420620"/>
            <a:ext cx="108331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GLM4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几种用法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huggingface transformers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https://huggingface.co/docs/transformers/v4.44.0/zh/index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huggingface github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https://github.com/huggingface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GLM4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几种用法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1063625"/>
            <a:ext cx="9250680" cy="5132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GLM4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huggingface GLM-4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https://huggingface.co/THUDM/glm-4-9b-chat/tree/main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Arial Unicode MS</vt:lpstr>
      <vt:lpstr>Calibri</vt:lpstr>
      <vt:lpstr>Helvetica Neue</vt:lpstr>
      <vt:lpstr>等线</vt:lpstr>
      <vt:lpstr>苹方-简</vt:lpstr>
      <vt:lpstr>Malgun Gothic</vt:lpstr>
      <vt:lpstr>Apple SD Gothic Neo</vt:lpstr>
      <vt:lpstr>思源宋体 CN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eccstartup</cp:lastModifiedBy>
  <cp:revision>202</cp:revision>
  <dcterms:created xsi:type="dcterms:W3CDTF">2024-08-08T06:58:43Z</dcterms:created>
  <dcterms:modified xsi:type="dcterms:W3CDTF">2024-08-08T06:58:43Z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