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Caveat"/>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Caveat-bold.fntdata"/><Relationship Id="rId10" Type="http://schemas.openxmlformats.org/officeDocument/2006/relationships/slide" Target="slides/slide5.xml"/><Relationship Id="rId21" Type="http://schemas.openxmlformats.org/officeDocument/2006/relationships/font" Target="fonts/Caveat-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89aa58e7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89aa58e7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89aa58e7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89aa58e7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89cd133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89cd133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Quantity and quality</a:t>
            </a:r>
            <a:endParaRPr/>
          </a:p>
          <a:p>
            <a:pPr indent="0" lvl="0" marL="0" rtl="0" algn="l">
              <a:spcBef>
                <a:spcPts val="0"/>
              </a:spcBef>
              <a:spcAft>
                <a:spcPts val="0"/>
              </a:spcAft>
              <a:buNone/>
            </a:pPr>
            <a:r>
              <a:rPr lang="en"/>
              <a:t>NYTimes vs Random blogger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89aa58e7e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89aa58e7e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our project, we have 2 goals: to visualize the relations amongst the website</a:t>
            </a:r>
            <a:r>
              <a:rPr lang="en"/>
              <a:t>s and to evaluate the importance of a website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89aa58e7e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9aa58e7e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recent years, many search engines use a variety of factors to determine page ranking, which pagerank still plays an important role in. But we thought it would be interesting to explore some other factors that search engines use to determine page ranking, so we have graphs of the daily time on site and daily pageviews per visitor of the top 6 most popular websites. If these 2 factors were the only factors in play, it looks like Reddit should come out on top in terms of page ranking, but as we’ll see on another chart, reddit is far less often linked to compared ot the likes of youtube and facebook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9aa58e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9aa58e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89aa58e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89aa58e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89aa58e7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89aa58e7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9aa58e7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9aa58e7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89aa58e7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89aa58e7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PageRank" TargetMode="External"/><Relationship Id="rId4" Type="http://schemas.openxmlformats.org/officeDocument/2006/relationships/hyperlink" Target="https://www.alexa.com/topsites/countries/US" TargetMode="External"/><Relationship Id="rId5" Type="http://schemas.openxmlformats.org/officeDocument/2006/relationships/hyperlink" Target="http://www.cs.cornell.edu/courses/cs685/2002fa/data/gr0.California" TargetMode="External"/><Relationship Id="rId6" Type="http://schemas.openxmlformats.org/officeDocument/2006/relationships/hyperlink" Target="https://www.alexa.com/topsites/countries/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PageRank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 Suk Kim</a:t>
            </a:r>
            <a:endParaRPr/>
          </a:p>
          <a:p>
            <a:pPr indent="0" lvl="0" marL="0" rtl="0" algn="l">
              <a:spcBef>
                <a:spcPts val="0"/>
              </a:spcBef>
              <a:spcAft>
                <a:spcPts val="0"/>
              </a:spcAft>
              <a:buNone/>
            </a:pPr>
            <a:r>
              <a:rPr lang="en"/>
              <a:t>Yonghong Liu</a:t>
            </a:r>
            <a:endParaRPr/>
          </a:p>
          <a:p>
            <a:pPr indent="0" lvl="0" marL="0" rtl="0" algn="l">
              <a:spcBef>
                <a:spcPts val="0"/>
              </a:spcBef>
              <a:spcAft>
                <a:spcPts val="0"/>
              </a:spcAft>
              <a:buNone/>
            </a:pPr>
            <a:r>
              <a:rPr lang="en"/>
              <a:t>Qinghong Zeng</a:t>
            </a:r>
            <a:endParaRPr/>
          </a:p>
          <a:p>
            <a:pPr indent="0" lvl="0" marL="0" rtl="0" algn="l">
              <a:spcBef>
                <a:spcPts val="0"/>
              </a:spcBef>
              <a:spcAft>
                <a:spcPts val="0"/>
              </a:spcAft>
              <a:buNone/>
            </a:pPr>
            <a:r>
              <a:rPr lang="en"/>
              <a:t>Zhichen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PageRank Visualization with top 200 websites.</a:t>
            </a:r>
            <a:endParaRPr/>
          </a:p>
        </p:txBody>
      </p:sp>
      <p:pic>
        <p:nvPicPr>
          <p:cNvPr id="126" name="Google Shape;126;p22"/>
          <p:cNvPicPr preferRelativeResize="0"/>
          <p:nvPr/>
        </p:nvPicPr>
        <p:blipFill>
          <a:blip r:embed="rId3">
            <a:alphaModFix/>
          </a:blip>
          <a:stretch>
            <a:fillRect/>
          </a:stretch>
        </p:blipFill>
        <p:spPr>
          <a:xfrm>
            <a:off x="2726302" y="1078775"/>
            <a:ext cx="3691400" cy="3563800"/>
          </a:xfrm>
          <a:prstGeom prst="rect">
            <a:avLst/>
          </a:prstGeom>
          <a:noFill/>
          <a:ln>
            <a:noFill/>
          </a:ln>
        </p:spPr>
      </p:pic>
      <p:cxnSp>
        <p:nvCxnSpPr>
          <p:cNvPr id="127" name="Google Shape;127;p22"/>
          <p:cNvCxnSpPr/>
          <p:nvPr/>
        </p:nvCxnSpPr>
        <p:spPr>
          <a:xfrm rot="10800000">
            <a:off x="5294925" y="4114350"/>
            <a:ext cx="607200" cy="598800"/>
          </a:xfrm>
          <a:prstGeom prst="straightConnector1">
            <a:avLst/>
          </a:prstGeom>
          <a:noFill/>
          <a:ln cap="flat" cmpd="sng" w="38100">
            <a:solidFill>
              <a:schemeClr val="dk2"/>
            </a:solidFill>
            <a:prstDash val="solid"/>
            <a:round/>
            <a:headEnd len="med" w="med" type="none"/>
            <a:tailEnd len="med" w="med" type="triangle"/>
          </a:ln>
        </p:spPr>
      </p:cxnSp>
      <p:sp>
        <p:nvSpPr>
          <p:cNvPr id="128" name="Google Shape;128;p22"/>
          <p:cNvSpPr txBox="1"/>
          <p:nvPr/>
        </p:nvSpPr>
        <p:spPr>
          <a:xfrm>
            <a:off x="5850800" y="4568700"/>
            <a:ext cx="49269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“Big” Website!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Works Cited</a:t>
            </a:r>
            <a:endParaRPr i="1"/>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u="sng">
                <a:solidFill>
                  <a:srgbClr val="4A86E8"/>
                </a:solidFill>
                <a:latin typeface="Times New Roman"/>
                <a:ea typeface="Times New Roman"/>
                <a:cs typeface="Times New Roman"/>
                <a:sym typeface="Times New Roman"/>
                <a:hlinkClick r:id="rId3"/>
              </a:rPr>
              <a:t>https://en.wikipedia.org/wiki/PageRank</a:t>
            </a:r>
            <a:endParaRPr i="1" sz="1400">
              <a:solidFill>
                <a:srgbClr val="4A86E8"/>
              </a:solidFill>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i="1" lang="en" sz="1400" u="sng">
                <a:solidFill>
                  <a:srgbClr val="4A86E8"/>
                </a:solidFill>
                <a:latin typeface="Times New Roman"/>
                <a:ea typeface="Times New Roman"/>
                <a:cs typeface="Times New Roman"/>
                <a:sym typeface="Times New Roman"/>
                <a:hlinkClick r:id="rId4"/>
              </a:rPr>
              <a:t>https://www.alexa.com/topsites/countries/US</a:t>
            </a:r>
            <a:endParaRPr i="1" sz="1400">
              <a:solidFill>
                <a:srgbClr val="4A86E8"/>
              </a:solidFill>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i="1" lang="en" sz="1400" u="sng">
                <a:solidFill>
                  <a:srgbClr val="0366D6"/>
                </a:solidFill>
                <a:highlight>
                  <a:srgbClr val="FFFFFF"/>
                </a:highlight>
                <a:latin typeface="Times New Roman"/>
                <a:ea typeface="Times New Roman"/>
                <a:cs typeface="Times New Roman"/>
                <a:sym typeface="Times New Roman"/>
                <a:hlinkClick r:id="rId5"/>
              </a:rPr>
              <a:t>http://www.cs.cornell.edu/courses/cs685/2002fa/data/gr0.California</a:t>
            </a:r>
            <a:endParaRPr i="1" sz="1400" u="sng">
              <a:solidFill>
                <a:schemeClr val="hlink"/>
              </a:solidFill>
              <a:latin typeface="Times New Roman"/>
              <a:ea typeface="Times New Roman"/>
              <a:cs typeface="Times New Roman"/>
              <a:sym typeface="Times New Roman"/>
              <a:hlinkClick r:id="rId6"/>
            </a:endParaRPr>
          </a:p>
          <a:p>
            <a:pPr indent="0" lvl="0" marL="0" rtl="0" algn="l">
              <a:spcBef>
                <a:spcPts val="1600"/>
              </a:spcBef>
              <a:spcAft>
                <a:spcPts val="1600"/>
              </a:spcAft>
              <a:buNone/>
            </a:pPr>
            <a:r>
              <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PageRank?</a:t>
            </a:r>
            <a:endParaRPr/>
          </a:p>
        </p:txBody>
      </p:sp>
      <p:sp>
        <p:nvSpPr>
          <p:cNvPr id="66" name="Google Shape;66;p1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PageRank is an algorithm that ranks the “importance” of a webpage using links</a:t>
            </a:r>
            <a:endParaRPr/>
          </a:p>
          <a:p>
            <a:pPr indent="-342900" lvl="0" marL="457200" rtl="0" algn="l">
              <a:spcBef>
                <a:spcPts val="0"/>
              </a:spcBef>
              <a:spcAft>
                <a:spcPts val="0"/>
              </a:spcAft>
              <a:buSzPts val="1800"/>
              <a:buChar char="●"/>
            </a:pPr>
            <a:r>
              <a:rPr lang="en"/>
              <a:t>Used for search engines such as Google, Yahoo, etc.</a:t>
            </a:r>
            <a:endParaRPr/>
          </a:p>
          <a:p>
            <a:pPr indent="-342900" lvl="0" marL="457200" rtl="0" algn="l">
              <a:spcBef>
                <a:spcPts val="0"/>
              </a:spcBef>
              <a:spcAft>
                <a:spcPts val="0"/>
              </a:spcAft>
              <a:buSzPts val="1800"/>
              <a:buChar char="●"/>
            </a:pPr>
            <a:r>
              <a:rPr lang="en"/>
              <a:t>First algorithm used in Google search engines</a:t>
            </a:r>
            <a:endParaRPr/>
          </a:p>
        </p:txBody>
      </p:sp>
      <p:pic>
        <p:nvPicPr>
          <p:cNvPr id="67" name="Google Shape;67;p14"/>
          <p:cNvPicPr preferRelativeResize="0"/>
          <p:nvPr/>
        </p:nvPicPr>
        <p:blipFill>
          <a:blip r:embed="rId3">
            <a:alphaModFix/>
          </a:blip>
          <a:stretch>
            <a:fillRect/>
          </a:stretch>
        </p:blipFill>
        <p:spPr>
          <a:xfrm>
            <a:off x="4890475" y="1454071"/>
            <a:ext cx="3746374" cy="281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3" name="Google Shape;73;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visualize the relations among websites.</a:t>
            </a:r>
            <a:endParaRPr/>
          </a:p>
          <a:p>
            <a:pPr indent="-342900" lvl="0" marL="457200" rtl="0" algn="l">
              <a:spcBef>
                <a:spcPts val="0"/>
              </a:spcBef>
              <a:spcAft>
                <a:spcPts val="0"/>
              </a:spcAft>
              <a:buSzPts val="1800"/>
              <a:buChar char="●"/>
            </a:pPr>
            <a:r>
              <a:rPr lang="en"/>
              <a:t>To evaluate the importance of a website.</a:t>
            </a:r>
            <a:endParaRPr/>
          </a:p>
        </p:txBody>
      </p:sp>
      <p:pic>
        <p:nvPicPr>
          <p:cNvPr id="74" name="Google Shape;74;p15"/>
          <p:cNvPicPr preferRelativeResize="0"/>
          <p:nvPr/>
        </p:nvPicPr>
        <p:blipFill>
          <a:blip r:embed="rId3">
            <a:alphaModFix/>
          </a:blip>
          <a:stretch>
            <a:fillRect/>
          </a:stretch>
        </p:blipFill>
        <p:spPr>
          <a:xfrm>
            <a:off x="4662675" y="1148525"/>
            <a:ext cx="4267200" cy="284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Potential factors that affect page ranking</a:t>
            </a:r>
            <a:endParaRPr sz="2400"/>
          </a:p>
        </p:txBody>
      </p:sp>
      <p:pic>
        <p:nvPicPr>
          <p:cNvPr id="80" name="Google Shape;80;p16"/>
          <p:cNvPicPr preferRelativeResize="0"/>
          <p:nvPr/>
        </p:nvPicPr>
        <p:blipFill>
          <a:blip r:embed="rId3">
            <a:alphaModFix/>
          </a:blip>
          <a:stretch>
            <a:fillRect/>
          </a:stretch>
        </p:blipFill>
        <p:spPr>
          <a:xfrm>
            <a:off x="4437100" y="1330550"/>
            <a:ext cx="4354050" cy="3238326"/>
          </a:xfrm>
          <a:prstGeom prst="rect">
            <a:avLst/>
          </a:prstGeom>
          <a:noFill/>
          <a:ln>
            <a:noFill/>
          </a:ln>
        </p:spPr>
      </p:pic>
      <p:pic>
        <p:nvPicPr>
          <p:cNvPr id="81" name="Google Shape;81;p16"/>
          <p:cNvPicPr preferRelativeResize="0"/>
          <p:nvPr/>
        </p:nvPicPr>
        <p:blipFill>
          <a:blip r:embed="rId4">
            <a:alphaModFix/>
          </a:blip>
          <a:stretch>
            <a:fillRect/>
          </a:stretch>
        </p:blipFill>
        <p:spPr>
          <a:xfrm>
            <a:off x="311700" y="1330550"/>
            <a:ext cx="4354048" cy="3238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Links about California</a:t>
            </a:r>
            <a:endParaRPr/>
          </a:p>
        </p:txBody>
      </p:sp>
      <p:sp>
        <p:nvSpPr>
          <p:cNvPr id="87" name="Google Shape;87;p17"/>
          <p:cNvSpPr txBox="1"/>
          <p:nvPr>
            <p:ph idx="1" type="body"/>
          </p:nvPr>
        </p:nvSpPr>
        <p:spPr>
          <a:xfrm>
            <a:off x="311700" y="1152475"/>
            <a:ext cx="8520600" cy="3416400"/>
          </a:xfrm>
          <a:prstGeom prst="rect">
            <a:avLst/>
          </a:prstGeom>
          <a:effectLst>
            <a:outerShdw blurRad="57150" rotWithShape="0" algn="bl" dir="19680000" dist="19050">
              <a:srgbClr val="000000">
                <a:alpha val="1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Contains 9000+ links (.txt)</a:t>
            </a:r>
            <a:endParaRPr/>
          </a:p>
          <a:p>
            <a:pPr indent="-317500" lvl="1" marL="914400" rtl="0" algn="l">
              <a:spcBef>
                <a:spcPts val="0"/>
              </a:spcBef>
              <a:spcAft>
                <a:spcPts val="0"/>
              </a:spcAft>
              <a:buSzPts val="1400"/>
              <a:buChar char="○"/>
            </a:pPr>
            <a:r>
              <a:rPr lang="en"/>
              <a:t>&lt;n,index,link&gt;</a:t>
            </a:r>
            <a:endParaRPr/>
          </a:p>
          <a:p>
            <a:pPr indent="-317500" lvl="1" marL="914400" rtl="0" algn="l">
              <a:spcBef>
                <a:spcPts val="0"/>
              </a:spcBef>
              <a:spcAft>
                <a:spcPts val="0"/>
              </a:spcAft>
              <a:buSzPts val="1400"/>
              <a:buChar char="○"/>
            </a:pPr>
            <a:r>
              <a:rPr lang="en"/>
              <a:t>We will analyze domain </a:t>
            </a:r>
            <a:r>
              <a:rPr lang="en"/>
              <a:t>occurrence</a:t>
            </a:r>
            <a:r>
              <a:rPr lang="en"/>
              <a:t> on this </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16000+ relations of these links (.txt)</a:t>
            </a:r>
            <a:endParaRPr/>
          </a:p>
          <a:p>
            <a:pPr indent="-317500" lvl="1" marL="914400" rtl="0" algn="l">
              <a:spcBef>
                <a:spcPts val="0"/>
              </a:spcBef>
              <a:spcAft>
                <a:spcPts val="0"/>
              </a:spcAft>
              <a:buSzPts val="1400"/>
              <a:buChar char="○"/>
            </a:pPr>
            <a:r>
              <a:rPr lang="en"/>
              <a:t>&lt;e,index, source_link,target_link&gt;</a:t>
            </a:r>
            <a:endParaRPr/>
          </a:p>
          <a:p>
            <a:pPr indent="-317500" lvl="1" marL="914400" rtl="0" algn="l">
              <a:spcBef>
                <a:spcPts val="0"/>
              </a:spcBef>
              <a:spcAft>
                <a:spcPts val="0"/>
              </a:spcAft>
              <a:buSzPts val="1400"/>
              <a:buChar char="○"/>
            </a:pPr>
            <a:r>
              <a:rPr lang="en"/>
              <a:t>We will implement Pagerank based on their relations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88" name="Google Shape;88;p17"/>
          <p:cNvSpPr txBox="1"/>
          <p:nvPr/>
        </p:nvSpPr>
        <p:spPr>
          <a:xfrm>
            <a:off x="3363475" y="1602025"/>
            <a:ext cx="59919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7"/>
          <p:cNvPicPr preferRelativeResize="0"/>
          <p:nvPr/>
        </p:nvPicPr>
        <p:blipFill>
          <a:blip r:embed="rId3">
            <a:alphaModFix/>
          </a:blip>
          <a:stretch>
            <a:fillRect/>
          </a:stretch>
        </p:blipFill>
        <p:spPr>
          <a:xfrm>
            <a:off x="4750794" y="2109848"/>
            <a:ext cx="4304557" cy="1270825"/>
          </a:xfrm>
          <a:prstGeom prst="rect">
            <a:avLst/>
          </a:prstGeom>
          <a:noFill/>
          <a:ln>
            <a:noFill/>
          </a:ln>
        </p:spPr>
      </p:pic>
      <p:pic>
        <p:nvPicPr>
          <p:cNvPr id="90" name="Google Shape;90;p17"/>
          <p:cNvPicPr preferRelativeResize="0"/>
          <p:nvPr/>
        </p:nvPicPr>
        <p:blipFill>
          <a:blip r:embed="rId4">
            <a:alphaModFix/>
          </a:blip>
          <a:stretch>
            <a:fillRect/>
          </a:stretch>
        </p:blipFill>
        <p:spPr>
          <a:xfrm>
            <a:off x="999750" y="2177275"/>
            <a:ext cx="3333575" cy="788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What happens when you search ‘California’</a:t>
            </a:r>
            <a:endParaRPr/>
          </a:p>
          <a:p>
            <a:pPr indent="0" lvl="0" marL="0" rtl="0" algn="l">
              <a:spcBef>
                <a:spcPts val="0"/>
              </a:spcBef>
              <a:spcAft>
                <a:spcPts val="0"/>
              </a:spcAft>
              <a:buNone/>
            </a:pPr>
            <a:r>
              <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8"/>
          <p:cNvPicPr preferRelativeResize="0"/>
          <p:nvPr/>
        </p:nvPicPr>
        <p:blipFill>
          <a:blip r:embed="rId3">
            <a:alphaModFix/>
          </a:blip>
          <a:stretch>
            <a:fillRect/>
          </a:stretch>
        </p:blipFill>
        <p:spPr>
          <a:xfrm>
            <a:off x="311700" y="1152486"/>
            <a:ext cx="4160752" cy="3120576"/>
          </a:xfrm>
          <a:prstGeom prst="rect">
            <a:avLst/>
          </a:prstGeom>
          <a:noFill/>
          <a:ln>
            <a:noFill/>
          </a:ln>
        </p:spPr>
      </p:pic>
      <p:pic>
        <p:nvPicPr>
          <p:cNvPr id="98" name="Google Shape;98;p18"/>
          <p:cNvPicPr preferRelativeResize="0"/>
          <p:nvPr/>
        </p:nvPicPr>
        <p:blipFill>
          <a:blip r:embed="rId4">
            <a:alphaModFix/>
          </a:blip>
          <a:stretch>
            <a:fillRect/>
          </a:stretch>
        </p:blipFill>
        <p:spPr>
          <a:xfrm>
            <a:off x="4287200" y="1152463"/>
            <a:ext cx="4237200" cy="31778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you search ‘C</a:t>
            </a:r>
            <a:r>
              <a:rPr lang="en"/>
              <a:t>alifornia’ (Cont)</a:t>
            </a:r>
            <a:endParaRPr/>
          </a:p>
        </p:txBody>
      </p:sp>
      <p:sp>
        <p:nvSpPr>
          <p:cNvPr id="104" name="Google Shape;104;p19"/>
          <p:cNvSpPr txBox="1"/>
          <p:nvPr>
            <p:ph idx="1" type="body"/>
          </p:nvPr>
        </p:nvSpPr>
        <p:spPr>
          <a:xfrm>
            <a:off x="491325" y="4052475"/>
            <a:ext cx="695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But histogram cannot give us relations among websites.</a:t>
            </a:r>
            <a:endParaRPr b="1"/>
          </a:p>
        </p:txBody>
      </p:sp>
      <p:pic>
        <p:nvPicPr>
          <p:cNvPr id="105" name="Google Shape;105;p19"/>
          <p:cNvPicPr preferRelativeResize="0"/>
          <p:nvPr/>
        </p:nvPicPr>
        <p:blipFill>
          <a:blip r:embed="rId3">
            <a:alphaModFix/>
          </a:blip>
          <a:stretch>
            <a:fillRect/>
          </a:stretch>
        </p:blipFill>
        <p:spPr>
          <a:xfrm>
            <a:off x="2452913" y="927963"/>
            <a:ext cx="4238176" cy="3178626"/>
          </a:xfrm>
          <a:prstGeom prst="rect">
            <a:avLst/>
          </a:prstGeom>
          <a:noFill/>
          <a:ln>
            <a:noFill/>
          </a:ln>
        </p:spPr>
      </p:pic>
      <p:cxnSp>
        <p:nvCxnSpPr>
          <p:cNvPr id="106" name="Google Shape;106;p19"/>
          <p:cNvCxnSpPr/>
          <p:nvPr/>
        </p:nvCxnSpPr>
        <p:spPr>
          <a:xfrm>
            <a:off x="4017975" y="2796350"/>
            <a:ext cx="0" cy="264000"/>
          </a:xfrm>
          <a:prstGeom prst="straightConnector1">
            <a:avLst/>
          </a:prstGeom>
          <a:noFill/>
          <a:ln cap="flat" cmpd="sng" w="9525">
            <a:solidFill>
              <a:srgbClr val="0000FF"/>
            </a:solidFill>
            <a:prstDash val="solid"/>
            <a:round/>
            <a:headEnd len="med" w="med" type="none"/>
            <a:tailEnd len="med" w="med" type="triangle"/>
          </a:ln>
        </p:spPr>
      </p:cxnSp>
      <p:sp>
        <p:nvSpPr>
          <p:cNvPr id="107" name="Google Shape;107;p19"/>
          <p:cNvSpPr txBox="1"/>
          <p:nvPr/>
        </p:nvSpPr>
        <p:spPr>
          <a:xfrm>
            <a:off x="3715275" y="2518700"/>
            <a:ext cx="7488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veat"/>
                <a:ea typeface="Caveat"/>
                <a:cs typeface="Caveat"/>
                <a:sym typeface="Caveat"/>
              </a:rPr>
              <a:t>Here I am !</a:t>
            </a:r>
            <a:endParaRPr sz="1000">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idx="1" type="body"/>
          </p:nvPr>
        </p:nvSpPr>
        <p:spPr>
          <a:xfrm>
            <a:off x="311700" y="9044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1600"/>
              </a:spcBef>
              <a:spcAft>
                <a:spcPts val="0"/>
              </a:spcAft>
              <a:buNone/>
            </a:pPr>
            <a:r>
              <a:t/>
            </a:r>
            <a:endParaRPr b="1"/>
          </a:p>
          <a:p>
            <a:pPr indent="0" lvl="0" marL="0" rtl="0" algn="ctr">
              <a:spcBef>
                <a:spcPts val="1600"/>
              </a:spcBef>
              <a:spcAft>
                <a:spcPts val="1600"/>
              </a:spcAft>
              <a:buNone/>
            </a:pPr>
            <a:r>
              <a:rPr b="1" lang="en" sz="2400"/>
              <a:t>Furthermore, w</a:t>
            </a:r>
            <a:r>
              <a:rPr b="1" lang="en" sz="2400"/>
              <a:t>hat if we want to visualize the top 100 instead, or even top 1000? How do we visualize a huge dataset?</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PageRank here to help!</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highlight>
                  <a:srgbClr val="FFFFFF"/>
                </a:highlight>
              </a:rPr>
              <a:t>The rank value (dot) indicates an importance of a particular page.</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A hyperlink to a page (edges) counts as a vote of support.</a:t>
            </a:r>
            <a:endParaRPr>
              <a:solidFill>
                <a:srgbClr val="666666"/>
              </a:solidFill>
              <a:highlight>
                <a:srgbClr val="FFFFFF"/>
              </a:highlight>
            </a:endParaRPr>
          </a:p>
          <a:p>
            <a:pPr indent="-342900" lvl="0" marL="457200" rtl="0" algn="l">
              <a:spcBef>
                <a:spcPts val="0"/>
              </a:spcBef>
              <a:spcAft>
                <a:spcPts val="0"/>
              </a:spcAft>
              <a:buClr>
                <a:srgbClr val="666666"/>
              </a:buClr>
              <a:buSzPts val="1800"/>
              <a:buChar char="●"/>
            </a:pPr>
            <a:r>
              <a:rPr lang="en">
                <a:solidFill>
                  <a:srgbClr val="666666"/>
                </a:solidFill>
                <a:highlight>
                  <a:srgbClr val="FFFFFF"/>
                </a:highlight>
              </a:rPr>
              <a:t>Sources → Targets (linking to).</a:t>
            </a:r>
            <a:endParaRPr>
              <a:solidFill>
                <a:srgbClr val="666666"/>
              </a:solidFill>
              <a:highlight>
                <a:srgbClr val="FFFFFF"/>
              </a:highlight>
            </a:endParaRPr>
          </a:p>
          <a:p>
            <a:pPr indent="0" lvl="0" marL="457200" rtl="0" algn="l">
              <a:spcBef>
                <a:spcPts val="1600"/>
              </a:spcBef>
              <a:spcAft>
                <a:spcPts val="0"/>
              </a:spcAft>
              <a:buNone/>
            </a:pPr>
            <a:r>
              <a:t/>
            </a:r>
            <a:endParaRPr>
              <a:solidFill>
                <a:srgbClr val="666666"/>
              </a:solidFill>
              <a:highlight>
                <a:srgbClr val="FFFFFF"/>
              </a:highlight>
            </a:endParaRPr>
          </a:p>
          <a:p>
            <a:pPr indent="0" lvl="0" marL="457200" rtl="0" algn="l">
              <a:spcBef>
                <a:spcPts val="1600"/>
              </a:spcBef>
              <a:spcAft>
                <a:spcPts val="0"/>
              </a:spcAft>
              <a:buNone/>
            </a:pPr>
            <a:r>
              <a:t/>
            </a:r>
            <a:endParaRPr>
              <a:solidFill>
                <a:srgbClr val="666666"/>
              </a:solidFill>
              <a:highlight>
                <a:srgbClr val="FFFFFF"/>
              </a:highlight>
            </a:endParaRPr>
          </a:p>
          <a:p>
            <a:pPr indent="0" lvl="0" marL="0" rtl="0" algn="l">
              <a:spcBef>
                <a:spcPts val="160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4717425" y="1881850"/>
            <a:ext cx="3878150" cy="297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