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70" r:id="rId4"/>
    <p:sldId id="271" r:id="rId5"/>
    <p:sldId id="259" r:id="rId6"/>
    <p:sldId id="265" r:id="rId7"/>
    <p:sldId id="266" r:id="rId8"/>
    <p:sldId id="269" r:id="rId9"/>
    <p:sldId id="267" r:id="rId10"/>
    <p:sldId id="272" r:id="rId11"/>
  </p:sldIdLst>
  <p:sldSz cx="12192000" cy="6858000"/>
  <p:notesSz cx="6858000" cy="13144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91A"/>
    <a:srgbClr val="FE6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D7E2AB-1E06-4F19-B950-8BD8F1204EFA}" v="152" dt="2020-02-11T22:45:18.286"/>
    <p1510:client id="{5885AB57-04C2-622D-9FB4-B3DE246DD539}" v="41" dt="2020-02-11T22:07:25.155"/>
    <p1510:client id="{6500C58F-328B-0F00-C271-C2C59F9E2A4B}" v="61" dt="2020-02-11T22:41:15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>
      <p:cViewPr varScale="1">
        <p:scale>
          <a:sx n="88" d="100"/>
          <a:sy n="88" d="100"/>
        </p:scale>
        <p:origin x="1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sv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10" Type="http://schemas.openxmlformats.org/officeDocument/2006/relationships/image" Target="../media/image26.svg"/><Relationship Id="rId4" Type="http://schemas.openxmlformats.org/officeDocument/2006/relationships/image" Target="../media/image22.png"/><Relationship Id="rId9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4000" y="1146363"/>
            <a:ext cx="9144000" cy="2387600"/>
          </a:xfrm>
        </p:spPr>
        <p:txBody>
          <a:bodyPr/>
          <a:lstStyle/>
          <a:p>
            <a:r>
              <a:rPr lang="en-US" sz="7000" b="1">
                <a:solidFill>
                  <a:srgbClr val="ED591A"/>
                </a:solidFill>
                <a:latin typeface="Arial Black"/>
                <a:cs typeface="Calibri Light"/>
              </a:rPr>
              <a:t>AX</a:t>
            </a:r>
            <a:r>
              <a:rPr lang="en-US">
                <a:latin typeface="Avenir Next LT Pro"/>
                <a:cs typeface="Calibri Light"/>
              </a:rPr>
              <a:t> </a:t>
            </a:r>
            <a:r>
              <a:rPr lang="en-US">
                <a:solidFill>
                  <a:srgbClr val="ED591A"/>
                </a:solidFill>
                <a:latin typeface="Avenir Next LT Pro"/>
                <a:cs typeface="Calibri Light"/>
              </a:rPr>
              <a:t>App Proposal</a:t>
            </a:r>
            <a:endParaRPr lang="en-US">
              <a:solidFill>
                <a:srgbClr val="ED591A"/>
              </a:solidFill>
              <a:latin typeface="Avenir Next LT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Specialist: Michelle </a:t>
            </a:r>
            <a:r>
              <a:rPr lang="en-US" err="1">
                <a:cs typeface="Calibri"/>
              </a:rPr>
              <a:t>Legasto</a:t>
            </a:r>
            <a:r>
              <a:rPr lang="en-US">
                <a:cs typeface="Calibri"/>
              </a:rPr>
              <a:t>, PT</a:t>
            </a:r>
            <a:endParaRPr lang="en-US"/>
          </a:p>
          <a:p>
            <a:r>
              <a:rPr lang="en-US">
                <a:cs typeface="Calibri"/>
              </a:rPr>
              <a:t>Programmers: Felipe Clark, </a:t>
            </a:r>
            <a:r>
              <a:rPr lang="en-US" err="1">
                <a:cs typeface="Calibri"/>
              </a:rPr>
              <a:t>Ritam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Haldar</a:t>
            </a:r>
            <a:endParaRPr lang="en-US">
              <a:cs typeface="Calibri"/>
            </a:endParaRPr>
          </a:p>
        </p:txBody>
      </p:sp>
      <p:pic>
        <p:nvPicPr>
          <p:cNvPr id="4" name="Graphic 4" descr="Heartbeat">
            <a:extLst>
              <a:ext uri="{FF2B5EF4-FFF2-40B4-BE49-F238E27FC236}">
                <a16:creationId xmlns:a16="http://schemas.microsoft.com/office/drawing/2014/main" id="{9FFBF724-2C7E-49CD-A501-1783C26E4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0171" y="1881286"/>
            <a:ext cx="2386171" cy="23861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F277B7-8D18-44D7-B9A4-123B9D956C74}"/>
              </a:ext>
            </a:extLst>
          </p:cNvPr>
          <p:cNvSpPr/>
          <p:nvPr/>
        </p:nvSpPr>
        <p:spPr>
          <a:xfrm rot="19560000">
            <a:off x="4790278" y="2830622"/>
            <a:ext cx="231218" cy="930000"/>
          </a:xfrm>
          <a:prstGeom prst="rect">
            <a:avLst/>
          </a:prstGeom>
          <a:solidFill>
            <a:srgbClr val="ED5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9" descr="Heartbeat">
            <a:extLst>
              <a:ext uri="{FF2B5EF4-FFF2-40B4-BE49-F238E27FC236}">
                <a16:creationId xmlns:a16="http://schemas.microsoft.com/office/drawing/2014/main" id="{6F5D3EFE-E486-4206-85E9-7E52988A5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2222" y="1675341"/>
            <a:ext cx="2420410" cy="2420410"/>
          </a:xfrm>
          <a:prstGeom prst="rect">
            <a:avLst/>
          </a:prstGeom>
        </p:spPr>
      </p:pic>
      <p:pic>
        <p:nvPicPr>
          <p:cNvPr id="11" name="Graphic 10" descr="Questions">
            <a:extLst>
              <a:ext uri="{FF2B5EF4-FFF2-40B4-BE49-F238E27FC236}">
                <a16:creationId xmlns:a16="http://schemas.microsoft.com/office/drawing/2014/main" id="{B87E4E65-8A8C-4633-8AB1-772B0556B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981428"/>
            <a:ext cx="5829300" cy="5829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AF8E53-1E44-4C9B-B729-1DFACC4EB502}"/>
              </a:ext>
            </a:extLst>
          </p:cNvPr>
          <p:cNvSpPr/>
          <p:nvPr/>
        </p:nvSpPr>
        <p:spPr>
          <a:xfrm>
            <a:off x="-1200" y="6175800"/>
            <a:ext cx="12192000" cy="684000"/>
          </a:xfrm>
          <a:prstGeom prst="rect">
            <a:avLst/>
          </a:prstGeom>
          <a:solidFill>
            <a:srgbClr val="ED5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0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A16E674-2BCA-4178-B199-3C02416129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3" r="9707"/>
          <a:stretch/>
        </p:blipFill>
        <p:spPr>
          <a:xfrm>
            <a:off x="3480391" y="1222884"/>
            <a:ext cx="5231219" cy="51257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AF8E53-1E44-4C9B-B729-1DFACC4EB502}"/>
              </a:ext>
            </a:extLst>
          </p:cNvPr>
          <p:cNvSpPr/>
          <p:nvPr/>
        </p:nvSpPr>
        <p:spPr>
          <a:xfrm>
            <a:off x="-1200" y="6175800"/>
            <a:ext cx="12192000" cy="684000"/>
          </a:xfrm>
          <a:prstGeom prst="rect">
            <a:avLst/>
          </a:prstGeom>
          <a:solidFill>
            <a:srgbClr val="ED5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EE25C-251C-4185-B49D-6EF90E63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D591A"/>
                </a:solidFill>
                <a:ea typeface="+mj-lt"/>
                <a:cs typeface="+mj-lt"/>
              </a:rPr>
              <a:t>Background</a:t>
            </a:r>
            <a:endParaRPr lang="en-US">
              <a:solidFill>
                <a:srgbClr val="ED591A"/>
              </a:solidFill>
            </a:endParaRPr>
          </a:p>
        </p:txBody>
      </p:sp>
      <p:pic>
        <p:nvPicPr>
          <p:cNvPr id="9" name="Graphic 9" descr="Heartbeat">
            <a:extLst>
              <a:ext uri="{FF2B5EF4-FFF2-40B4-BE49-F238E27FC236}">
                <a16:creationId xmlns:a16="http://schemas.microsoft.com/office/drawing/2014/main" id="{6F5D3EFE-E486-4206-85E9-7E52988A5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7771" y="6056086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93A24A-4134-469A-B3BC-D6B6B934B6C3}"/>
              </a:ext>
            </a:extLst>
          </p:cNvPr>
          <p:cNvSpPr/>
          <p:nvPr/>
        </p:nvSpPr>
        <p:spPr>
          <a:xfrm>
            <a:off x="979505" y="3454955"/>
            <a:ext cx="2501343" cy="1247686"/>
          </a:xfrm>
          <a:prstGeom prst="rect">
            <a:avLst/>
          </a:prstGeom>
          <a:solidFill>
            <a:srgbClr val="ED5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60K Canadians/year</a:t>
            </a:r>
            <a:endParaRPr lang="en-CA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B7D47B-534F-419A-ADF4-0A6768BB79EB}"/>
              </a:ext>
            </a:extLst>
          </p:cNvPr>
          <p:cNvSpPr/>
          <p:nvPr/>
        </p:nvSpPr>
        <p:spPr>
          <a:xfrm>
            <a:off x="8719358" y="3454955"/>
            <a:ext cx="2501342" cy="1247686"/>
          </a:xfrm>
          <a:prstGeom prst="rect">
            <a:avLst/>
          </a:prstGeom>
          <a:solidFill>
            <a:srgbClr val="ED5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70% poor cardiovascular fitness</a:t>
            </a:r>
            <a:endParaRPr lang="en-CA" sz="2400"/>
          </a:p>
        </p:txBody>
      </p:sp>
      <p:sp>
        <p:nvSpPr>
          <p:cNvPr id="12" name="Heart 11">
            <a:extLst>
              <a:ext uri="{FF2B5EF4-FFF2-40B4-BE49-F238E27FC236}">
                <a16:creationId xmlns:a16="http://schemas.microsoft.com/office/drawing/2014/main" id="{25705566-4286-42C4-9FD5-823CC878B3EE}"/>
              </a:ext>
            </a:extLst>
          </p:cNvPr>
          <p:cNvSpPr/>
          <p:nvPr/>
        </p:nvSpPr>
        <p:spPr>
          <a:xfrm>
            <a:off x="5152046" y="4411533"/>
            <a:ext cx="1885507" cy="1885507"/>
          </a:xfrm>
          <a:prstGeom prst="hear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ED591A"/>
                </a:solidFill>
              </a:rPr>
              <a:t>Aerobic Exercise</a:t>
            </a:r>
            <a:endParaRPr lang="en-CA" sz="2400">
              <a:solidFill>
                <a:srgbClr val="ED591A"/>
              </a:solidFill>
            </a:endParaRPr>
          </a:p>
        </p:txBody>
      </p:sp>
      <p:pic>
        <p:nvPicPr>
          <p:cNvPr id="1032" name="Picture 8" descr="Image result for dial">
            <a:extLst>
              <a:ext uri="{FF2B5EF4-FFF2-40B4-BE49-F238E27FC236}">
                <a16:creationId xmlns:a16="http://schemas.microsoft.com/office/drawing/2014/main" id="{9AA80BEE-4CB3-42C0-844B-22AC73D82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09"/>
          <a:stretch/>
        </p:blipFill>
        <p:spPr bwMode="auto">
          <a:xfrm>
            <a:off x="8782851" y="2767262"/>
            <a:ext cx="2376831" cy="200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topwatch">
            <a:extLst>
              <a:ext uri="{FF2B5EF4-FFF2-40B4-BE49-F238E27FC236}">
                <a16:creationId xmlns:a16="http://schemas.microsoft.com/office/drawing/2014/main" id="{AD373449-7E51-4FBA-BAEB-27EA35A1F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556" b="94921" l="10000" r="90000">
                        <a14:foregroundMark x1="41833" y1="5556" x2="41833" y2="5556"/>
                        <a14:foregroundMark x1="62833" y1="90794" x2="62833" y2="90794"/>
                        <a14:foregroundMark x1="60667" y1="93175" x2="60667" y2="93175"/>
                        <a14:foregroundMark x1="64083" y1="88571" x2="64083" y2="88571"/>
                        <a14:foregroundMark x1="65500" y1="88571" x2="46917" y2="949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01" y="3167132"/>
            <a:ext cx="2931036" cy="153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69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9594A4-D44C-4591-9620-BD847C0D68FD}"/>
              </a:ext>
            </a:extLst>
          </p:cNvPr>
          <p:cNvSpPr/>
          <p:nvPr/>
        </p:nvSpPr>
        <p:spPr>
          <a:xfrm>
            <a:off x="621675" y="1854675"/>
            <a:ext cx="7658400" cy="914400"/>
          </a:xfrm>
          <a:prstGeom prst="roundRect">
            <a:avLst/>
          </a:prstGeom>
          <a:solidFill>
            <a:srgbClr val="ED5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AF8E53-1E44-4C9B-B729-1DFACC4EB502}"/>
              </a:ext>
            </a:extLst>
          </p:cNvPr>
          <p:cNvSpPr/>
          <p:nvPr/>
        </p:nvSpPr>
        <p:spPr>
          <a:xfrm>
            <a:off x="-1200" y="6175800"/>
            <a:ext cx="12192000" cy="684000"/>
          </a:xfrm>
          <a:prstGeom prst="rect">
            <a:avLst/>
          </a:prstGeom>
          <a:solidFill>
            <a:srgbClr val="ED5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9" descr="Heartbeat">
            <a:extLst>
              <a:ext uri="{FF2B5EF4-FFF2-40B4-BE49-F238E27FC236}">
                <a16:creationId xmlns:a16="http://schemas.microsoft.com/office/drawing/2014/main" id="{6F5D3EFE-E486-4206-85E9-7E52988A5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7771" y="6056086"/>
            <a:ext cx="914400" cy="914400"/>
          </a:xfrm>
          <a:prstGeom prst="rect">
            <a:avLst/>
          </a:prstGeom>
        </p:spPr>
      </p:pic>
      <p:pic>
        <p:nvPicPr>
          <p:cNvPr id="5" name="Picture 5" descr="A group of people posing for the camera&#10;&#10;Description generated with very high confidence">
            <a:extLst>
              <a:ext uri="{FF2B5EF4-FFF2-40B4-BE49-F238E27FC236}">
                <a16:creationId xmlns:a16="http://schemas.microsoft.com/office/drawing/2014/main" id="{4563B4D7-D904-4CE7-AA87-CD9FE064A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400" y="1970106"/>
            <a:ext cx="2743200" cy="29182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329ED6-981E-4AD8-8DF2-CDC683B6C88C}"/>
              </a:ext>
            </a:extLst>
          </p:cNvPr>
          <p:cNvSpPr txBox="1"/>
          <p:nvPr/>
        </p:nvSpPr>
        <p:spPr>
          <a:xfrm>
            <a:off x="2756400" y="1856400"/>
            <a:ext cx="5959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Help stroke survivors engage in regular and effective aerobic exercise to improve their cardiovascular fitness </a:t>
            </a:r>
          </a:p>
          <a:p>
            <a:endParaRPr lang="en-US">
              <a:solidFill>
                <a:srgbClr val="FFFFFF"/>
              </a:solidFill>
              <a:cs typeface="Calibri"/>
            </a:endParaRPr>
          </a:p>
        </p:txBody>
      </p:sp>
      <p:pic>
        <p:nvPicPr>
          <p:cNvPr id="10" name="Graphic 10" descr="Bullseye">
            <a:extLst>
              <a:ext uri="{FF2B5EF4-FFF2-40B4-BE49-F238E27FC236}">
                <a16:creationId xmlns:a16="http://schemas.microsoft.com/office/drawing/2014/main" id="{F2DF4020-FAED-4ECA-9FC8-C2359AEAEB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800" y="1855800"/>
            <a:ext cx="914400" cy="9144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0ABDDD-99F4-47A4-9F48-D1E189D36DC3}"/>
              </a:ext>
            </a:extLst>
          </p:cNvPr>
          <p:cNvSpPr/>
          <p:nvPr/>
        </p:nvSpPr>
        <p:spPr>
          <a:xfrm>
            <a:off x="620550" y="3011550"/>
            <a:ext cx="7656000" cy="912000"/>
          </a:xfrm>
          <a:prstGeom prst="roundRect">
            <a:avLst/>
          </a:prstGeom>
          <a:solidFill>
            <a:srgbClr val="ED5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5AAEBB-AD41-4680-A16B-0D742911B8D2}"/>
              </a:ext>
            </a:extLst>
          </p:cNvPr>
          <p:cNvSpPr txBox="1"/>
          <p:nvPr/>
        </p:nvSpPr>
        <p:spPr>
          <a:xfrm>
            <a:off x="2756400" y="3104400"/>
            <a:ext cx="4771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Many stroke survivors have difficulty engaging in and sustaining aerobic exercise ​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17" name="Graphic 17" descr="Run">
            <a:extLst>
              <a:ext uri="{FF2B5EF4-FFF2-40B4-BE49-F238E27FC236}">
                <a16:creationId xmlns:a16="http://schemas.microsoft.com/office/drawing/2014/main" id="{40169394-416E-4845-AAD8-0801344FA0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4800" y="3013800"/>
            <a:ext cx="914400" cy="91440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F613147-43B0-41ED-96A1-C011FCBCCC20}"/>
              </a:ext>
            </a:extLst>
          </p:cNvPr>
          <p:cNvSpPr/>
          <p:nvPr/>
        </p:nvSpPr>
        <p:spPr>
          <a:xfrm>
            <a:off x="622800" y="4171800"/>
            <a:ext cx="7656000" cy="912000"/>
          </a:xfrm>
          <a:prstGeom prst="roundRect">
            <a:avLst/>
          </a:prstGeom>
          <a:solidFill>
            <a:srgbClr val="ED5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20" descr="Gears">
            <a:extLst>
              <a:ext uri="{FF2B5EF4-FFF2-40B4-BE49-F238E27FC236}">
                <a16:creationId xmlns:a16="http://schemas.microsoft.com/office/drawing/2014/main" id="{1E6FF7FA-9DE9-45F2-A656-1506696743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4800" y="4171800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30DF520-5229-4201-B07E-5ED0C964EA42}"/>
              </a:ext>
            </a:extLst>
          </p:cNvPr>
          <p:cNvSpPr txBox="1"/>
          <p:nvPr/>
        </p:nvSpPr>
        <p:spPr>
          <a:xfrm>
            <a:off x="2756400" y="4172400"/>
            <a:ext cx="5299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Use information from heart rate tracker to provide feedback to users regarding how well they are meeting the aerobic exercise recommendations.​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B1CED389-1894-40C4-AC4A-0C2697EB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App Goal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9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E25C-251C-4185-B49D-6EF90E63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App Design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AF8E53-1E44-4C9B-B729-1DFACC4EB502}"/>
              </a:ext>
            </a:extLst>
          </p:cNvPr>
          <p:cNvSpPr/>
          <p:nvPr/>
        </p:nvSpPr>
        <p:spPr>
          <a:xfrm>
            <a:off x="-1200" y="6175800"/>
            <a:ext cx="12192000" cy="684000"/>
          </a:xfrm>
          <a:prstGeom prst="rect">
            <a:avLst/>
          </a:prstGeom>
          <a:solidFill>
            <a:srgbClr val="ED5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9" descr="Heartbeat">
            <a:extLst>
              <a:ext uri="{FF2B5EF4-FFF2-40B4-BE49-F238E27FC236}">
                <a16:creationId xmlns:a16="http://schemas.microsoft.com/office/drawing/2014/main" id="{6F5D3EFE-E486-4206-85E9-7E52988A5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7771" y="6056086"/>
            <a:ext cx="914400" cy="914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4B5D0F3-3448-43C3-998F-75D5EED16B34}"/>
              </a:ext>
            </a:extLst>
          </p:cNvPr>
          <p:cNvSpPr txBox="1">
            <a:spLocks/>
          </p:cNvSpPr>
          <p:nvPr/>
        </p:nvSpPr>
        <p:spPr>
          <a:xfrm>
            <a:off x="838200" y="3893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cs typeface="Calibri Light"/>
            </a:endParaRP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EC3F541-D707-400E-B6F1-8B1638ACA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89" y="1371600"/>
            <a:ext cx="2499650" cy="4470400"/>
          </a:xfrm>
          <a:prstGeom prst="rect">
            <a:avLst/>
          </a:prstGeom>
          <a:ln>
            <a:solidFill>
              <a:srgbClr val="ED591A"/>
            </a:solidFill>
          </a:ln>
        </p:spPr>
      </p:pic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8888333-0CDB-490A-8D72-A20615B98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04" y="1371600"/>
            <a:ext cx="2506906" cy="4477657"/>
          </a:xfrm>
          <a:prstGeom prst="rect">
            <a:avLst/>
          </a:prstGeom>
          <a:ln>
            <a:solidFill>
              <a:srgbClr val="ED591A"/>
            </a:solidFill>
          </a:ln>
        </p:spPr>
      </p:pic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2A8390A-6F1B-401A-989E-7DA093688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1318" y="1371600"/>
            <a:ext cx="2477878" cy="4470400"/>
          </a:xfrm>
          <a:prstGeom prst="rect">
            <a:avLst/>
          </a:prstGeom>
          <a:ln>
            <a:solidFill>
              <a:srgbClr val="ED591A"/>
            </a:solidFill>
          </a:ln>
        </p:spPr>
      </p:pic>
      <p:pic>
        <p:nvPicPr>
          <p:cNvPr id="10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4D068B1-EA17-4C5B-842A-9A18CA0B2F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8290" y="1371600"/>
            <a:ext cx="2523166" cy="4490977"/>
          </a:xfrm>
          <a:prstGeom prst="rect">
            <a:avLst/>
          </a:prstGeom>
          <a:ln>
            <a:solidFill>
              <a:srgbClr val="ED591A"/>
            </a:solidFill>
          </a:ln>
        </p:spPr>
      </p:pic>
    </p:spTree>
    <p:extLst>
      <p:ext uri="{BB962C8B-B14F-4D97-AF65-F5344CB8AC3E}">
        <p14:creationId xmlns:p14="http://schemas.microsoft.com/office/powerpoint/2010/main" val="124518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CA2894E-66E3-4F93-A8B8-1C64FE99B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5" t="2195" r="97"/>
          <a:stretch/>
        </p:blipFill>
        <p:spPr>
          <a:xfrm>
            <a:off x="2276239" y="1076061"/>
            <a:ext cx="7639522" cy="5430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5AC6EA-844C-4C8A-8F5C-3849091AB322}"/>
              </a:ext>
            </a:extLst>
          </p:cNvPr>
          <p:cNvSpPr/>
          <p:nvPr/>
        </p:nvSpPr>
        <p:spPr>
          <a:xfrm>
            <a:off x="-1200" y="6181800"/>
            <a:ext cx="12198000" cy="678000"/>
          </a:xfrm>
          <a:prstGeom prst="rect">
            <a:avLst/>
          </a:prstGeom>
          <a:solidFill>
            <a:srgbClr val="ED5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9F7FA-4A4A-4833-BC8B-40DE9330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Block Diagram</a:t>
            </a:r>
            <a:endParaRPr lang="en-US"/>
          </a:p>
        </p:txBody>
      </p:sp>
      <p:pic>
        <p:nvPicPr>
          <p:cNvPr id="5" name="Graphic 5" descr="Heartbeat">
            <a:extLst>
              <a:ext uri="{FF2B5EF4-FFF2-40B4-BE49-F238E27FC236}">
                <a16:creationId xmlns:a16="http://schemas.microsoft.com/office/drawing/2014/main" id="{0986F6F9-9FB5-4B49-AA94-7A05217BD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9800" y="6061654"/>
            <a:ext cx="914400" cy="9144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A53662-412A-654B-A731-ADD2013718BD}"/>
              </a:ext>
            </a:extLst>
          </p:cNvPr>
          <p:cNvSpPr/>
          <p:nvPr/>
        </p:nvSpPr>
        <p:spPr>
          <a:xfrm>
            <a:off x="2997200" y="2781300"/>
            <a:ext cx="1079500" cy="812800"/>
          </a:xfrm>
          <a:prstGeom prst="rect">
            <a:avLst/>
          </a:prstGeom>
          <a:noFill/>
          <a:ln w="76200">
            <a:solidFill>
              <a:srgbClr val="ED59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6BE506-D1E8-E741-9042-C96D3C1B90FC}"/>
              </a:ext>
            </a:extLst>
          </p:cNvPr>
          <p:cNvSpPr/>
          <p:nvPr/>
        </p:nvSpPr>
        <p:spPr>
          <a:xfrm>
            <a:off x="4887905" y="2795814"/>
            <a:ext cx="1079500" cy="812800"/>
          </a:xfrm>
          <a:prstGeom prst="rect">
            <a:avLst/>
          </a:prstGeom>
          <a:noFill/>
          <a:ln w="76200">
            <a:solidFill>
              <a:srgbClr val="ED59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6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0EE25C-251C-4185-B49D-6EF90E63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371190"/>
            <a:ext cx="4787331" cy="1574333"/>
          </a:xfrm>
        </p:spPr>
        <p:txBody>
          <a:bodyPr anchor="b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Risk and Issues</a:t>
            </a:r>
            <a:endParaRPr lang="en-US" sz="40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DF32B5C-56CA-41B2-B98F-3B7181734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0946" y="450563"/>
            <a:ext cx="1366757" cy="1232062"/>
          </a:xfrm>
          <a:custGeom>
            <a:avLst/>
            <a:gdLst>
              <a:gd name="connsiteX0" fmla="*/ 389939 w 1366757"/>
              <a:gd name="connsiteY0" fmla="*/ 0 h 1232062"/>
              <a:gd name="connsiteX1" fmla="*/ 978131 w 1366757"/>
              <a:gd name="connsiteY1" fmla="*/ 0 h 1232062"/>
              <a:gd name="connsiteX2" fmla="*/ 1062158 w 1366757"/>
              <a:gd name="connsiteY2" fmla="*/ 48072 h 1232062"/>
              <a:gd name="connsiteX3" fmla="*/ 1356254 w 1366757"/>
              <a:gd name="connsiteY3" fmla="*/ 566179 h 1232062"/>
              <a:gd name="connsiteX4" fmla="*/ 1356254 w 1366757"/>
              <a:gd name="connsiteY4" fmla="*/ 665884 h 1232062"/>
              <a:gd name="connsiteX5" fmla="*/ 1062158 w 1366757"/>
              <a:gd name="connsiteY5" fmla="*/ 1183990 h 1232062"/>
              <a:gd name="connsiteX6" fmla="*/ 978131 w 1366757"/>
              <a:gd name="connsiteY6" fmla="*/ 1232062 h 1232062"/>
              <a:gd name="connsiteX7" fmla="*/ 389939 w 1366757"/>
              <a:gd name="connsiteY7" fmla="*/ 1232062 h 1232062"/>
              <a:gd name="connsiteX8" fmla="*/ 305913 w 1366757"/>
              <a:gd name="connsiteY8" fmla="*/ 1183990 h 1232062"/>
              <a:gd name="connsiteX9" fmla="*/ 11817 w 1366757"/>
              <a:gd name="connsiteY9" fmla="*/ 665884 h 1232062"/>
              <a:gd name="connsiteX10" fmla="*/ 11817 w 1366757"/>
              <a:gd name="connsiteY10" fmla="*/ 566179 h 1232062"/>
              <a:gd name="connsiteX11" fmla="*/ 305913 w 1366757"/>
              <a:gd name="connsiteY11" fmla="*/ 48072 h 1232062"/>
              <a:gd name="connsiteX12" fmla="*/ 389939 w 1366757"/>
              <a:gd name="connsiteY12" fmla="*/ 0 h 12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6757" h="1232062">
                <a:moveTo>
                  <a:pt x="389939" y="0"/>
                </a:moveTo>
                <a:cubicBezTo>
                  <a:pt x="978131" y="0"/>
                  <a:pt x="978131" y="0"/>
                  <a:pt x="978131" y="0"/>
                </a:cubicBezTo>
                <a:cubicBezTo>
                  <a:pt x="1007891" y="0"/>
                  <a:pt x="1046404" y="21366"/>
                  <a:pt x="1062158" y="48072"/>
                </a:cubicBezTo>
                <a:cubicBezTo>
                  <a:pt x="1356254" y="566179"/>
                  <a:pt x="1356254" y="566179"/>
                  <a:pt x="1356254" y="566179"/>
                </a:cubicBezTo>
                <a:cubicBezTo>
                  <a:pt x="1370259" y="594666"/>
                  <a:pt x="1370259" y="637396"/>
                  <a:pt x="1356254" y="665884"/>
                </a:cubicBezTo>
                <a:cubicBezTo>
                  <a:pt x="1062158" y="1183990"/>
                  <a:pt x="1062158" y="1183990"/>
                  <a:pt x="1062158" y="1183990"/>
                </a:cubicBezTo>
                <a:cubicBezTo>
                  <a:pt x="1046404" y="1210698"/>
                  <a:pt x="1007891" y="1232062"/>
                  <a:pt x="978131" y="1232062"/>
                </a:cubicBezTo>
                <a:lnTo>
                  <a:pt x="389939" y="1232062"/>
                </a:lnTo>
                <a:cubicBezTo>
                  <a:pt x="358429" y="1232062"/>
                  <a:pt x="319917" y="1210698"/>
                  <a:pt x="305913" y="1183990"/>
                </a:cubicBezTo>
                <a:cubicBezTo>
                  <a:pt x="11817" y="665884"/>
                  <a:pt x="11817" y="665884"/>
                  <a:pt x="11817" y="665884"/>
                </a:cubicBezTo>
                <a:cubicBezTo>
                  <a:pt x="-3939" y="637396"/>
                  <a:pt x="-3939" y="594666"/>
                  <a:pt x="11817" y="566179"/>
                </a:cubicBezTo>
                <a:cubicBezTo>
                  <a:pt x="305913" y="48072"/>
                  <a:pt x="305913" y="48072"/>
                  <a:pt x="305913" y="48072"/>
                </a:cubicBezTo>
                <a:cubicBezTo>
                  <a:pt x="319917" y="21366"/>
                  <a:pt x="358429" y="0"/>
                  <a:pt x="389939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Graphic 10" descr="Smart Phone">
            <a:extLst>
              <a:ext uri="{FF2B5EF4-FFF2-40B4-BE49-F238E27FC236}">
                <a16:creationId xmlns:a16="http://schemas.microsoft.com/office/drawing/2014/main" id="{A4C30A99-E78E-4C2F-81E6-B7A9EF18E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5758" y="698028"/>
            <a:ext cx="737132" cy="737132"/>
          </a:xfrm>
          <a:prstGeom prst="rect">
            <a:avLst/>
          </a:prstGeom>
        </p:spPr>
      </p:pic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D13042C5-FBFD-461A-A131-5C448FAF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91" y="1799112"/>
            <a:ext cx="4808198" cy="426190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Graphic 7" descr="Bar chart">
            <a:extLst>
              <a:ext uri="{FF2B5EF4-FFF2-40B4-BE49-F238E27FC236}">
                <a16:creationId xmlns:a16="http://schemas.microsoft.com/office/drawing/2014/main" id="{6398BA5D-1C2E-49E2-9D9A-247EB7080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3478" y="2708512"/>
            <a:ext cx="2442825" cy="2442825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3339482-2518-48ED-BB8A-78BA44D80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2560" y="1208098"/>
            <a:ext cx="2426310" cy="2187196"/>
          </a:xfrm>
          <a:custGeom>
            <a:avLst/>
            <a:gdLst>
              <a:gd name="connsiteX0" fmla="*/ 638327 w 2237370"/>
              <a:gd name="connsiteY0" fmla="*/ 0 h 2016876"/>
              <a:gd name="connsiteX1" fmla="*/ 1601193 w 2237370"/>
              <a:gd name="connsiteY1" fmla="*/ 0 h 2016876"/>
              <a:gd name="connsiteX2" fmla="*/ 1738744 w 2237370"/>
              <a:gd name="connsiteY2" fmla="*/ 78694 h 2016876"/>
              <a:gd name="connsiteX3" fmla="*/ 2220176 w 2237370"/>
              <a:gd name="connsiteY3" fmla="*/ 926830 h 2016876"/>
              <a:gd name="connsiteX4" fmla="*/ 2220176 w 2237370"/>
              <a:gd name="connsiteY4" fmla="*/ 1090047 h 2016876"/>
              <a:gd name="connsiteX5" fmla="*/ 1738744 w 2237370"/>
              <a:gd name="connsiteY5" fmla="*/ 1938183 h 2016876"/>
              <a:gd name="connsiteX6" fmla="*/ 1601193 w 2237370"/>
              <a:gd name="connsiteY6" fmla="*/ 2016876 h 2016876"/>
              <a:gd name="connsiteX7" fmla="*/ 638327 w 2237370"/>
              <a:gd name="connsiteY7" fmla="*/ 2016876 h 2016876"/>
              <a:gd name="connsiteX8" fmla="*/ 500776 w 2237370"/>
              <a:gd name="connsiteY8" fmla="*/ 1938183 h 2016876"/>
              <a:gd name="connsiteX9" fmla="*/ 19344 w 2237370"/>
              <a:gd name="connsiteY9" fmla="*/ 1090047 h 2016876"/>
              <a:gd name="connsiteX10" fmla="*/ 19344 w 2237370"/>
              <a:gd name="connsiteY10" fmla="*/ 926830 h 2016876"/>
              <a:gd name="connsiteX11" fmla="*/ 500776 w 2237370"/>
              <a:gd name="connsiteY11" fmla="*/ 78694 h 2016876"/>
              <a:gd name="connsiteX12" fmla="*/ 638327 w 2237370"/>
              <a:gd name="connsiteY12" fmla="*/ 0 h 201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370" h="2016876">
                <a:moveTo>
                  <a:pt x="638327" y="0"/>
                </a:moveTo>
                <a:cubicBezTo>
                  <a:pt x="1601193" y="0"/>
                  <a:pt x="1601193" y="0"/>
                  <a:pt x="1601193" y="0"/>
                </a:cubicBezTo>
                <a:cubicBezTo>
                  <a:pt x="1649909" y="0"/>
                  <a:pt x="1712954" y="34975"/>
                  <a:pt x="1738744" y="78694"/>
                </a:cubicBezTo>
                <a:cubicBezTo>
                  <a:pt x="2220176" y="926830"/>
                  <a:pt x="2220176" y="926830"/>
                  <a:pt x="2220176" y="926830"/>
                </a:cubicBezTo>
                <a:cubicBezTo>
                  <a:pt x="2243102" y="973464"/>
                  <a:pt x="2243102" y="1043413"/>
                  <a:pt x="2220176" y="1090047"/>
                </a:cubicBezTo>
                <a:cubicBezTo>
                  <a:pt x="1738744" y="1938183"/>
                  <a:pt x="1738744" y="1938183"/>
                  <a:pt x="1738744" y="1938183"/>
                </a:cubicBezTo>
                <a:cubicBezTo>
                  <a:pt x="1712954" y="1981902"/>
                  <a:pt x="1649909" y="2016876"/>
                  <a:pt x="1601193" y="2016876"/>
                </a:cubicBezTo>
                <a:lnTo>
                  <a:pt x="638327" y="2016876"/>
                </a:lnTo>
                <a:cubicBezTo>
                  <a:pt x="586746" y="2016876"/>
                  <a:pt x="523702" y="1981902"/>
                  <a:pt x="500776" y="1938183"/>
                </a:cubicBezTo>
                <a:cubicBezTo>
                  <a:pt x="19344" y="1090047"/>
                  <a:pt x="19344" y="1090047"/>
                  <a:pt x="19344" y="1090047"/>
                </a:cubicBezTo>
                <a:cubicBezTo>
                  <a:pt x="-6448" y="1043413"/>
                  <a:pt x="-6448" y="973464"/>
                  <a:pt x="19344" y="926830"/>
                </a:cubicBezTo>
                <a:cubicBezTo>
                  <a:pt x="500776" y="78694"/>
                  <a:pt x="500776" y="78694"/>
                  <a:pt x="500776" y="78694"/>
                </a:cubicBezTo>
                <a:cubicBezTo>
                  <a:pt x="523702" y="34975"/>
                  <a:pt x="586746" y="0"/>
                  <a:pt x="638327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phic 5" descr="Heart organ">
            <a:extLst>
              <a:ext uri="{FF2B5EF4-FFF2-40B4-BE49-F238E27FC236}">
                <a16:creationId xmlns:a16="http://schemas.microsoft.com/office/drawing/2014/main" id="{F248642A-A255-40C0-A8DB-93EC3E214C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1161" y="1637142"/>
            <a:ext cx="1329108" cy="13291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47B16-0EB1-4636-8ADD-B2B8E7B68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084625"/>
            <a:ext cx="4463975" cy="29273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CA" sz="2000"/>
              <a:t>Heart Rate Data Poller</a:t>
            </a:r>
            <a:endParaRPr lang="en-CA" sz="2000">
              <a:cs typeface="Calibri"/>
            </a:endParaRPr>
          </a:p>
          <a:p>
            <a:r>
              <a:rPr lang="en-CA" sz="2000">
                <a:cs typeface="Calibri"/>
              </a:rPr>
              <a:t>Graphic API usage</a:t>
            </a:r>
          </a:p>
          <a:p>
            <a:r>
              <a:rPr lang="en-CA" sz="2000">
                <a:cs typeface="Calibri"/>
              </a:rPr>
              <a:t>Advanced UI Features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EC55F4D-D9C2-4111-949F-1021A85FC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2185" y="4925651"/>
            <a:ext cx="1839293" cy="1658029"/>
          </a:xfrm>
          <a:custGeom>
            <a:avLst/>
            <a:gdLst>
              <a:gd name="connsiteX0" fmla="*/ 485386 w 1701304"/>
              <a:gd name="connsiteY0" fmla="*/ 0 h 1533639"/>
              <a:gd name="connsiteX1" fmla="*/ 1217552 w 1701304"/>
              <a:gd name="connsiteY1" fmla="*/ 0 h 1533639"/>
              <a:gd name="connsiteX2" fmla="*/ 1322147 w 1701304"/>
              <a:gd name="connsiteY2" fmla="*/ 59839 h 1533639"/>
              <a:gd name="connsiteX3" fmla="*/ 1688230 w 1701304"/>
              <a:gd name="connsiteY3" fmla="*/ 704765 h 1533639"/>
              <a:gd name="connsiteX4" fmla="*/ 1688230 w 1701304"/>
              <a:gd name="connsiteY4" fmla="*/ 828876 h 1533639"/>
              <a:gd name="connsiteX5" fmla="*/ 1322147 w 1701304"/>
              <a:gd name="connsiteY5" fmla="*/ 1473800 h 1533639"/>
              <a:gd name="connsiteX6" fmla="*/ 1217552 w 1701304"/>
              <a:gd name="connsiteY6" fmla="*/ 1533639 h 1533639"/>
              <a:gd name="connsiteX7" fmla="*/ 485386 w 1701304"/>
              <a:gd name="connsiteY7" fmla="*/ 1533639 h 1533639"/>
              <a:gd name="connsiteX8" fmla="*/ 380793 w 1701304"/>
              <a:gd name="connsiteY8" fmla="*/ 1473800 h 1533639"/>
              <a:gd name="connsiteX9" fmla="*/ 14709 w 1701304"/>
              <a:gd name="connsiteY9" fmla="*/ 828876 h 1533639"/>
              <a:gd name="connsiteX10" fmla="*/ 14709 w 1701304"/>
              <a:gd name="connsiteY10" fmla="*/ 704765 h 1533639"/>
              <a:gd name="connsiteX11" fmla="*/ 380793 w 1701304"/>
              <a:gd name="connsiteY11" fmla="*/ 59839 h 1533639"/>
              <a:gd name="connsiteX12" fmla="*/ 485386 w 1701304"/>
              <a:gd name="connsiteY12" fmla="*/ 0 h 153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1304" h="1533639">
                <a:moveTo>
                  <a:pt x="485386" y="0"/>
                </a:moveTo>
                <a:cubicBezTo>
                  <a:pt x="1217552" y="0"/>
                  <a:pt x="1217552" y="0"/>
                  <a:pt x="1217552" y="0"/>
                </a:cubicBezTo>
                <a:cubicBezTo>
                  <a:pt x="1254597" y="0"/>
                  <a:pt x="1302536" y="26596"/>
                  <a:pt x="1322147" y="59839"/>
                </a:cubicBezTo>
                <a:cubicBezTo>
                  <a:pt x="1688230" y="704765"/>
                  <a:pt x="1688230" y="704765"/>
                  <a:pt x="1688230" y="704765"/>
                </a:cubicBezTo>
                <a:cubicBezTo>
                  <a:pt x="1705663" y="740225"/>
                  <a:pt x="1705663" y="793415"/>
                  <a:pt x="1688230" y="828876"/>
                </a:cubicBezTo>
                <a:cubicBezTo>
                  <a:pt x="1322147" y="1473800"/>
                  <a:pt x="1322147" y="1473800"/>
                  <a:pt x="1322147" y="1473800"/>
                </a:cubicBezTo>
                <a:cubicBezTo>
                  <a:pt x="1302536" y="1507046"/>
                  <a:pt x="1254597" y="1533639"/>
                  <a:pt x="1217552" y="1533639"/>
                </a:cubicBezTo>
                <a:lnTo>
                  <a:pt x="485386" y="1533639"/>
                </a:lnTo>
                <a:cubicBezTo>
                  <a:pt x="446164" y="1533639"/>
                  <a:pt x="398225" y="1507046"/>
                  <a:pt x="380793" y="1473800"/>
                </a:cubicBezTo>
                <a:cubicBezTo>
                  <a:pt x="14709" y="828876"/>
                  <a:pt x="14709" y="828876"/>
                  <a:pt x="14709" y="828876"/>
                </a:cubicBezTo>
                <a:cubicBezTo>
                  <a:pt x="-4903" y="793415"/>
                  <a:pt x="-4903" y="740225"/>
                  <a:pt x="14709" y="704765"/>
                </a:cubicBezTo>
                <a:cubicBezTo>
                  <a:pt x="380793" y="59839"/>
                  <a:pt x="380793" y="59839"/>
                  <a:pt x="380793" y="59839"/>
                </a:cubicBezTo>
                <a:cubicBezTo>
                  <a:pt x="398225" y="26596"/>
                  <a:pt x="446164" y="0"/>
                  <a:pt x="485386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Graphic 9" descr="Heartbeat">
            <a:extLst>
              <a:ext uri="{FF2B5EF4-FFF2-40B4-BE49-F238E27FC236}">
                <a16:creationId xmlns:a16="http://schemas.microsoft.com/office/drawing/2014/main" id="{6F5D3EFE-E486-4206-85E9-7E52988A53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01554" y="5254388"/>
            <a:ext cx="1000554" cy="10005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AF8E53-1E44-4C9B-B729-1DFACC4EB502}"/>
              </a:ext>
            </a:extLst>
          </p:cNvPr>
          <p:cNvSpPr/>
          <p:nvPr/>
        </p:nvSpPr>
        <p:spPr>
          <a:xfrm>
            <a:off x="-1200" y="6175800"/>
            <a:ext cx="12192000" cy="684000"/>
          </a:xfrm>
          <a:prstGeom prst="rect">
            <a:avLst/>
          </a:prstGeom>
          <a:solidFill>
            <a:srgbClr val="ED5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9" descr="Heartbeat">
            <a:extLst>
              <a:ext uri="{FF2B5EF4-FFF2-40B4-BE49-F238E27FC236}">
                <a16:creationId xmlns:a16="http://schemas.microsoft.com/office/drawing/2014/main" id="{D6BA9C94-FFEF-4B10-95E0-1C00C52AC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97771" y="60560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1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5" descr="Target">
            <a:extLst>
              <a:ext uri="{FF2B5EF4-FFF2-40B4-BE49-F238E27FC236}">
                <a16:creationId xmlns:a16="http://schemas.microsoft.com/office/drawing/2014/main" id="{7A6F8497-0E3F-40F7-83B5-E9F179762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7664" y="2302729"/>
            <a:ext cx="6212567" cy="62125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0EE25C-251C-4185-B49D-6EF90E63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Spiral 1 Targets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47B16-0EB1-4636-8ADD-B2B8E7B6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00050" lvl="1" indent="0">
              <a:buNone/>
            </a:pPr>
            <a:r>
              <a:rPr lang="en-US" sz="2800">
                <a:ea typeface="+mn-lt"/>
                <a:cs typeface="+mn-lt"/>
              </a:rPr>
              <a:t>Primary:</a:t>
            </a:r>
          </a:p>
          <a:p>
            <a:pPr marL="857250" lvl="1" indent="-457200"/>
            <a:r>
              <a:rPr lang="en-US" sz="2800">
                <a:ea typeface="+mn-lt"/>
                <a:cs typeface="+mn-lt"/>
              </a:rPr>
              <a:t>User login</a:t>
            </a:r>
          </a:p>
          <a:p>
            <a:pPr marL="857250" lvl="1" indent="-457200"/>
            <a:r>
              <a:rPr lang="en-US" sz="2800">
                <a:ea typeface="+mn-lt"/>
                <a:cs typeface="+mn-lt"/>
              </a:rPr>
              <a:t>Heart rate tracking and alert</a:t>
            </a:r>
            <a:endParaRPr lang="en-US" sz="2800">
              <a:cs typeface="Calibri" panose="020F0502020204030204"/>
            </a:endParaRPr>
          </a:p>
          <a:p>
            <a:pPr marL="857250" lvl="1" indent="-457200"/>
            <a:r>
              <a:rPr lang="en-US" sz="2800">
                <a:cs typeface="Calibri" panose="020F0502020204030204"/>
              </a:rPr>
              <a:t>Item Dashboard</a:t>
            </a:r>
          </a:p>
          <a:p>
            <a:pPr marL="857250" lvl="1" indent="-457200"/>
            <a:r>
              <a:rPr lang="en-US" sz="2800">
                <a:ea typeface="+mn-lt"/>
                <a:cs typeface="+mn-lt"/>
              </a:rPr>
              <a:t>Item User input (min/ max heart rate)</a:t>
            </a:r>
          </a:p>
          <a:p>
            <a:pPr lvl="1">
              <a:spcAft>
                <a:spcPts val="500"/>
              </a:spcAft>
            </a:pPr>
            <a:endParaRPr lang="en-US" sz="2800">
              <a:cs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AF8E53-1E44-4C9B-B729-1DFACC4EB502}"/>
              </a:ext>
            </a:extLst>
          </p:cNvPr>
          <p:cNvSpPr/>
          <p:nvPr/>
        </p:nvSpPr>
        <p:spPr>
          <a:xfrm>
            <a:off x="-1200" y="6175800"/>
            <a:ext cx="12192000" cy="684000"/>
          </a:xfrm>
          <a:prstGeom prst="rect">
            <a:avLst/>
          </a:prstGeom>
          <a:solidFill>
            <a:srgbClr val="ED5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9" descr="Heartbeat">
            <a:extLst>
              <a:ext uri="{FF2B5EF4-FFF2-40B4-BE49-F238E27FC236}">
                <a16:creationId xmlns:a16="http://schemas.microsoft.com/office/drawing/2014/main" id="{6F5D3EFE-E486-4206-85E9-7E52988A5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97771" y="60560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6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E25C-251C-4185-B49D-6EF90E63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Spiral 2 Targets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47B16-0EB1-4636-8ADD-B2B8E7B686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cs typeface="Calibri"/>
              </a:rPr>
              <a:t>Secondary:</a:t>
            </a:r>
          </a:p>
          <a:p>
            <a:pPr lvl="1"/>
            <a:r>
              <a:rPr lang="en-US" sz="2800">
                <a:cs typeface="Calibri"/>
              </a:rPr>
              <a:t>Exercise characteristics tracker</a:t>
            </a:r>
          </a:p>
          <a:p>
            <a:pPr lvl="1"/>
            <a:r>
              <a:rPr lang="en-US" sz="2800">
                <a:cs typeface="Calibri"/>
              </a:rPr>
              <a:t>Exercise log</a:t>
            </a:r>
          </a:p>
          <a:p>
            <a:pPr lvl="1"/>
            <a:r>
              <a:rPr lang="en-US" sz="2800">
                <a:cs typeface="Calibri"/>
              </a:rPr>
              <a:t>Exercise progression</a:t>
            </a:r>
          </a:p>
          <a:p>
            <a:pPr lvl="1"/>
            <a:r>
              <a:rPr lang="en-US" sz="2800">
                <a:cs typeface="Calibri"/>
              </a:rPr>
              <a:t>Goal entry (exercise length)</a:t>
            </a:r>
          </a:p>
          <a:p>
            <a:pPr>
              <a:buNone/>
            </a:pPr>
            <a:endParaRPr lang="en-US">
              <a:ea typeface="+mn-lt"/>
              <a:cs typeface="+mn-lt"/>
            </a:endParaRPr>
          </a:p>
          <a:p>
            <a:pPr>
              <a:buNone/>
            </a:pPr>
            <a:endParaRPr lang="en-US">
              <a:ea typeface="+mn-lt"/>
              <a:cs typeface="+mn-lt"/>
            </a:endParaRPr>
          </a:p>
          <a:p>
            <a:pPr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AF8E53-1E44-4C9B-B729-1DFACC4EB502}"/>
              </a:ext>
            </a:extLst>
          </p:cNvPr>
          <p:cNvSpPr/>
          <p:nvPr/>
        </p:nvSpPr>
        <p:spPr>
          <a:xfrm>
            <a:off x="-1200" y="6175800"/>
            <a:ext cx="12192000" cy="684000"/>
          </a:xfrm>
          <a:prstGeom prst="rect">
            <a:avLst/>
          </a:prstGeom>
          <a:solidFill>
            <a:srgbClr val="ED5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9" descr="Heartbeat">
            <a:extLst>
              <a:ext uri="{FF2B5EF4-FFF2-40B4-BE49-F238E27FC236}">
                <a16:creationId xmlns:a16="http://schemas.microsoft.com/office/drawing/2014/main" id="{6F5D3EFE-E486-4206-85E9-7E52988A5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7771" y="6056086"/>
            <a:ext cx="914400" cy="914400"/>
          </a:xfrm>
          <a:prstGeom prst="rect">
            <a:avLst/>
          </a:prstGeom>
        </p:spPr>
      </p:pic>
      <p:pic>
        <p:nvPicPr>
          <p:cNvPr id="10" name="Graphic 5" descr="Target">
            <a:extLst>
              <a:ext uri="{FF2B5EF4-FFF2-40B4-BE49-F238E27FC236}">
                <a16:creationId xmlns:a16="http://schemas.microsoft.com/office/drawing/2014/main" id="{04774C90-F000-46DA-903D-BD9EB2347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7664" y="2302729"/>
            <a:ext cx="6212567" cy="62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0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E25C-251C-4185-B49D-6EF90E63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Specialist Statement</a:t>
            </a:r>
            <a:br>
              <a:rPr lang="en-US">
                <a:ea typeface="+mj-lt"/>
                <a:cs typeface="+mj-l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47B16-0EB1-4636-8ADD-B2B8E7B6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en-US">
                <a:cs typeface="Calibri"/>
              </a:rPr>
              <a:t>Provide key information from my area of expertise to maximize value of the MAX app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en-US">
                <a:cs typeface="Calibri"/>
              </a:rPr>
              <a:t>Test the various iterations of the MAX app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en-US">
                <a:cs typeface="Calibri"/>
              </a:rPr>
              <a:t>Track and address issues on GitHub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en-US">
                <a:cs typeface="Calibri"/>
              </a:rPr>
              <a:t>Assist with designing User Interface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AF8E53-1E44-4C9B-B729-1DFACC4EB502}"/>
              </a:ext>
            </a:extLst>
          </p:cNvPr>
          <p:cNvSpPr/>
          <p:nvPr/>
        </p:nvSpPr>
        <p:spPr>
          <a:xfrm>
            <a:off x="-1200" y="6175800"/>
            <a:ext cx="12192000" cy="684000"/>
          </a:xfrm>
          <a:prstGeom prst="rect">
            <a:avLst/>
          </a:prstGeom>
          <a:solidFill>
            <a:srgbClr val="ED5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9" descr="Heartbeat">
            <a:extLst>
              <a:ext uri="{FF2B5EF4-FFF2-40B4-BE49-F238E27FC236}">
                <a16:creationId xmlns:a16="http://schemas.microsoft.com/office/drawing/2014/main" id="{6F5D3EFE-E486-4206-85E9-7E52988A5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7771" y="60560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5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174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Avenir Next LT Pro</vt:lpstr>
      <vt:lpstr>Calibri</vt:lpstr>
      <vt:lpstr>Calibri Light</vt:lpstr>
      <vt:lpstr>office theme</vt:lpstr>
      <vt:lpstr>AX App Proposal</vt:lpstr>
      <vt:lpstr>Background</vt:lpstr>
      <vt:lpstr>App Goal</vt:lpstr>
      <vt:lpstr>App Design</vt:lpstr>
      <vt:lpstr>Block Diagram</vt:lpstr>
      <vt:lpstr>Risk and Issues</vt:lpstr>
      <vt:lpstr>Spiral 1 Targets</vt:lpstr>
      <vt:lpstr>Spiral 2 Targets</vt:lpstr>
      <vt:lpstr>Specialist Statement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 App Proposal</dc:title>
  <dc:creator>Ritam Haldar</dc:creator>
  <cp:lastModifiedBy>Michelle Legasto</cp:lastModifiedBy>
  <cp:revision>3</cp:revision>
  <dcterms:created xsi:type="dcterms:W3CDTF">2020-02-11T22:24:49Z</dcterms:created>
  <dcterms:modified xsi:type="dcterms:W3CDTF">2020-02-11T23:05:06Z</dcterms:modified>
</cp:coreProperties>
</file>