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68" r:id="rId9"/>
    <p:sldId id="263" r:id="rId10"/>
    <p:sldId id="264" r:id="rId11"/>
    <p:sldId id="265" r:id="rId12"/>
    <p:sldId id="273" r:id="rId13"/>
    <p:sldId id="274" r:id="rId14"/>
    <p:sldId id="266" r:id="rId15"/>
    <p:sldId id="267" r:id="rId16"/>
    <p:sldId id="259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F0F2A-30A9-44D4-8DDF-C7948E1F749C}" v="7" dt="2023-12-09T22:15:4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Yi Da" userId="0d6c511d0554df1a" providerId="LiveId" clId="{2FCF0F2A-30A9-44D4-8DDF-C7948E1F749C}"/>
    <pc:docChg chg="custSel addSld modSld">
      <pc:chgData name="Kang Yi Da" userId="0d6c511d0554df1a" providerId="LiveId" clId="{2FCF0F2A-30A9-44D4-8DDF-C7948E1F749C}" dt="2023-12-09T22:17:21.299" v="155" actId="478"/>
      <pc:docMkLst>
        <pc:docMk/>
      </pc:docMkLst>
      <pc:sldChg chg="addSp delSp modSp new mod">
        <pc:chgData name="Kang Yi Da" userId="0d6c511d0554df1a" providerId="LiveId" clId="{2FCF0F2A-30A9-44D4-8DDF-C7948E1F749C}" dt="2023-12-09T22:14:51.430" v="68" actId="208"/>
        <pc:sldMkLst>
          <pc:docMk/>
          <pc:sldMk cId="1121993466" sldId="272"/>
        </pc:sldMkLst>
        <pc:spChg chg="del mod">
          <ac:chgData name="Kang Yi Da" userId="0d6c511d0554df1a" providerId="LiveId" clId="{2FCF0F2A-30A9-44D4-8DDF-C7948E1F749C}" dt="2023-12-09T22:12:12.398" v="3" actId="478"/>
          <ac:spMkLst>
            <pc:docMk/>
            <pc:sldMk cId="1121993466" sldId="272"/>
            <ac:spMk id="2" creationId="{4B204C3C-161F-1BF1-F080-326433FB71B7}"/>
          </ac:spMkLst>
        </pc:spChg>
        <pc:spChg chg="del">
          <ac:chgData name="Kang Yi Da" userId="0d6c511d0554df1a" providerId="LiveId" clId="{2FCF0F2A-30A9-44D4-8DDF-C7948E1F749C}" dt="2023-12-09T22:12:14.620" v="4" actId="478"/>
          <ac:spMkLst>
            <pc:docMk/>
            <pc:sldMk cId="1121993466" sldId="272"/>
            <ac:spMk id="3" creationId="{3F6EA74F-F62A-AAA8-C706-73601C66E9ED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4" creationId="{2B00BD49-6FE3-3C58-D1A7-9C6CBC654FF9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5" creationId="{7347631D-4CE0-91A2-D7BC-4B60CCF54A0D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6" creationId="{D352F186-88AB-59A3-8EC5-7E22D02AB76C}"/>
          </ac:spMkLst>
        </pc:spChg>
        <pc:spChg chg="add del mod">
          <ac:chgData name="Kang Yi Da" userId="0d6c511d0554df1a" providerId="LiveId" clId="{2FCF0F2A-30A9-44D4-8DDF-C7948E1F749C}" dt="2023-12-09T22:12:53.114" v="8" actId="478"/>
          <ac:spMkLst>
            <pc:docMk/>
            <pc:sldMk cId="1121993466" sldId="272"/>
            <ac:spMk id="7" creationId="{5D709A0C-791D-DC0F-050A-5CD79D7913DA}"/>
          </ac:spMkLst>
        </pc:spChg>
        <pc:spChg chg="add del mod">
          <ac:chgData name="Kang Yi Da" userId="0d6c511d0554df1a" providerId="LiveId" clId="{2FCF0F2A-30A9-44D4-8DDF-C7948E1F749C}" dt="2023-12-09T22:12:54.618" v="9" actId="478"/>
          <ac:spMkLst>
            <pc:docMk/>
            <pc:sldMk cId="1121993466" sldId="272"/>
            <ac:spMk id="8" creationId="{64928EFA-CE6F-1E1C-E554-9A21ABAC8577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9" creationId="{5574E462-6853-9268-95E6-A19A7DE83996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10" creationId="{DB420AD6-21CC-2C2F-CF02-D438C564BB9A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11" creationId="{B767830E-7385-FEF7-A8AF-D1A468420CDC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12" creationId="{7ACFD7AD-9E3E-4B76-EA6F-83F818DDC136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13" creationId="{0C8DBCC1-7EDD-BDC3-B27B-AD3494B80B8A}"/>
          </ac:spMkLst>
        </pc:spChg>
        <pc:spChg chg="add mod">
          <ac:chgData name="Kang Yi Da" userId="0d6c511d0554df1a" providerId="LiveId" clId="{2FCF0F2A-30A9-44D4-8DDF-C7948E1F749C}" dt="2023-12-09T22:14:51.430" v="68" actId="208"/>
          <ac:spMkLst>
            <pc:docMk/>
            <pc:sldMk cId="1121993466" sldId="272"/>
            <ac:spMk id="14" creationId="{34322806-E128-B8F4-4D39-7E49F710ECD1}"/>
          </ac:spMkLst>
        </pc:spChg>
      </pc:sldChg>
      <pc:sldChg chg="addSp delSp modSp new mod">
        <pc:chgData name="Kang Yi Da" userId="0d6c511d0554df1a" providerId="LiveId" clId="{2FCF0F2A-30A9-44D4-8DDF-C7948E1F749C}" dt="2023-12-09T22:16:32.762" v="111" actId="1076"/>
        <pc:sldMkLst>
          <pc:docMk/>
          <pc:sldMk cId="1457336219" sldId="273"/>
        </pc:sldMkLst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4" creationId="{45BB5BCE-F2AA-47BC-0F55-A993D79C99B4}"/>
          </ac:spMkLst>
        </pc:spChg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5" creationId="{F9EF02D5-AE78-45EB-66D7-E73437F372EF}"/>
          </ac:spMkLst>
        </pc:spChg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6" creationId="{8A4AAAAA-5D99-A3AC-AE15-97623A443865}"/>
          </ac:spMkLst>
        </pc:spChg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7" creationId="{C1C07854-FF01-2B92-5169-1E6FAF827EA9}"/>
          </ac:spMkLst>
        </pc:spChg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8" creationId="{E5F9B5BB-64B8-536D-8C16-096D6CA5AB75}"/>
          </ac:spMkLst>
        </pc:spChg>
        <pc:spChg chg="add mod">
          <ac:chgData name="Kang Yi Da" userId="0d6c511d0554df1a" providerId="LiveId" clId="{2FCF0F2A-30A9-44D4-8DDF-C7948E1F749C}" dt="2023-12-09T22:16:32.762" v="111" actId="1076"/>
          <ac:spMkLst>
            <pc:docMk/>
            <pc:sldMk cId="1457336219" sldId="273"/>
            <ac:spMk id="9" creationId="{FBBEE757-B892-5855-621E-FFA56DA5EC17}"/>
          </ac:spMkLst>
        </pc:spChg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10" creationId="{CC0D4160-6106-D84C-F2FA-F2BBDEF99A8C}"/>
          </ac:spMkLst>
        </pc:spChg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11" creationId="{5F6CFDCE-787E-A825-CADB-6EFE20D048DF}"/>
          </ac:spMkLst>
        </pc:spChg>
        <pc:spChg chg="add mod">
          <ac:chgData name="Kang Yi Da" userId="0d6c511d0554df1a" providerId="LiveId" clId="{2FCF0F2A-30A9-44D4-8DDF-C7948E1F749C}" dt="2023-12-09T22:15:26.758" v="72" actId="208"/>
          <ac:spMkLst>
            <pc:docMk/>
            <pc:sldMk cId="1457336219" sldId="273"/>
            <ac:spMk id="12" creationId="{0A5C18B5-2773-C971-3317-DE378BAB810D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13" creationId="{17C632E5-F006-89A5-A63D-F2DC6485FFBA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14" creationId="{9FB53115-ED0D-3538-DEB2-5A0E7516EB33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15" creationId="{7D1FEBAB-AF97-8E32-2E1F-F986FE0B52D8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16" creationId="{1ED1584D-0C7D-B3E4-A3E1-851DBCC34BE5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17" creationId="{E1B02B19-C9CB-3D9E-00AD-3F3055DB414B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18" creationId="{5668AA6E-5C6F-80FA-CBA0-F35A51A15445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19" creationId="{F2A1A57D-A805-0DF3-1B03-10EFD9BC15C3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20" creationId="{8A21B561-635C-F6A5-5814-5C4C9E6D2A67}"/>
          </ac:spMkLst>
        </pc:spChg>
        <pc:spChg chg="add del mod">
          <ac:chgData name="Kang Yi Da" userId="0d6c511d0554df1a" providerId="LiveId" clId="{2FCF0F2A-30A9-44D4-8DDF-C7948E1F749C}" dt="2023-12-09T22:15:45.515" v="74"/>
          <ac:spMkLst>
            <pc:docMk/>
            <pc:sldMk cId="1457336219" sldId="273"/>
            <ac:spMk id="21" creationId="{A83CD384-5897-1360-2EFF-F7168C4C5657}"/>
          </ac:spMkLst>
        </pc:spChg>
      </pc:sldChg>
      <pc:sldChg chg="addSp delSp modSp new mod">
        <pc:chgData name="Kang Yi Da" userId="0d6c511d0554df1a" providerId="LiveId" clId="{2FCF0F2A-30A9-44D4-8DDF-C7948E1F749C}" dt="2023-12-09T22:17:21.299" v="155" actId="478"/>
        <pc:sldMkLst>
          <pc:docMk/>
          <pc:sldMk cId="4184531151" sldId="274"/>
        </pc:sldMkLst>
        <pc:spChg chg="del mod">
          <ac:chgData name="Kang Yi Da" userId="0d6c511d0554df1a" providerId="LiveId" clId="{2FCF0F2A-30A9-44D4-8DDF-C7948E1F749C}" dt="2023-12-09T22:17:21.299" v="155" actId="478"/>
          <ac:spMkLst>
            <pc:docMk/>
            <pc:sldMk cId="4184531151" sldId="274"/>
            <ac:spMk id="2" creationId="{76B2989D-755F-B287-1D7D-D76F0175E4E9}"/>
          </ac:spMkLst>
        </pc:spChg>
        <pc:spChg chg="del">
          <ac:chgData name="Kang Yi Da" userId="0d6c511d0554df1a" providerId="LiveId" clId="{2FCF0F2A-30A9-44D4-8DDF-C7948E1F749C}" dt="2023-12-09T22:17:18.016" v="153" actId="478"/>
          <ac:spMkLst>
            <pc:docMk/>
            <pc:sldMk cId="4184531151" sldId="274"/>
            <ac:spMk id="3" creationId="{2C59C5D9-2BF4-EE71-8FC8-0147983D7322}"/>
          </ac:spMkLst>
        </pc:spChg>
        <pc:spChg chg="add mod">
          <ac:chgData name="Kang Yi Da" userId="0d6c511d0554df1a" providerId="LiveId" clId="{2FCF0F2A-30A9-44D4-8DDF-C7948E1F749C}" dt="2023-12-09T22:16:13.909" v="109" actId="20577"/>
          <ac:spMkLst>
            <pc:docMk/>
            <pc:sldMk cId="4184531151" sldId="274"/>
            <ac:spMk id="4" creationId="{0AA0F09E-C8FB-D52D-3291-BF7D723ACEB2}"/>
          </ac:spMkLst>
        </pc:spChg>
        <pc:spChg chg="add mod">
          <ac:chgData name="Kang Yi Da" userId="0d6c511d0554df1a" providerId="LiveId" clId="{2FCF0F2A-30A9-44D4-8DDF-C7948E1F749C}" dt="2023-12-09T22:15:48.761" v="78" actId="1036"/>
          <ac:spMkLst>
            <pc:docMk/>
            <pc:sldMk cId="4184531151" sldId="274"/>
            <ac:spMk id="5" creationId="{F9AE0068-3057-96EB-F05E-CFF2CA3D453B}"/>
          </ac:spMkLst>
        </pc:spChg>
        <pc:spChg chg="add mod">
          <ac:chgData name="Kang Yi Da" userId="0d6c511d0554df1a" providerId="LiveId" clId="{2FCF0F2A-30A9-44D4-8DDF-C7948E1F749C}" dt="2023-12-09T22:16:26.321" v="110"/>
          <ac:spMkLst>
            <pc:docMk/>
            <pc:sldMk cId="4184531151" sldId="274"/>
            <ac:spMk id="6" creationId="{C306C2F6-D838-EE4D-C217-5A43BEE31F68}"/>
          </ac:spMkLst>
        </pc:spChg>
        <pc:spChg chg="add mod">
          <ac:chgData name="Kang Yi Da" userId="0d6c511d0554df1a" providerId="LiveId" clId="{2FCF0F2A-30A9-44D4-8DDF-C7948E1F749C}" dt="2023-12-09T22:16:43.448" v="114" actId="14100"/>
          <ac:spMkLst>
            <pc:docMk/>
            <pc:sldMk cId="4184531151" sldId="274"/>
            <ac:spMk id="7" creationId="{D5EA0592-710D-196C-A4EA-D7BE0E6835D5}"/>
          </ac:spMkLst>
        </pc:spChg>
        <pc:spChg chg="add mod">
          <ac:chgData name="Kang Yi Da" userId="0d6c511d0554df1a" providerId="LiveId" clId="{2FCF0F2A-30A9-44D4-8DDF-C7948E1F749C}" dt="2023-12-09T22:15:48.761" v="78" actId="1036"/>
          <ac:spMkLst>
            <pc:docMk/>
            <pc:sldMk cId="4184531151" sldId="274"/>
            <ac:spMk id="8" creationId="{C73811B4-A0B3-A6A7-A6CC-7E76C9D20EDD}"/>
          </ac:spMkLst>
        </pc:spChg>
        <pc:spChg chg="add mod">
          <ac:chgData name="Kang Yi Da" userId="0d6c511d0554df1a" providerId="LiveId" clId="{2FCF0F2A-30A9-44D4-8DDF-C7948E1F749C}" dt="2023-12-09T22:17:10.274" v="152" actId="20577"/>
          <ac:spMkLst>
            <pc:docMk/>
            <pc:sldMk cId="4184531151" sldId="274"/>
            <ac:spMk id="9" creationId="{35D70064-3E01-C0B6-D305-6C16A3B30030}"/>
          </ac:spMkLst>
        </pc:spChg>
        <pc:spChg chg="add mod">
          <ac:chgData name="Kang Yi Da" userId="0d6c511d0554df1a" providerId="LiveId" clId="{2FCF0F2A-30A9-44D4-8DDF-C7948E1F749C}" dt="2023-12-09T22:15:48.761" v="78" actId="1036"/>
          <ac:spMkLst>
            <pc:docMk/>
            <pc:sldMk cId="4184531151" sldId="274"/>
            <ac:spMk id="10" creationId="{0F0CA5DC-1233-C994-7139-9AEC52EBC1C4}"/>
          </ac:spMkLst>
        </pc:spChg>
        <pc:spChg chg="add mod">
          <ac:chgData name="Kang Yi Da" userId="0d6c511d0554df1a" providerId="LiveId" clId="{2FCF0F2A-30A9-44D4-8DDF-C7948E1F749C}" dt="2023-12-09T22:15:48.761" v="78" actId="1036"/>
          <ac:spMkLst>
            <pc:docMk/>
            <pc:sldMk cId="4184531151" sldId="274"/>
            <ac:spMk id="11" creationId="{24DDF9EA-EC4A-5EC0-4FFD-6D74376E3D7D}"/>
          </ac:spMkLst>
        </pc:spChg>
        <pc:spChg chg="add mod">
          <ac:chgData name="Kang Yi Da" userId="0d6c511d0554df1a" providerId="LiveId" clId="{2FCF0F2A-30A9-44D4-8DDF-C7948E1F749C}" dt="2023-12-09T22:15:48.761" v="78" actId="1036"/>
          <ac:spMkLst>
            <pc:docMk/>
            <pc:sldMk cId="4184531151" sldId="274"/>
            <ac:spMk id="12" creationId="{8AF1CF47-5283-6EBA-0DBE-723043BFF4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47EED-2628-4290-9DC3-F1DDE930BE3E}" type="datetimeFigureOut">
              <a:rPr lang="en-SG" smtClean="0"/>
              <a:t>9/12/2023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43701-95E3-4F54-8583-2113B5FF6F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34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Data was sufficient as the base to investigating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43701-95E3-4F54-8583-2113B5FF6FF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335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Some similarities between certain dialects but we are pretty sure that won’t cause us any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43701-95E3-4F54-8583-2113B5FF6FF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95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43701-95E3-4F54-8583-2113B5FF6FF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12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5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8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3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902-42D6-B737-1CD9-D30A19E26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What Dialect 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07AEE-DE55-9227-8218-2D4BE51F9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By: </a:t>
            </a:r>
            <a:r>
              <a:rPr lang="en-SG" err="1"/>
              <a:t>Jashwant</a:t>
            </a:r>
            <a:r>
              <a:rPr lang="en-SG"/>
              <a:t> and Yi Da</a:t>
            </a:r>
          </a:p>
        </p:txBody>
      </p:sp>
    </p:spTree>
    <p:extLst>
      <p:ext uri="{BB962C8B-B14F-4D97-AF65-F5344CB8AC3E}">
        <p14:creationId xmlns:p14="http://schemas.microsoft.com/office/powerpoint/2010/main" val="34823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51C-9026-B02B-8972-0F445E3D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Dialect Classification (New results)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7F302F-DBF1-6FBA-8291-6DDDCC0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39312" cy="402336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Revised accuracy: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88.57%</a:t>
            </a:r>
          </a:p>
          <a:p>
            <a:endParaRPr lang="en-GB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6C5865D-BDAD-78FB-551E-F818EDC8B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532735"/>
              </p:ext>
            </p:extLst>
          </p:nvPr>
        </p:nvGraphicFramePr>
        <p:xfrm>
          <a:off x="1216152" y="2458086"/>
          <a:ext cx="3803904" cy="33832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7968">
                  <a:extLst>
                    <a:ext uri="{9D8B030D-6E8A-4147-A177-3AD203B41FA5}">
                      <a16:colId xmlns:a16="http://schemas.microsoft.com/office/drawing/2014/main" val="2289596866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1800356563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138111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Original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Revised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Original ZS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9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British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4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Singaporean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Australian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1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South African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778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Irish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46.7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66634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B8642-9C1B-67E3-1451-244B7CB09839}"/>
              </a:ext>
            </a:extLst>
          </p:cNvPr>
          <p:cNvSpPr txBox="1">
            <a:spLocks/>
          </p:cNvSpPr>
          <p:nvPr/>
        </p:nvSpPr>
        <p:spPr>
          <a:xfrm>
            <a:off x="5279923" y="2300748"/>
            <a:ext cx="3726425" cy="356834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Issues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Still mixes up Irish and British sentences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(Linguistically very similar)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Less willing to make assumptions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(More likely to treat a sentence as standard English than classifying)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E12681-DA2A-9C11-96E3-7D235A477149}"/>
              </a:ext>
            </a:extLst>
          </p:cNvPr>
          <p:cNvCxnSpPr>
            <a:cxnSpLocks/>
          </p:cNvCxnSpPr>
          <p:nvPr/>
        </p:nvCxnSpPr>
        <p:spPr>
          <a:xfrm flipH="1">
            <a:off x="8963521" y="2881973"/>
            <a:ext cx="5274" cy="190559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FF70B1-3D08-8B3F-B5AA-3BA6156CAC24}"/>
              </a:ext>
            </a:extLst>
          </p:cNvPr>
          <p:cNvCxnSpPr>
            <a:cxnSpLocks/>
          </p:cNvCxnSpPr>
          <p:nvPr/>
        </p:nvCxnSpPr>
        <p:spPr>
          <a:xfrm flipH="1" flipV="1">
            <a:off x="8731989" y="4698512"/>
            <a:ext cx="3195881" cy="8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group of black text">
            <a:extLst>
              <a:ext uri="{FF2B5EF4-FFF2-40B4-BE49-F238E27FC236}">
                <a16:creationId xmlns:a16="http://schemas.microsoft.com/office/drawing/2014/main" id="{EDA179BA-DE03-C258-8FB5-DF647337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348" y="2602599"/>
            <a:ext cx="2786371" cy="20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082-1C1B-D7AD-194F-6E30908D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Dialect Translation (Structure)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A35B5C-3D88-83F2-B63B-2A563864E0A7}"/>
              </a:ext>
            </a:extLst>
          </p:cNvPr>
          <p:cNvSpPr/>
          <p:nvPr/>
        </p:nvSpPr>
        <p:spPr>
          <a:xfrm>
            <a:off x="527003" y="1879808"/>
            <a:ext cx="2585885" cy="164383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Prompt for Translation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Dialect : Singaporean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(Zero Shot, Few Shot, Chain of thought)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AB04AE-6A2E-8C82-1BDB-CEA10C4A53B3}"/>
              </a:ext>
            </a:extLst>
          </p:cNvPr>
          <p:cNvSpPr/>
          <p:nvPr/>
        </p:nvSpPr>
        <p:spPr>
          <a:xfrm>
            <a:off x="3840474" y="3430845"/>
            <a:ext cx="2123768" cy="119707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GPT-4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88C14-EF17-2AEE-9EAC-85C1F4E7DEC9}"/>
              </a:ext>
            </a:extLst>
          </p:cNvPr>
          <p:cNvSpPr/>
          <p:nvPr/>
        </p:nvSpPr>
        <p:spPr>
          <a:xfrm>
            <a:off x="527003" y="4549266"/>
            <a:ext cx="2585885" cy="164383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Sentence :</a:t>
            </a:r>
          </a:p>
          <a:p>
            <a:pPr algn="ctr"/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was thinking of going to the beach, just now, if the weather holds up.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B509B568-AB01-F394-B813-53349B006EAC}"/>
              </a:ext>
            </a:extLst>
          </p:cNvPr>
          <p:cNvSpPr/>
          <p:nvPr/>
        </p:nvSpPr>
        <p:spPr>
          <a:xfrm rot="5400000">
            <a:off x="3725558" y="1868744"/>
            <a:ext cx="986913" cy="18976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90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21FEC263-DF02-C640-5F05-59577BE7AB6E}"/>
              </a:ext>
            </a:extLst>
          </p:cNvPr>
          <p:cNvSpPr/>
          <p:nvPr/>
        </p:nvSpPr>
        <p:spPr>
          <a:xfrm rot="5400000" flipH="1">
            <a:off x="3620476" y="4397478"/>
            <a:ext cx="1197077" cy="1897627"/>
          </a:xfrm>
          <a:prstGeom prst="bentArrow">
            <a:avLst>
              <a:gd name="adj1" fmla="val 21715"/>
              <a:gd name="adj2" fmla="val 25000"/>
              <a:gd name="adj3" fmla="val 25000"/>
              <a:gd name="adj4" fmla="val 690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DED3C8-F1A1-109A-6579-0C8E46C7FDC3}"/>
              </a:ext>
            </a:extLst>
          </p:cNvPr>
          <p:cNvSpPr/>
          <p:nvPr/>
        </p:nvSpPr>
        <p:spPr>
          <a:xfrm>
            <a:off x="7203103" y="3493985"/>
            <a:ext cx="1622327" cy="107079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Translated sentence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2A06C9-4168-69F3-A74D-6560BFD63102}"/>
              </a:ext>
            </a:extLst>
          </p:cNvPr>
          <p:cNvSpPr/>
          <p:nvPr/>
        </p:nvSpPr>
        <p:spPr>
          <a:xfrm>
            <a:off x="6092062" y="3824749"/>
            <a:ext cx="983222" cy="39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86C090-5A85-0270-01EF-364EB2D55F28}"/>
              </a:ext>
            </a:extLst>
          </p:cNvPr>
          <p:cNvSpPr/>
          <p:nvPr/>
        </p:nvSpPr>
        <p:spPr>
          <a:xfrm>
            <a:off x="9533353" y="2701723"/>
            <a:ext cx="1622327" cy="263903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Provide a rating 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aka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 Mean opinion score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BFF93D-C606-3E64-A2BB-FC5079CCDD65}"/>
              </a:ext>
            </a:extLst>
          </p:cNvPr>
          <p:cNvSpPr/>
          <p:nvPr/>
        </p:nvSpPr>
        <p:spPr>
          <a:xfrm>
            <a:off x="8953249" y="3834581"/>
            <a:ext cx="481780" cy="39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6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915E-3405-7CC6-EC32-478F03FC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83B4-7F9F-76F1-4948-C8FBF3B2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BB5BCE-F2AA-47BC-0F55-A993D79C99B4}"/>
              </a:ext>
            </a:extLst>
          </p:cNvPr>
          <p:cNvSpPr/>
          <p:nvPr/>
        </p:nvSpPr>
        <p:spPr>
          <a:xfrm>
            <a:off x="527003" y="1879808"/>
            <a:ext cx="2585885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Prompt for Translation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Dialect : Singaporean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(Zero Shot, Few Shot, Chain of thought)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EF02D5-AE78-45EB-66D7-E73437F372EF}"/>
              </a:ext>
            </a:extLst>
          </p:cNvPr>
          <p:cNvSpPr/>
          <p:nvPr/>
        </p:nvSpPr>
        <p:spPr>
          <a:xfrm>
            <a:off x="3840474" y="3430845"/>
            <a:ext cx="2123768" cy="11970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GPT-4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4AAAAA-5D99-A3AC-AE15-97623A443865}"/>
              </a:ext>
            </a:extLst>
          </p:cNvPr>
          <p:cNvSpPr/>
          <p:nvPr/>
        </p:nvSpPr>
        <p:spPr>
          <a:xfrm>
            <a:off x="527003" y="4549266"/>
            <a:ext cx="2585885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Sentence :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was thinking of going to the beach, just now, if the weather holds up.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C1C07854-FF01-2B92-5169-1E6FAF827EA9}"/>
              </a:ext>
            </a:extLst>
          </p:cNvPr>
          <p:cNvSpPr/>
          <p:nvPr/>
        </p:nvSpPr>
        <p:spPr>
          <a:xfrm rot="5400000">
            <a:off x="3725558" y="1868744"/>
            <a:ext cx="986913" cy="18976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90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E5F9B5BB-64B8-536D-8C16-096D6CA5AB75}"/>
              </a:ext>
            </a:extLst>
          </p:cNvPr>
          <p:cNvSpPr/>
          <p:nvPr/>
        </p:nvSpPr>
        <p:spPr>
          <a:xfrm rot="5400000" flipH="1">
            <a:off x="3620476" y="4397478"/>
            <a:ext cx="1197077" cy="1897627"/>
          </a:xfrm>
          <a:prstGeom prst="bentArrow">
            <a:avLst>
              <a:gd name="adj1" fmla="val 21715"/>
              <a:gd name="adj2" fmla="val 25000"/>
              <a:gd name="adj3" fmla="val 25000"/>
              <a:gd name="adj4" fmla="val 690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BEE757-B892-5855-621E-FFA56DA5EC17}"/>
              </a:ext>
            </a:extLst>
          </p:cNvPr>
          <p:cNvSpPr/>
          <p:nvPr/>
        </p:nvSpPr>
        <p:spPr>
          <a:xfrm>
            <a:off x="7203103" y="3478472"/>
            <a:ext cx="1622327" cy="107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Translated sentence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C0D4160-6106-D84C-F2FA-F2BBDEF99A8C}"/>
              </a:ext>
            </a:extLst>
          </p:cNvPr>
          <p:cNvSpPr/>
          <p:nvPr/>
        </p:nvSpPr>
        <p:spPr>
          <a:xfrm>
            <a:off x="6092062" y="3824749"/>
            <a:ext cx="983222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6CFDCE-787E-A825-CADB-6EFE20D048DF}"/>
              </a:ext>
            </a:extLst>
          </p:cNvPr>
          <p:cNvSpPr/>
          <p:nvPr/>
        </p:nvSpPr>
        <p:spPr>
          <a:xfrm>
            <a:off x="9533353" y="2701723"/>
            <a:ext cx="1622327" cy="26390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Provide a rating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aka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 Mean opinion score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5C18B5-2773-C971-3317-DE378BAB810D}"/>
              </a:ext>
            </a:extLst>
          </p:cNvPr>
          <p:cNvSpPr/>
          <p:nvPr/>
        </p:nvSpPr>
        <p:spPr>
          <a:xfrm>
            <a:off x="8953249" y="3834581"/>
            <a:ext cx="481780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33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A0F09E-C8FB-D52D-3291-BF7D723ACEB2}"/>
              </a:ext>
            </a:extLst>
          </p:cNvPr>
          <p:cNvSpPr/>
          <p:nvPr/>
        </p:nvSpPr>
        <p:spPr>
          <a:xfrm>
            <a:off x="3988454" y="2012650"/>
            <a:ext cx="2585885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Prompt for translation, including target dialect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E0068-3057-96EB-F05E-CFF2CA3D453B}"/>
              </a:ext>
            </a:extLst>
          </p:cNvPr>
          <p:cNvSpPr/>
          <p:nvPr/>
        </p:nvSpPr>
        <p:spPr>
          <a:xfrm>
            <a:off x="4219513" y="4418817"/>
            <a:ext cx="2123768" cy="11970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GPT-4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6C2F6-D838-EE4D-C217-5A43BEE31F68}"/>
              </a:ext>
            </a:extLst>
          </p:cNvPr>
          <p:cNvSpPr/>
          <p:nvPr/>
        </p:nvSpPr>
        <p:spPr>
          <a:xfrm>
            <a:off x="276776" y="4220080"/>
            <a:ext cx="2585885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Sentence Database: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was thinking of going to the beach, just now, if the weather holds up.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EA0592-710D-196C-A4EA-D7BE0E6835D5}"/>
              </a:ext>
            </a:extLst>
          </p:cNvPr>
          <p:cNvSpPr/>
          <p:nvPr/>
        </p:nvSpPr>
        <p:spPr>
          <a:xfrm>
            <a:off x="7582142" y="4418818"/>
            <a:ext cx="1622327" cy="11970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Translated sentence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3811B4-A0B3-A6A7-A6CC-7E76C9D20EDD}"/>
              </a:ext>
            </a:extLst>
          </p:cNvPr>
          <p:cNvSpPr/>
          <p:nvPr/>
        </p:nvSpPr>
        <p:spPr>
          <a:xfrm>
            <a:off x="6471101" y="4812721"/>
            <a:ext cx="983222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D70064-3E01-C0B6-D305-6C16A3B30030}"/>
              </a:ext>
            </a:extLst>
          </p:cNvPr>
          <p:cNvSpPr/>
          <p:nvPr/>
        </p:nvSpPr>
        <p:spPr>
          <a:xfrm>
            <a:off x="9912392" y="4195439"/>
            <a:ext cx="1622327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Mean Opinion Score for comparison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0CA5DC-1233-C994-7139-9AEC52EBC1C4}"/>
              </a:ext>
            </a:extLst>
          </p:cNvPr>
          <p:cNvSpPr/>
          <p:nvPr/>
        </p:nvSpPr>
        <p:spPr>
          <a:xfrm>
            <a:off x="9332288" y="4822553"/>
            <a:ext cx="481780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DDF9EA-EC4A-5EC0-4FFD-6D74376E3D7D}"/>
              </a:ext>
            </a:extLst>
          </p:cNvPr>
          <p:cNvSpPr/>
          <p:nvPr/>
        </p:nvSpPr>
        <p:spPr>
          <a:xfrm>
            <a:off x="3049476" y="4845350"/>
            <a:ext cx="983222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F1CF47-5283-6EBA-0DBE-723043BFF45D}"/>
              </a:ext>
            </a:extLst>
          </p:cNvPr>
          <p:cNvSpPr/>
          <p:nvPr/>
        </p:nvSpPr>
        <p:spPr>
          <a:xfrm rot="5400000">
            <a:off x="5003285" y="3841003"/>
            <a:ext cx="556222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53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5CB3-67D2-13F2-8F40-C6AB25CA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Dialect Translation (Quantitative)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ADEE-6163-0A86-AEE7-C7C88554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378795"/>
          </a:xfrm>
        </p:spPr>
        <p:txBody>
          <a:bodyPr>
            <a:normAutofit/>
          </a:bodyPr>
          <a:lstStyle/>
          <a:p>
            <a:r>
              <a:rPr lang="en-GB" b="1" dirty="0"/>
              <a:t>Scored only Indian and Singaporean translations</a:t>
            </a:r>
          </a:p>
          <a:p>
            <a:r>
              <a:rPr lang="en-GB" b="1" dirty="0"/>
              <a:t>30 sentences each</a:t>
            </a:r>
          </a:p>
          <a:p>
            <a:r>
              <a:rPr lang="en-GB" dirty="0"/>
              <a:t>Used mean opinion score and this is our rubrics</a:t>
            </a:r>
          </a:p>
          <a:p>
            <a:r>
              <a:rPr lang="en-GB" dirty="0"/>
              <a:t>Score ranges from 1 to 5, </a:t>
            </a:r>
          </a:p>
          <a:p>
            <a:r>
              <a:rPr lang="en-GB" dirty="0"/>
              <a:t>With 5 being the best and the base score being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6CD868-D7EF-4CD3-9069-CDFB2F9C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68476"/>
              </p:ext>
            </p:extLst>
          </p:nvPr>
        </p:nvGraphicFramePr>
        <p:xfrm>
          <a:off x="6508376" y="1931507"/>
          <a:ext cx="5259952" cy="179930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953128">
                  <a:extLst>
                    <a:ext uri="{9D8B030D-6E8A-4147-A177-3AD203B41FA5}">
                      <a16:colId xmlns:a16="http://schemas.microsoft.com/office/drawing/2014/main" val="291295625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831069176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1373837253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3387394581"/>
                    </a:ext>
                  </a:extLst>
                </a:gridCol>
              </a:tblGrid>
              <a:tr h="162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Points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+0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+1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+2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10562"/>
                  </a:ext>
                </a:extLst>
              </a:tr>
              <a:tr h="645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Original meaning preserved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Meaning of original sentence was lost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Some parts of the meaning has been altered but is largely correct.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 dirty="0">
                          <a:effectLst/>
                        </a:rPr>
                        <a:t>The meaning of the sentence got preserved entirely.</a:t>
                      </a:r>
                      <a:endParaRPr lang="en-SG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010616"/>
                  </a:ext>
                </a:extLst>
              </a:tr>
              <a:tr h="973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 dirty="0">
                          <a:effectLst/>
                        </a:rPr>
                        <a:t>Sentence structure and vocabulary of the target dialect</a:t>
                      </a:r>
                      <a:endParaRPr lang="en-SG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The generated sentence does not contain any aspects of the target dialect.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>
                          <a:effectLst/>
                        </a:rPr>
                        <a:t>Some aspects of the target dialect were shown but there were either grammatical or sentence structural mistakes</a:t>
                      </a:r>
                      <a:endParaRPr lang="en-SG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SG" sz="1100" dirty="0">
                          <a:effectLst/>
                        </a:rPr>
                        <a:t>The generated sentence has the sentence structure and some vocabulary from the target dialect.</a:t>
                      </a:r>
                      <a:endParaRPr lang="en-SG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83288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7CF468-5A63-C4BE-22B5-A7CF01384C2B}"/>
              </a:ext>
            </a:extLst>
          </p:cNvPr>
          <p:cNvSpPr/>
          <p:nvPr/>
        </p:nvSpPr>
        <p:spPr>
          <a:xfrm>
            <a:off x="1097280" y="4153499"/>
            <a:ext cx="2331720" cy="1581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Zero-Shot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Temp: 1, Top P: 0.5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Indian MOS: 3.47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Singaporean MOS: 3.55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8DA337-41BE-BDF4-2ED5-CC1822037EA6}"/>
              </a:ext>
            </a:extLst>
          </p:cNvPr>
          <p:cNvSpPr/>
          <p:nvPr/>
        </p:nvSpPr>
        <p:spPr>
          <a:xfrm>
            <a:off x="3877056" y="4153499"/>
            <a:ext cx="2331720" cy="1581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Zero-Shot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Temp: 0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Indian MOS: 3.9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Singaporean MOS: 3.98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2C8BA8-FEEF-B94B-8D1A-3DC7C664294B}"/>
              </a:ext>
            </a:extLst>
          </p:cNvPr>
          <p:cNvSpPr/>
          <p:nvPr/>
        </p:nvSpPr>
        <p:spPr>
          <a:xfrm>
            <a:off x="6656832" y="4153499"/>
            <a:ext cx="2331720" cy="1581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Chain of Thought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Temp: 1, Top P: 0.5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Indian MOS: 3.75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Singaporean MOS: 3.88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692986-6ADC-B4AA-06D2-99488BFE45D3}"/>
              </a:ext>
            </a:extLst>
          </p:cNvPr>
          <p:cNvSpPr/>
          <p:nvPr/>
        </p:nvSpPr>
        <p:spPr>
          <a:xfrm>
            <a:off x="9436608" y="4153499"/>
            <a:ext cx="2331720" cy="1581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Chain of Thought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Temp: 0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Indian MOS: 4.45</a:t>
            </a: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Singaporean MOS: 4.2 </a:t>
            </a:r>
          </a:p>
        </p:txBody>
      </p:sp>
    </p:spTree>
    <p:extLst>
      <p:ext uri="{BB962C8B-B14F-4D97-AF65-F5344CB8AC3E}">
        <p14:creationId xmlns:p14="http://schemas.microsoft.com/office/powerpoint/2010/main" val="7338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CB59-860E-B106-82E2-D8FBFA17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Dialect Translation (Qualitative)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F627CF-77E4-234F-8C0C-61A3268B6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01222"/>
              </p:ext>
            </p:extLst>
          </p:nvPr>
        </p:nvGraphicFramePr>
        <p:xfrm>
          <a:off x="452284" y="1846263"/>
          <a:ext cx="11277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780">
                  <a:extLst>
                    <a:ext uri="{9D8B030D-6E8A-4147-A177-3AD203B41FA5}">
                      <a16:colId xmlns:a16="http://schemas.microsoft.com/office/drawing/2014/main" val="695196333"/>
                    </a:ext>
                  </a:extLst>
                </a:gridCol>
                <a:gridCol w="4818888">
                  <a:extLst>
                    <a:ext uri="{9D8B030D-6E8A-4147-A177-3AD203B41FA5}">
                      <a16:colId xmlns:a16="http://schemas.microsoft.com/office/drawing/2014/main" val="1389461546"/>
                    </a:ext>
                  </a:extLst>
                </a:gridCol>
                <a:gridCol w="5255932">
                  <a:extLst>
                    <a:ext uri="{9D8B030D-6E8A-4147-A177-3AD203B41FA5}">
                      <a16:colId xmlns:a16="http://schemas.microsoft.com/office/drawing/2014/main" val="666252722"/>
                    </a:ext>
                  </a:extLst>
                </a:gridCol>
              </a:tblGrid>
              <a:tr h="354488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Singaporean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Indian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1924"/>
                  </a:ext>
                </a:extLst>
              </a:tr>
              <a:tr h="886220">
                <a:tc>
                  <a:txBody>
                    <a:bodyPr/>
                    <a:lstStyle/>
                    <a:p>
                      <a:r>
                        <a:rPr lang="en-SG" dirty="0"/>
                        <a:t>Good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Don't bluff, we know you never buy one.</a:t>
                      </a:r>
                    </a:p>
                    <a:p>
                      <a:r>
                        <a:rPr lang="en-GB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(Chumma don't act, we know you didn't buy)</a:t>
                      </a:r>
                      <a:endParaRPr lang="en-SG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Thank God, it's just a light rain today, only a bit of drizzle</a:t>
                      </a:r>
                    </a:p>
                    <a:p>
                      <a:r>
                        <a:rPr lang="en-SG" i="1" dirty="0"/>
                        <a:t>(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It's a soft day, thank God, just a light drizzle.)</a:t>
                      </a:r>
                      <a:endParaRPr lang="en-SG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63629"/>
                  </a:ext>
                </a:extLst>
              </a:tr>
              <a:tr h="1152086">
                <a:tc>
                  <a:txBody>
                    <a:bodyPr/>
                    <a:lstStyle/>
                    <a:p>
                      <a:r>
                        <a:rPr lang="en-SG" dirty="0"/>
                        <a:t>Good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come see you later, just settling some work. 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(I'll come visit you now-now, just finishing up some work.)</a:t>
                      </a:r>
                      <a:endParaRPr lang="en-SG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Arre, you're so competitive yaar, always needing to be first in everything.</a:t>
                      </a:r>
                    </a:p>
                    <a:p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(Eh, you very kiasu leh, always must be first in everything)</a:t>
                      </a:r>
                      <a:endParaRPr lang="en-SG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37682"/>
                  </a:ext>
                </a:extLst>
              </a:tr>
              <a:tr h="620354">
                <a:tc>
                  <a:txBody>
                    <a:bodyPr/>
                    <a:lstStyle/>
                    <a:p>
                      <a:r>
                        <a:rPr lang="en-SG" dirty="0"/>
                        <a:t>Bad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movie was shiok lah?</a:t>
                      </a:r>
                    </a:p>
                    <a:p>
                      <a:r>
                        <a:rPr lang="en-GB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(That movie was too good, hey?)</a:t>
                      </a:r>
                      <a:endParaRPr lang="en-SG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rugby match was an absolute blast last night.</a:t>
                      </a:r>
                    </a:p>
                    <a:p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(That rugby match was an absolute jol last night.)</a:t>
                      </a:r>
                      <a:endParaRPr lang="en-SG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41623"/>
                  </a:ext>
                </a:extLst>
              </a:tr>
              <a:tr h="1385942">
                <a:tc>
                  <a:txBody>
                    <a:bodyPr/>
                    <a:lstStyle/>
                    <a:p>
                      <a:r>
                        <a:rPr lang="en-SG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Specific lingo was used was effective even </a:t>
                      </a:r>
                      <a:r>
                        <a:rPr lang="en-SG" b="1"/>
                        <a:t>without the use of dialect specific vocabulary.</a:t>
                      </a:r>
                      <a:r>
                        <a:rPr lang="en-SG"/>
                        <a:t> The main issue is the </a:t>
                      </a:r>
                      <a:r>
                        <a:rPr lang="en-SG" b="1"/>
                        <a:t>poor use</a:t>
                      </a:r>
                      <a:r>
                        <a:rPr lang="en-SG"/>
                        <a:t> of ‘</a:t>
                      </a:r>
                      <a:r>
                        <a:rPr lang="en-SG" b="1"/>
                        <a:t>lah/la</a:t>
                      </a:r>
                      <a:r>
                        <a:rPr lang="en-SG"/>
                        <a:t>’ and ‘</a:t>
                      </a:r>
                      <a:r>
                        <a:rPr lang="en-SG" b="1"/>
                        <a:t>shiok</a:t>
                      </a:r>
                      <a:r>
                        <a:rPr lang="en-SG"/>
                        <a:t>’, missing the nuanced meaning of those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The translation was mostly accurate and for sentences that did not necessarily have any need for an Indian dialect were also translated correctly, bad translation were either overusing </a:t>
                      </a:r>
                      <a:r>
                        <a:rPr lang="en-SG" b="1"/>
                        <a:t>yaar</a:t>
                      </a:r>
                      <a:r>
                        <a:rPr lang="en-SG"/>
                        <a:t>, and </a:t>
                      </a:r>
                      <a:r>
                        <a:rPr lang="en-SG" b="1"/>
                        <a:t>only</a:t>
                      </a:r>
                      <a:r>
                        <a:rPr lang="en-SG" b="0"/>
                        <a:t>. Some translation were not close to the Indian dialect.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2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3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C8F4-22D4-FF60-8937-88F18AFD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D6D8-45F0-42C8-8BE8-4487969D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Dialects are hard to define as classes</a:t>
            </a:r>
          </a:p>
          <a:p>
            <a:pPr lvl="1"/>
            <a:r>
              <a:rPr lang="en-SG" dirty="0"/>
              <a:t>People can pick up dialect traits from multiple places (See British and Irish)</a:t>
            </a:r>
          </a:p>
          <a:p>
            <a:pPr lvl="1"/>
            <a:r>
              <a:rPr lang="en-SG" dirty="0"/>
              <a:t>It is best to approach it as a multi-label classification problem</a:t>
            </a:r>
          </a:p>
          <a:p>
            <a:pPr lvl="1"/>
            <a:r>
              <a:rPr lang="en-SG" dirty="0"/>
              <a:t>Potentially can attempt multi-class translation</a:t>
            </a:r>
          </a:p>
          <a:p>
            <a:r>
              <a:rPr lang="en-SG" dirty="0"/>
              <a:t>Made the classification open-ended</a:t>
            </a:r>
          </a:p>
          <a:p>
            <a:pPr lvl="1"/>
            <a:r>
              <a:rPr lang="en-SG" dirty="0"/>
              <a:t>Unrestricted classification for the model</a:t>
            </a:r>
          </a:p>
          <a:p>
            <a:r>
              <a:rPr lang="en-SG" dirty="0"/>
              <a:t>Dialects with less speakers are not as good</a:t>
            </a:r>
          </a:p>
          <a:p>
            <a:pPr lvl="1"/>
            <a:r>
              <a:rPr lang="en-SG" dirty="0"/>
              <a:t>Using GPT builder’s knowledge base to supplement extra knowledge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39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176EC-3A87-9858-A6DE-312A2A19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F5910-1B00-60B2-01F6-5F65A22C7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353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0E0-761A-B1D8-C301-97BA70B2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Classifying the Generator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944A-F430-1ED1-33FF-ACF285A2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Putting the outputs of the zero-shot temp=0 translator into the zero-shot classifier to get the accuracy: 55%</a:t>
            </a:r>
          </a:p>
          <a:p>
            <a:endParaRPr lang="en-SG" dirty="0"/>
          </a:p>
          <a:p>
            <a:r>
              <a:rPr lang="en-SG" dirty="0"/>
              <a:t>Major issues:</a:t>
            </a:r>
          </a:p>
          <a:p>
            <a:pPr lvl="1"/>
            <a:r>
              <a:rPr lang="en-SG" dirty="0"/>
              <a:t>Irish, British and Australian tended to get classified as each other</a:t>
            </a:r>
          </a:p>
          <a:p>
            <a:pPr lvl="1"/>
            <a:r>
              <a:rPr lang="en-SG" dirty="0"/>
              <a:t>Translator GPT really tried to shove words where it didn’t make sense and that confused </a:t>
            </a:r>
            <a:r>
              <a:rPr lang="en-SG"/>
              <a:t>the classifier GPT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43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DEC-F09F-88A6-2286-2B193B69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Translation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B0066F-0A81-1441-1949-DCD448BE7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619976"/>
              </p:ext>
            </p:extLst>
          </p:nvPr>
        </p:nvGraphicFramePr>
        <p:xfrm>
          <a:off x="1096963" y="1846263"/>
          <a:ext cx="10058400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261112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5155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Singaporean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wait lah, I let my sayang wife Betty and my special daughter Emily do the revealing one.</a:t>
                      </a:r>
                    </a:p>
                    <a:p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film was brilliant, indeed it was.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8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Born and raised with a simple hat and a cup of mild drink, and a job in the steel industry.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Shall we have a small talk over a cup of chai?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6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Everytime he give one missed call, I think he never top up his phone one.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You're going to the cricket match, isn't it?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8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It's the Christmas gift lah, best thing to open on Sunday one.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go eat at the food court later.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0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29CD-903B-6CD8-98AE-32AFF754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4ABC-D423-9F33-2491-60BF42D9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English Dialects: A particular form of English that is peculiar to a specific region or social group (local slang)</a:t>
            </a:r>
          </a:p>
          <a:p>
            <a:r>
              <a:rPr lang="en-SG" sz="2800" dirty="0"/>
              <a:t>Classify English Dialects</a:t>
            </a:r>
          </a:p>
          <a:p>
            <a:pPr lvl="1"/>
            <a:r>
              <a:rPr lang="en-SG" sz="2400" dirty="0"/>
              <a:t>Knowing the ethnicity of a person can help sidestep cultural taboos or utilised for cultural references during conversation</a:t>
            </a:r>
          </a:p>
          <a:p>
            <a:r>
              <a:rPr lang="en-SG" sz="2800" dirty="0"/>
              <a:t>Translate an English Dialect to another</a:t>
            </a:r>
          </a:p>
          <a:p>
            <a:pPr lvl="1"/>
            <a:r>
              <a:rPr lang="en-SG" sz="2400" dirty="0"/>
              <a:t>Allows for someone to understand another dialect, specifically the nuances</a:t>
            </a:r>
          </a:p>
        </p:txBody>
      </p:sp>
    </p:spTree>
    <p:extLst>
      <p:ext uri="{BB962C8B-B14F-4D97-AF65-F5344CB8AC3E}">
        <p14:creationId xmlns:p14="http://schemas.microsoft.com/office/powerpoint/2010/main" val="14323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4251-3204-C774-9BBE-2A16937D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0071-D1E1-8AF3-E18F-C5609982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SG" dirty="0"/>
              <a:t>Collected </a:t>
            </a:r>
          </a:p>
          <a:p>
            <a:pPr marL="383540" lvl="1"/>
            <a:r>
              <a:rPr lang="en-SG" dirty="0"/>
              <a:t>180 sentences with dialects from </a:t>
            </a:r>
            <a:r>
              <a:rPr lang="en-SG" dirty="0" err="1"/>
              <a:t>youtube</a:t>
            </a:r>
            <a:r>
              <a:rPr lang="en-SG" dirty="0"/>
              <a:t> street interviews</a:t>
            </a:r>
            <a:endParaRPr lang="en-SG" dirty="0">
              <a:cs typeface="Calibri"/>
            </a:endParaRPr>
          </a:p>
          <a:p>
            <a:pPr marL="383540" lvl="1"/>
            <a:r>
              <a:rPr lang="en-SG" dirty="0"/>
              <a:t>30 standard English sentences from instruction manuals and research papers (Standard/Formal English)</a:t>
            </a:r>
            <a:endParaRPr lang="en-SG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E571E8-758E-8F6D-9D47-DF60883D6D08}"/>
              </a:ext>
            </a:extLst>
          </p:cNvPr>
          <p:cNvCxnSpPr/>
          <p:nvPr/>
        </p:nvCxnSpPr>
        <p:spPr>
          <a:xfrm flipH="1">
            <a:off x="3860647" y="3362106"/>
            <a:ext cx="7361" cy="265991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5C2996-D7F6-07BE-A4B5-AC1B5787DD0E}"/>
              </a:ext>
            </a:extLst>
          </p:cNvPr>
          <p:cNvCxnSpPr>
            <a:cxnSpLocks/>
          </p:cNvCxnSpPr>
          <p:nvPr/>
        </p:nvCxnSpPr>
        <p:spPr>
          <a:xfrm flipH="1" flipV="1">
            <a:off x="3537465" y="5897706"/>
            <a:ext cx="4460944" cy="115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group of black text&#10;&#10;Description automatically generated">
            <a:extLst>
              <a:ext uri="{FF2B5EF4-FFF2-40B4-BE49-F238E27FC236}">
                <a16:creationId xmlns:a16="http://schemas.microsoft.com/office/drawing/2014/main" id="{0AE2ED84-322F-51DF-CEAB-BF47159E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27" y="2972144"/>
            <a:ext cx="3889333" cy="29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3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76FCBF-E99B-D828-5AC1-356E576C8E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Examples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A26302-7E00-0660-FAD9-49BA6870897D}"/>
              </a:ext>
            </a:extLst>
          </p:cNvPr>
          <p:cNvCxnSpPr>
            <a:cxnSpLocks/>
          </p:cNvCxnSpPr>
          <p:nvPr/>
        </p:nvCxnSpPr>
        <p:spPr>
          <a:xfrm flipH="1">
            <a:off x="641555" y="2929177"/>
            <a:ext cx="5274" cy="190559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CCD812-540F-E447-6F92-1738D6BE23E6}"/>
              </a:ext>
            </a:extLst>
          </p:cNvPr>
          <p:cNvCxnSpPr>
            <a:cxnSpLocks/>
          </p:cNvCxnSpPr>
          <p:nvPr/>
        </p:nvCxnSpPr>
        <p:spPr>
          <a:xfrm flipH="1" flipV="1">
            <a:off x="410023" y="4745716"/>
            <a:ext cx="3195881" cy="8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group of black text">
            <a:extLst>
              <a:ext uri="{FF2B5EF4-FFF2-40B4-BE49-F238E27FC236}">
                <a16:creationId xmlns:a16="http://schemas.microsoft.com/office/drawing/2014/main" id="{FE86FF6C-8949-20FB-268E-8B8EB313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2" y="2649803"/>
            <a:ext cx="2786371" cy="208790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B79454-6F03-C287-89AE-C80F30F66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27215"/>
              </p:ext>
            </p:extLst>
          </p:nvPr>
        </p:nvGraphicFramePr>
        <p:xfrm>
          <a:off x="4119716" y="1796224"/>
          <a:ext cx="7840152" cy="461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807">
                  <a:extLst>
                    <a:ext uri="{9D8B030D-6E8A-4147-A177-3AD203B41FA5}">
                      <a16:colId xmlns:a16="http://schemas.microsoft.com/office/drawing/2014/main" val="3319849261"/>
                    </a:ext>
                  </a:extLst>
                </a:gridCol>
                <a:gridCol w="452283">
                  <a:extLst>
                    <a:ext uri="{9D8B030D-6E8A-4147-A177-3AD203B41FA5}">
                      <a16:colId xmlns:a16="http://schemas.microsoft.com/office/drawing/2014/main" val="238664257"/>
                    </a:ext>
                  </a:extLst>
                </a:gridCol>
                <a:gridCol w="5618062">
                  <a:extLst>
                    <a:ext uri="{9D8B030D-6E8A-4147-A177-3AD203B41FA5}">
                      <a16:colId xmlns:a16="http://schemas.microsoft.com/office/drawing/2014/main" val="850916059"/>
                    </a:ext>
                  </a:extLst>
                </a:gridCol>
              </a:tblGrid>
              <a:tr h="7523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="0">
                          <a:solidFill>
                            <a:schemeClr val="tx1"/>
                          </a:solidFill>
                        </a:rPr>
                        <a:t>Irish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I'm feeling a bit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peckish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; could you pass the Tayto crisps?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70841"/>
                  </a:ext>
                </a:extLst>
              </a:tr>
              <a:tr h="8355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="0">
                          <a:solidFill>
                            <a:schemeClr val="tx1"/>
                          </a:solidFill>
                        </a:rPr>
                        <a:t>British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Skinny chap </a:t>
                      </a: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with a beard in a de-mob suit, and that knife up there in his kitbag.</a:t>
                      </a:r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20916"/>
                  </a:ext>
                </a:extLst>
              </a:tr>
              <a:tr h="80386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South-African</a:t>
                      </a:r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I'll come visit you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now-now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, just finishing up some work.</a:t>
                      </a:r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061975"/>
                  </a:ext>
                </a:extLst>
              </a:tr>
              <a:tr h="7834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Australian</a:t>
                      </a:r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 are having some </a:t>
                      </a: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mates</a:t>
                      </a: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over for a </a:t>
                      </a: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barbie sarvo</a:t>
                      </a: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you should come!</a:t>
                      </a:r>
                      <a:endParaRPr lang="en-US" b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61797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="0">
                          <a:solidFill>
                            <a:schemeClr val="tx1"/>
                          </a:solidFill>
                        </a:rPr>
                        <a:t>Indian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teacher has gone </a:t>
                      </a: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out of station</a:t>
                      </a: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so this period is free.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62272"/>
                  </a:ext>
                </a:extLst>
              </a:tr>
              <a:tr h="7523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="0">
                          <a:solidFill>
                            <a:schemeClr val="tx1"/>
                          </a:solidFill>
                        </a:rPr>
                        <a:t>Singaporean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 think he </a:t>
                      </a: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blur like sotong</a:t>
                      </a: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go all the way there for nothing.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32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67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307-4FDE-AD97-F105-D87B5897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Dialect Classification (Structure)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9AEE50-A3C6-5669-869B-1A184E7C30D6}"/>
              </a:ext>
            </a:extLst>
          </p:cNvPr>
          <p:cNvSpPr/>
          <p:nvPr/>
        </p:nvSpPr>
        <p:spPr>
          <a:xfrm>
            <a:off x="403122" y="1899472"/>
            <a:ext cx="2585885" cy="164383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Prompt for classification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(Zero Shot, Few Shot, Chain of thought)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40C042-E426-29AC-F1C7-3BEFEAE0DB27}"/>
              </a:ext>
            </a:extLst>
          </p:cNvPr>
          <p:cNvSpPr/>
          <p:nvPr/>
        </p:nvSpPr>
        <p:spPr>
          <a:xfrm>
            <a:off x="3716593" y="3450509"/>
            <a:ext cx="2123768" cy="119707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GPT-4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CEFE86-387D-42A4-90B3-79A477C7DBE1}"/>
              </a:ext>
            </a:extLst>
          </p:cNvPr>
          <p:cNvSpPr/>
          <p:nvPr/>
        </p:nvSpPr>
        <p:spPr>
          <a:xfrm>
            <a:off x="403122" y="4568930"/>
            <a:ext cx="2585885" cy="164383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Sentence 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He's a few </a:t>
            </a:r>
            <a:r>
              <a:rPr lang="en-US" err="1">
                <a:solidFill>
                  <a:schemeClr val="tx1"/>
                </a:solidFill>
              </a:rPr>
              <a:t>roo's</a:t>
            </a:r>
            <a:r>
              <a:rPr lang="en-US">
                <a:solidFill>
                  <a:schemeClr val="tx1"/>
                </a:solidFill>
              </a:rPr>
              <a:t> loose in the top paddock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AA964A5-68F4-1560-86C2-EF6E68859D5F}"/>
              </a:ext>
            </a:extLst>
          </p:cNvPr>
          <p:cNvSpPr/>
          <p:nvPr/>
        </p:nvSpPr>
        <p:spPr>
          <a:xfrm rot="5400000">
            <a:off x="3601677" y="1888408"/>
            <a:ext cx="986913" cy="18976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90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793B7A93-AE42-F7EC-09DA-85D622998EA3}"/>
              </a:ext>
            </a:extLst>
          </p:cNvPr>
          <p:cNvSpPr/>
          <p:nvPr/>
        </p:nvSpPr>
        <p:spPr>
          <a:xfrm rot="5400000" flipH="1">
            <a:off x="3496595" y="4417142"/>
            <a:ext cx="1197077" cy="1897627"/>
          </a:xfrm>
          <a:prstGeom prst="bentArrow">
            <a:avLst>
              <a:gd name="adj1" fmla="val 21715"/>
              <a:gd name="adj2" fmla="val 25000"/>
              <a:gd name="adj3" fmla="val 25000"/>
              <a:gd name="adj4" fmla="val 690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C2EB14-72FC-6802-3838-58797F59AF93}"/>
              </a:ext>
            </a:extLst>
          </p:cNvPr>
          <p:cNvSpPr/>
          <p:nvPr/>
        </p:nvSpPr>
        <p:spPr>
          <a:xfrm>
            <a:off x="7079222" y="3696621"/>
            <a:ext cx="1622327" cy="70485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Dialect Class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3E0D78-E387-522A-AB0A-FCE0B0330D76}"/>
              </a:ext>
            </a:extLst>
          </p:cNvPr>
          <p:cNvSpPr/>
          <p:nvPr/>
        </p:nvSpPr>
        <p:spPr>
          <a:xfrm>
            <a:off x="5968181" y="3844413"/>
            <a:ext cx="983222" cy="39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B34F93-C567-FF18-958A-965AA4D811CA}"/>
              </a:ext>
            </a:extLst>
          </p:cNvPr>
          <p:cNvSpPr/>
          <p:nvPr/>
        </p:nvSpPr>
        <p:spPr>
          <a:xfrm>
            <a:off x="9409472" y="3227131"/>
            <a:ext cx="1622327" cy="164383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Compare and calculate accuracy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422756-13E3-F8CF-295E-C55F2170B85D}"/>
              </a:ext>
            </a:extLst>
          </p:cNvPr>
          <p:cNvSpPr/>
          <p:nvPr/>
        </p:nvSpPr>
        <p:spPr>
          <a:xfrm>
            <a:off x="8829368" y="3854245"/>
            <a:ext cx="481780" cy="39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00BD49-6FE3-3C58-D1A7-9C6CBC654FF9}"/>
              </a:ext>
            </a:extLst>
          </p:cNvPr>
          <p:cNvSpPr/>
          <p:nvPr/>
        </p:nvSpPr>
        <p:spPr>
          <a:xfrm>
            <a:off x="3988454" y="2012650"/>
            <a:ext cx="2585885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Prompt for classification, including available classes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7631D-4CE0-91A2-D7BC-4B60CCF54A0D}"/>
              </a:ext>
            </a:extLst>
          </p:cNvPr>
          <p:cNvSpPr/>
          <p:nvPr/>
        </p:nvSpPr>
        <p:spPr>
          <a:xfrm>
            <a:off x="4219513" y="4418817"/>
            <a:ext cx="2123768" cy="11970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GPT-4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52F186-88AB-59A3-8EC5-7E22D02AB76C}"/>
              </a:ext>
            </a:extLst>
          </p:cNvPr>
          <p:cNvSpPr/>
          <p:nvPr/>
        </p:nvSpPr>
        <p:spPr>
          <a:xfrm>
            <a:off x="276776" y="4220080"/>
            <a:ext cx="2585885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Sentence Database: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He's a few </a:t>
            </a:r>
            <a:r>
              <a:rPr lang="en-US" dirty="0" err="1">
                <a:solidFill>
                  <a:schemeClr val="tx1"/>
                </a:solidFill>
              </a:rPr>
              <a:t>roo's</a:t>
            </a:r>
            <a:r>
              <a:rPr lang="en-US" dirty="0">
                <a:solidFill>
                  <a:schemeClr val="tx1"/>
                </a:solidFill>
              </a:rPr>
              <a:t> loose in the top paddock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74E462-6853-9268-95E6-A19A7DE83996}"/>
              </a:ext>
            </a:extLst>
          </p:cNvPr>
          <p:cNvSpPr/>
          <p:nvPr/>
        </p:nvSpPr>
        <p:spPr>
          <a:xfrm>
            <a:off x="7582142" y="4664929"/>
            <a:ext cx="1622327" cy="7048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CA">
                <a:solidFill>
                  <a:schemeClr val="tx1"/>
                </a:solidFill>
              </a:rPr>
              <a:t>Dialect Class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420AD6-21CC-2C2F-CF02-D438C564BB9A}"/>
              </a:ext>
            </a:extLst>
          </p:cNvPr>
          <p:cNvSpPr/>
          <p:nvPr/>
        </p:nvSpPr>
        <p:spPr>
          <a:xfrm>
            <a:off x="6471101" y="4812721"/>
            <a:ext cx="983222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67830E-7385-FEF7-A8AF-D1A468420CDC}"/>
              </a:ext>
            </a:extLst>
          </p:cNvPr>
          <p:cNvSpPr/>
          <p:nvPr/>
        </p:nvSpPr>
        <p:spPr>
          <a:xfrm>
            <a:off x="9912392" y="4195439"/>
            <a:ext cx="1622327" cy="1643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Compare and calculate accuracy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ACFD7AD-9E3E-4B76-EA6F-83F818DDC136}"/>
              </a:ext>
            </a:extLst>
          </p:cNvPr>
          <p:cNvSpPr/>
          <p:nvPr/>
        </p:nvSpPr>
        <p:spPr>
          <a:xfrm>
            <a:off x="9332288" y="4822553"/>
            <a:ext cx="481780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8DBCC1-7EDD-BDC3-B27B-AD3494B80B8A}"/>
              </a:ext>
            </a:extLst>
          </p:cNvPr>
          <p:cNvSpPr/>
          <p:nvPr/>
        </p:nvSpPr>
        <p:spPr>
          <a:xfrm>
            <a:off x="3049476" y="4845350"/>
            <a:ext cx="983222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322806-E128-B8F4-4D39-7E49F710ECD1}"/>
              </a:ext>
            </a:extLst>
          </p:cNvPr>
          <p:cNvSpPr/>
          <p:nvPr/>
        </p:nvSpPr>
        <p:spPr>
          <a:xfrm rot="5400000">
            <a:off x="5003285" y="3841003"/>
            <a:ext cx="556222" cy="3932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99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F4DE-87A6-C520-4655-E3FB72F9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Dialect Classification (Results)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9E37AC-8479-087F-3A9F-3EB063048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92534"/>
              </p:ext>
            </p:extLst>
          </p:nvPr>
        </p:nvGraphicFramePr>
        <p:xfrm>
          <a:off x="1097280" y="2686686"/>
          <a:ext cx="4142840" cy="29667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7855">
                  <a:extLst>
                    <a:ext uri="{9D8B030D-6E8A-4147-A177-3AD203B41FA5}">
                      <a16:colId xmlns:a16="http://schemas.microsoft.com/office/drawing/2014/main" val="2289596866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80035656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97587097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141861582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51187498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701468978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902228687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816895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err="1"/>
                        <a:t>Sgp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/>
                        <a:t>Saf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9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err="1"/>
                        <a:t>Brt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4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err="1"/>
                        <a:t>Sgp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1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err="1"/>
                        <a:t>Saf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778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err="1"/>
                        <a:t>Irs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6663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E4A510D-85E5-62AD-3150-1A7827E05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98134"/>
              </p:ext>
            </p:extLst>
          </p:nvPr>
        </p:nvGraphicFramePr>
        <p:xfrm>
          <a:off x="6754368" y="2686686"/>
          <a:ext cx="4142840" cy="29667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7855">
                  <a:extLst>
                    <a:ext uri="{9D8B030D-6E8A-4147-A177-3AD203B41FA5}">
                      <a16:colId xmlns:a16="http://schemas.microsoft.com/office/drawing/2014/main" val="2289596866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80035656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97587097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141861582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51187498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701468978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902228687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816895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err="1"/>
                        <a:t>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err="1"/>
                        <a:t>Sgp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/>
                        <a:t>Saf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9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err="1"/>
                        <a:t>Brt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4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err="1"/>
                        <a:t>Sgp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1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err="1"/>
                        <a:t>Saf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778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err="1"/>
                        <a:t>Irs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66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FEF7B7-8A7F-E8F8-DE5F-E8DB257A0200}"/>
              </a:ext>
            </a:extLst>
          </p:cNvPr>
          <p:cNvSpPr txBox="1"/>
          <p:nvPr/>
        </p:nvSpPr>
        <p:spPr>
          <a:xfrm>
            <a:off x="1924100" y="2132092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Zero-Shot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A1D74-DFF4-D2BB-D679-8577C49DED1D}"/>
              </a:ext>
            </a:extLst>
          </p:cNvPr>
          <p:cNvSpPr txBox="1"/>
          <p:nvPr/>
        </p:nvSpPr>
        <p:spPr>
          <a:xfrm>
            <a:off x="7323022" y="2092960"/>
            <a:ext cx="30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Chain of Thought Prompting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75491-4EBE-5C29-0A6E-0D630DC32251}"/>
              </a:ext>
            </a:extLst>
          </p:cNvPr>
          <p:cNvSpPr txBox="1"/>
          <p:nvPr/>
        </p:nvSpPr>
        <p:spPr>
          <a:xfrm>
            <a:off x="1924100" y="5838667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Accuracy: 75.24%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D2934-9FE1-7208-CA66-EE04A3DF8E88}"/>
              </a:ext>
            </a:extLst>
          </p:cNvPr>
          <p:cNvSpPr txBox="1"/>
          <p:nvPr/>
        </p:nvSpPr>
        <p:spPr>
          <a:xfrm>
            <a:off x="7581188" y="5838667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Accuracy: 75.71%</a:t>
            </a:r>
          </a:p>
        </p:txBody>
      </p:sp>
    </p:spTree>
    <p:extLst>
      <p:ext uri="{BB962C8B-B14F-4D97-AF65-F5344CB8AC3E}">
        <p14:creationId xmlns:p14="http://schemas.microsoft.com/office/powerpoint/2010/main" val="39744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F4DE-87A6-C520-4655-E3FB72F9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Dialect Classification (What went wrong)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A6EB-720C-16BA-7967-960DAC3D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- Not all sentences are part of a single dialect</a:t>
            </a:r>
          </a:p>
          <a:p>
            <a:r>
              <a:rPr lang="en-SG" dirty="0"/>
              <a:t>Example: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Let’s have a wee chat over a cup of coffee, shall we?</a:t>
            </a:r>
            <a:r>
              <a:rPr lang="en-GB" dirty="0"/>
              <a:t> </a:t>
            </a:r>
          </a:p>
          <a:p>
            <a:r>
              <a:rPr lang="en-SG" dirty="0"/>
              <a:t>Irish in our database, Scottish in reality, classified as British</a:t>
            </a:r>
          </a:p>
          <a:p>
            <a:endParaRPr lang="en-SG" dirty="0"/>
          </a:p>
          <a:p>
            <a:r>
              <a:rPr lang="en-SG" dirty="0"/>
              <a:t>- Some sentences are hard to tag a dialect to</a:t>
            </a:r>
          </a:p>
          <a:p>
            <a:r>
              <a:rPr lang="en-SG" dirty="0"/>
              <a:t>Example: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 new restaurant is really good, you know?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Singaporean in our database, but not distinct enough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49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AB9C-B4D4-6733-21CB-EF356E25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Data 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B98F-3B74-A93F-9CB0-BA8CFE0E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Double label the data</a:t>
            </a:r>
          </a:p>
          <a:p>
            <a:pPr lvl="1"/>
            <a:r>
              <a:rPr lang="en-GB" dirty="0"/>
              <a:t>Example: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Let’s have a wee chat over a cup of coffee, shall we?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Labelled as both Irish and British</a:t>
            </a:r>
          </a:p>
          <a:p>
            <a:pPr lvl="1"/>
            <a:endParaRPr lang="en-GB" dirty="0"/>
          </a:p>
          <a:p>
            <a:pPr lvl="1"/>
            <a:r>
              <a:rPr lang="en-SG" dirty="0"/>
              <a:t>Example: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 new restaurant is really good, you know?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Labelled as both Singaporean and Standard English</a:t>
            </a:r>
          </a:p>
          <a:p>
            <a:pPr lvl="1"/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Example: This watchman keep shouting something or the other, he never keeps quiet.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Labelled only as Indian</a:t>
            </a:r>
            <a:endParaRPr lang="en-GB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Considered correct as long as one of the two classes are predicted right</a:t>
            </a:r>
          </a:p>
        </p:txBody>
      </p:sp>
    </p:spTree>
    <p:extLst>
      <p:ext uri="{BB962C8B-B14F-4D97-AF65-F5344CB8AC3E}">
        <p14:creationId xmlns:p14="http://schemas.microsoft.com/office/powerpoint/2010/main" val="3622904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DE1EBC-4C95-4061-B193-7DD9CE02AD2A}">
  <we:reference id="e6890d58-51ce-4572-9272-a9ab2dd6f31e" version="1.1.0.0" store="EXCatalog" storeType="EXCatalog"/>
  <we:alternateReferences>
    <we:reference id="WA200002334" version="1.1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1509</Words>
  <Application>Microsoft Office PowerPoint</Application>
  <PresentationFormat>Widescreen</PresentationFormat>
  <Paragraphs>335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What Dialect La</vt:lpstr>
      <vt:lpstr>Project Objectives</vt:lpstr>
      <vt:lpstr>Data Collection</vt:lpstr>
      <vt:lpstr>Data Examples</vt:lpstr>
      <vt:lpstr>Dialect Classification (Structure)</vt:lpstr>
      <vt:lpstr>PowerPoint Presentation</vt:lpstr>
      <vt:lpstr>Dialect Classification (Results)</vt:lpstr>
      <vt:lpstr>Dialect Classification (What went wrong)</vt:lpstr>
      <vt:lpstr>Data Reprocessing</vt:lpstr>
      <vt:lpstr>Dialect Classification (New results)</vt:lpstr>
      <vt:lpstr>Dialect Translation (Structure)</vt:lpstr>
      <vt:lpstr>PowerPoint Presentation</vt:lpstr>
      <vt:lpstr>PowerPoint Presentation</vt:lpstr>
      <vt:lpstr>Dialect Translation (Quantitative)</vt:lpstr>
      <vt:lpstr>Dialect Translation (Qualitative)</vt:lpstr>
      <vt:lpstr>Discussions &amp; Learnings</vt:lpstr>
      <vt:lpstr>Thank you for listening!</vt:lpstr>
      <vt:lpstr>Classifying the Generator outputs</vt:lpstr>
      <vt:lpstr>Other Translation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Dialect La</dc:title>
  <dc:creator>Kang Yi Da</dc:creator>
  <cp:lastModifiedBy>Kang Yi Da</cp:lastModifiedBy>
  <cp:revision>2</cp:revision>
  <dcterms:created xsi:type="dcterms:W3CDTF">2023-11-29T22:48:37Z</dcterms:created>
  <dcterms:modified xsi:type="dcterms:W3CDTF">2023-12-09T22:17:30Z</dcterms:modified>
</cp:coreProperties>
</file>