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4" name="Robert Kolaja"/>
  <p:cmAuthor clrIdx="1" id="1" initials="" lastIdx="1" name="Albert L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4E71E24-FBC6-491C-AC75-8A95A5C81BEA}">
  <a:tblStyle styleId="{B4E71E24-FBC6-491C-AC75-8A95A5C81B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3-14T19:02:49.294">
    <p:pos x="459" y="830"/>
    <p:text>Add memory/object detection interface issues/updates.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9-03-18T06:30:55.271">
    <p:pos x="527" y="1262"/>
    <p:text>What is the difference between this one and the second one?</p:text>
  </p:cm>
  <p:cm authorId="1" idx="1" dt="2019-03-18T05:42:52.869">
    <p:pos x="527" y="1262"/>
    <p:text>I added the first one to add more detail. You can remove the second one</p:text>
  </p:cm>
  <p:cm authorId="0" idx="3" dt="2019-03-18T06:30:55.271">
    <p:pos x="527" y="1262"/>
    <p:text>I'll keep it since we can try test interrupt generation using switches or something else first</p:text>
  </p:cm>
  <p:cm authorId="0" idx="4" dt="2019-03-14T19:12:05.423">
    <p:pos x="459" y="830"/>
    <p:text>i.e. Are we on track?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4023934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4023934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2a740835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2a740835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2a740835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2a740835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f81700e12_1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f81700e12_1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f81700e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f81700e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f81700e1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f81700e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2a740835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2a74083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44023934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44023934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44023934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44023934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2a74083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2a74083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44023934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44023934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44023934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44023934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Misplaced/Suspicious Package Detection and Alert System</a:t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999999"/>
                </a:solidFill>
              </a:rPr>
              <a:t>Mid-Project Status </a:t>
            </a:r>
            <a:endParaRPr sz="3600">
              <a:solidFill>
                <a:srgbClr val="999999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6128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 Kolaja, Albert Le, and Tony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/>
        </p:nvSpPr>
        <p:spPr>
          <a:xfrm>
            <a:off x="1126100" y="2017950"/>
            <a:ext cx="3137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Difference Frame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4737075" y="2017950"/>
            <a:ext cx="3548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Difference Frame with Foreign Object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to Python Implementation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300" y="2422225"/>
            <a:ext cx="3137400" cy="2373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775" y="2392825"/>
            <a:ext cx="3199536" cy="24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Encountered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729450" y="2078875"/>
            <a:ext cx="7688700" cy="27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WiFi driver does not compile when using Vivado 2018.1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Caused by illegal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/>
              <a:t> organization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Solved by switching to Vivado 2017.4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GPS sensor is very “picky” about where it is located when obtaining a position fix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WiFi and GPS integration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There are conflicts between the WiFi and GPS interrupt configurations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Luckily, the GPS module can be manually polled for data which is sufficient for this project.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WiFi driver written in C++; GPS driver written in C and </a:t>
            </a:r>
            <a:r>
              <a:rPr i="1" lang="en"/>
              <a:t>cannot</a:t>
            </a:r>
            <a:r>
              <a:rPr lang="en"/>
              <a:t> be compiled 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mb_g++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Solved by changing compilation settings and 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extern “C” {}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●"/>
            </a:pPr>
            <a:r>
              <a:rPr lang="en"/>
              <a:t>PMOD Camera is highly susceptible to static noise, which was not accounted for when prototyping the algorithm in Python on VGA video taken from a smartphone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will be mitigated by using a more extreme black/white threshold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r>
              <a:rPr lang="en"/>
              <a:t> &amp; Outstanding Tasks</a:t>
            </a:r>
            <a:endParaRPr/>
          </a:p>
        </p:txBody>
      </p:sp>
      <p:graphicFrame>
        <p:nvGraphicFramePr>
          <p:cNvPr id="167" name="Google Shape;167;p24"/>
          <p:cNvGraphicFramePr/>
          <p:nvPr/>
        </p:nvGraphicFramePr>
        <p:xfrm>
          <a:off x="836775" y="200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{B4E71E24-FBC6-491C-AC75-8A95A5C81BEA}</a:tableStyleId>
              </a:tblPr>
              <a:tblGrid>
                <a:gridCol w="4625375"/>
                <a:gridCol w="2729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Outstanding Task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Planned Completion Date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Send image and GPS data package to server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March 21, 2019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Interrupt system to alert when software should initiate a broadcast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March 22, 2019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Integrate the DMA driver into the existing software architecture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March 23, 2019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Integrate Object Detection IP into existing block diagram and add interrupt generation when a suspicious object is detected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March 23, 2019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Suspicious package detection </a:t>
            </a:r>
            <a:r>
              <a:rPr i="1" lang="en"/>
              <a:t>and</a:t>
            </a:r>
            <a:r>
              <a:rPr lang="en"/>
              <a:t> alert system for public spaces such as airports and train stations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Alert staff via a remote management server [IoT]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May receive input from multiple instances of the detection device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Save and send video before and after a package is detected to the server for review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62" y="118625"/>
            <a:ext cx="8080876" cy="49062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7503750" y="3857650"/>
            <a:ext cx="13452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Original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Block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Diagram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525" y="322425"/>
            <a:ext cx="7198944" cy="444153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7503750" y="3857650"/>
            <a:ext cx="13452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Updated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Block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Diagram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Detection Algorithm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7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Take an image of the unoccupied space where we would like to monitor for suspicious objects.  Store this image as the </a:t>
            </a:r>
            <a:r>
              <a:rPr b="1" lang="en" sz="1100"/>
              <a:t>reference frame</a:t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For every subsequent frame:</a:t>
            </a:r>
            <a:endParaRPr sz="1100"/>
          </a:p>
          <a:p>
            <a:pPr indent="-2984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</a:t>
            </a:r>
            <a:r>
              <a:rPr lang="en" sz="1100"/>
              <a:t>ompute the pixel-wise difference (XOR) between the current frame and the </a:t>
            </a:r>
            <a:r>
              <a:rPr b="1" lang="en" sz="1100"/>
              <a:t>reference frame. </a:t>
            </a:r>
            <a:r>
              <a:rPr lang="en" sz="1100"/>
              <a:t>Store this difference as the </a:t>
            </a:r>
            <a:r>
              <a:rPr b="1" lang="en" sz="1100"/>
              <a:t>difference frame</a:t>
            </a:r>
            <a:r>
              <a:rPr b="1" lang="en"/>
              <a:t>. </a:t>
            </a:r>
            <a:r>
              <a:rPr lang="en"/>
              <a:t>This is to identify foreign objects not in the reference frame.</a:t>
            </a:r>
            <a:endParaRPr sz="1100"/>
          </a:p>
          <a:p>
            <a:pPr indent="-2984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Compute the pixel-wise similarity (AND) between the current </a:t>
            </a:r>
            <a:r>
              <a:rPr b="1" lang="en"/>
              <a:t>difference frame </a:t>
            </a:r>
            <a:r>
              <a:rPr lang="en"/>
              <a:t>to the previous </a:t>
            </a:r>
            <a:r>
              <a:rPr b="1" lang="en"/>
              <a:t>difference frame </a:t>
            </a:r>
            <a:r>
              <a:rPr lang="en"/>
              <a:t>to look for objects that remain stationary in the video over successive frames. </a:t>
            </a:r>
            <a:endParaRPr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A suspicious object is identified if: An object is detected in the current frame AND This object has remained stationary for a number of frames (several seconds)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Note: </a:t>
            </a:r>
            <a:r>
              <a:rPr lang="en" sz="1100"/>
              <a:t>All frames are preprocessed to and  stored as 1-bit black/white QVGA (320x240) frames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50" y="152400"/>
            <a:ext cx="784267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7503750" y="3576775"/>
            <a:ext cx="1345200" cy="12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Object Detection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Block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Diagram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Mid-Project </a:t>
            </a:r>
            <a:r>
              <a:rPr lang="en"/>
              <a:t>Demo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demonstrated live camera stream thresholding via a VGA monitor</a:t>
            </a:r>
            <a:r>
              <a:rPr lang="en"/>
              <a:t>. The thresholding value for black and white conversion was configurable via the Nexys 4 switches.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350" y="3040150"/>
            <a:ext cx="2953953" cy="17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1052625" y="2708625"/>
            <a:ext cx="3137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Grayscale Frame from Camera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8475" y="3046725"/>
            <a:ext cx="2953947" cy="1693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5004750" y="2708625"/>
            <a:ext cx="28014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Preprocessed  Frame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/>
        </p:nvSpPr>
        <p:spPr>
          <a:xfrm>
            <a:off x="1082025" y="2466150"/>
            <a:ext cx="3137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Difference Frame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4737075" y="2483550"/>
            <a:ext cx="3548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Difference Frame with Foreign Object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0" l="209" r="209" t="0"/>
          <a:stretch/>
        </p:blipFill>
        <p:spPr>
          <a:xfrm>
            <a:off x="1265475" y="2797675"/>
            <a:ext cx="2953950" cy="17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4">
            <a:alphaModFix/>
          </a:blip>
          <a:srcRect b="0" l="1305" r="1305" t="0"/>
          <a:stretch/>
        </p:blipFill>
        <p:spPr>
          <a:xfrm>
            <a:off x="5034150" y="2804250"/>
            <a:ext cx="2953950" cy="169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100130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then, we’ve implemented the rest of the algorithm in hardware. The algorithm works in simulation, but needs further tuning to work in real-time on the board.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Mid-Project </a:t>
            </a: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1425300" y="2017950"/>
            <a:ext cx="3137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Grayscale Reference Frame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737075" y="2017950"/>
            <a:ext cx="3548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Grayscale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Frame with Foreign Object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to </a:t>
            </a:r>
            <a:r>
              <a:rPr lang="en"/>
              <a:t>Python Implementation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 b="0" l="436" r="446" t="0"/>
          <a:stretch/>
        </p:blipFill>
        <p:spPr>
          <a:xfrm>
            <a:off x="1425300" y="2422225"/>
            <a:ext cx="3137400" cy="2373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 rotWithShape="1">
          <a:blip r:embed="rId4">
            <a:alphaModFix/>
          </a:blip>
          <a:srcRect b="0" l="79" r="79" t="0"/>
          <a:stretch/>
        </p:blipFill>
        <p:spPr>
          <a:xfrm>
            <a:off x="4933775" y="2392825"/>
            <a:ext cx="3199536" cy="24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