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292" r:id="rId4"/>
    <p:sldId id="293" r:id="rId5"/>
    <p:sldId id="295" r:id="rId6"/>
    <p:sldId id="294" r:id="rId7"/>
    <p:sldId id="296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B3921F-5C29-4210-BE31-BFADBD1289F9}">
          <p14:sldIdLst>
            <p14:sldId id="256"/>
            <p14:sldId id="291"/>
            <p14:sldId id="292"/>
            <p14:sldId id="293"/>
            <p14:sldId id="295"/>
            <p14:sldId id="294"/>
            <p14:sldId id="296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85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44E664-FFF2-40C5-810F-1748428E90CF}" v="18" dt="2025-02-17T17:18:37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31" autoAdjust="0"/>
  </p:normalViewPr>
  <p:slideViewPr>
    <p:cSldViewPr snapToGrid="0">
      <p:cViewPr>
        <p:scale>
          <a:sx n="93" d="100"/>
          <a:sy n="93" d="100"/>
        </p:scale>
        <p:origin x="3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nash Ramakrishn Rao" userId="748a5e55-99ea-404a-bfbe-89dc17c2ad73" providerId="ADAL" clId="{0E44E664-FFF2-40C5-810F-1748428E90CF}"/>
    <pc:docChg chg="undo custSel addSld delSld modSld modSection">
      <pc:chgData name="Avinash Ramakrishn Rao" userId="748a5e55-99ea-404a-bfbe-89dc17c2ad73" providerId="ADAL" clId="{0E44E664-FFF2-40C5-810F-1748428E90CF}" dt="2025-02-17T17:18:59.237" v="784" actId="207"/>
      <pc:docMkLst>
        <pc:docMk/>
      </pc:docMkLst>
      <pc:sldChg chg="del">
        <pc:chgData name="Avinash Ramakrishn Rao" userId="748a5e55-99ea-404a-bfbe-89dc17c2ad73" providerId="ADAL" clId="{0E44E664-FFF2-40C5-810F-1748428E90CF}" dt="2025-01-27T13:50:08.503" v="305" actId="47"/>
        <pc:sldMkLst>
          <pc:docMk/>
          <pc:sldMk cId="2692311564" sldId="276"/>
        </pc:sldMkLst>
      </pc:sldChg>
      <pc:sldChg chg="modSp mod">
        <pc:chgData name="Avinash Ramakrishn Rao" userId="748a5e55-99ea-404a-bfbe-89dc17c2ad73" providerId="ADAL" clId="{0E44E664-FFF2-40C5-810F-1748428E90CF}" dt="2025-01-27T00:55:09.842" v="295" actId="14100"/>
        <pc:sldMkLst>
          <pc:docMk/>
          <pc:sldMk cId="813036950" sldId="279"/>
        </pc:sldMkLst>
        <pc:graphicFrameChg chg="mod modGraphic">
          <ac:chgData name="Avinash Ramakrishn Rao" userId="748a5e55-99ea-404a-bfbe-89dc17c2ad73" providerId="ADAL" clId="{0E44E664-FFF2-40C5-810F-1748428E90CF}" dt="2025-01-27T00:55:09.842" v="295" actId="14100"/>
          <ac:graphicFrameMkLst>
            <pc:docMk/>
            <pc:sldMk cId="813036950" sldId="279"/>
            <ac:graphicFrameMk id="8" creationId="{00000000-0000-0000-0000-000000000000}"/>
          </ac:graphicFrameMkLst>
        </pc:graphicFrameChg>
      </pc:sldChg>
      <pc:sldChg chg="del">
        <pc:chgData name="Avinash Ramakrishn Rao" userId="748a5e55-99ea-404a-bfbe-89dc17c2ad73" providerId="ADAL" clId="{0E44E664-FFF2-40C5-810F-1748428E90CF}" dt="2025-01-24T20:49:20.446" v="143" actId="47"/>
        <pc:sldMkLst>
          <pc:docMk/>
          <pc:sldMk cId="3719457581" sldId="281"/>
        </pc:sldMkLst>
      </pc:sldChg>
      <pc:sldChg chg="del">
        <pc:chgData name="Avinash Ramakrishn Rao" userId="748a5e55-99ea-404a-bfbe-89dc17c2ad73" providerId="ADAL" clId="{0E44E664-FFF2-40C5-810F-1748428E90CF}" dt="2025-01-27T13:50:06.252" v="304" actId="47"/>
        <pc:sldMkLst>
          <pc:docMk/>
          <pc:sldMk cId="3682851251" sldId="282"/>
        </pc:sldMkLst>
      </pc:sldChg>
      <pc:sldChg chg="del">
        <pc:chgData name="Avinash Ramakrishn Rao" userId="748a5e55-99ea-404a-bfbe-89dc17c2ad73" providerId="ADAL" clId="{0E44E664-FFF2-40C5-810F-1748428E90CF}" dt="2025-01-24T20:49:22.360" v="145" actId="47"/>
        <pc:sldMkLst>
          <pc:docMk/>
          <pc:sldMk cId="73165804" sldId="283"/>
        </pc:sldMkLst>
      </pc:sldChg>
      <pc:sldChg chg="addSp delSp modSp mod">
        <pc:chgData name="Avinash Ramakrishn Rao" userId="748a5e55-99ea-404a-bfbe-89dc17c2ad73" providerId="ADAL" clId="{0E44E664-FFF2-40C5-810F-1748428E90CF}" dt="2025-01-27T03:18:25.636" v="296"/>
        <pc:sldMkLst>
          <pc:docMk/>
          <pc:sldMk cId="1643688710" sldId="284"/>
        </pc:sldMkLst>
        <pc:spChg chg="mod">
          <ac:chgData name="Avinash Ramakrishn Rao" userId="748a5e55-99ea-404a-bfbe-89dc17c2ad73" providerId="ADAL" clId="{0E44E664-FFF2-40C5-810F-1748428E90CF}" dt="2025-01-21T00:59:06.058" v="112" actId="20577"/>
          <ac:spMkLst>
            <pc:docMk/>
            <pc:sldMk cId="1643688710" sldId="284"/>
            <ac:spMk id="8" creationId="{00000000-0000-0000-0000-000000000000}"/>
          </ac:spMkLst>
        </pc:spChg>
        <pc:graphicFrameChg chg="mod modGraphic">
          <ac:chgData name="Avinash Ramakrishn Rao" userId="748a5e55-99ea-404a-bfbe-89dc17c2ad73" providerId="ADAL" clId="{0E44E664-FFF2-40C5-810F-1748428E90CF}" dt="2025-01-27T03:18:25.636" v="296"/>
          <ac:graphicFrameMkLst>
            <pc:docMk/>
            <pc:sldMk cId="1643688710" sldId="284"/>
            <ac:graphicFrameMk id="7" creationId="{00000000-0000-0000-0000-000000000000}"/>
          </ac:graphicFrameMkLst>
        </pc:graphicFrameChg>
        <pc:picChg chg="add mod">
          <ac:chgData name="Avinash Ramakrishn Rao" userId="748a5e55-99ea-404a-bfbe-89dc17c2ad73" providerId="ADAL" clId="{0E44E664-FFF2-40C5-810F-1748428E90CF}" dt="2025-01-21T01:00:26.558" v="116" actId="1076"/>
          <ac:picMkLst>
            <pc:docMk/>
            <pc:sldMk cId="1643688710" sldId="284"/>
            <ac:picMk id="9" creationId="{C4CE6B10-21EE-A3AA-F6DF-898F8B8288F4}"/>
          </ac:picMkLst>
        </pc:picChg>
      </pc:sldChg>
      <pc:sldChg chg="delSp modSp new del mod">
        <pc:chgData name="Avinash Ramakrishn Rao" userId="748a5e55-99ea-404a-bfbe-89dc17c2ad73" providerId="ADAL" clId="{0E44E664-FFF2-40C5-810F-1748428E90CF}" dt="2025-01-24T21:01:03.329" v="291" actId="47"/>
        <pc:sldMkLst>
          <pc:docMk/>
          <pc:sldMk cId="2885341274" sldId="285"/>
        </pc:sldMkLst>
      </pc:sldChg>
      <pc:sldChg chg="del">
        <pc:chgData name="Avinash Ramakrishn Rao" userId="748a5e55-99ea-404a-bfbe-89dc17c2ad73" providerId="ADAL" clId="{0E44E664-FFF2-40C5-810F-1748428E90CF}" dt="2025-01-24T20:49:21.043" v="144" actId="47"/>
        <pc:sldMkLst>
          <pc:docMk/>
          <pc:sldMk cId="4098089386" sldId="285"/>
        </pc:sldMkLst>
      </pc:sldChg>
      <pc:sldChg chg="addSp delSp modSp add mod">
        <pc:chgData name="Avinash Ramakrishn Rao" userId="748a5e55-99ea-404a-bfbe-89dc17c2ad73" providerId="ADAL" clId="{0E44E664-FFF2-40C5-810F-1748428E90CF}" dt="2025-02-03T14:58:05.940" v="691" actId="1036"/>
        <pc:sldMkLst>
          <pc:docMk/>
          <pc:sldMk cId="2720469939" sldId="286"/>
        </pc:sldMkLst>
        <pc:spChg chg="mod">
          <ac:chgData name="Avinash Ramakrishn Rao" userId="748a5e55-99ea-404a-bfbe-89dc17c2ad73" providerId="ADAL" clId="{0E44E664-FFF2-40C5-810F-1748428E90CF}" dt="2025-01-24T20:55:08.411" v="209" actId="6549"/>
          <ac:spMkLst>
            <pc:docMk/>
            <pc:sldMk cId="2720469939" sldId="286"/>
            <ac:spMk id="2" creationId="{F205A0FE-6C3B-527D-6BE7-E51CEB439B02}"/>
          </ac:spMkLst>
        </pc:spChg>
        <pc:spChg chg="mod">
          <ac:chgData name="Avinash Ramakrishn Rao" userId="748a5e55-99ea-404a-bfbe-89dc17c2ad73" providerId="ADAL" clId="{0E44E664-FFF2-40C5-810F-1748428E90CF}" dt="2025-01-24T21:00:43.209" v="289" actId="1076"/>
          <ac:spMkLst>
            <pc:docMk/>
            <pc:sldMk cId="2720469939" sldId="286"/>
            <ac:spMk id="8" creationId="{35225F15-D751-7195-6237-5C9F4F7A0B58}"/>
          </ac:spMkLst>
        </pc:spChg>
        <pc:graphicFrameChg chg="mod modGraphic">
          <ac:chgData name="Avinash Ramakrishn Rao" userId="748a5e55-99ea-404a-bfbe-89dc17c2ad73" providerId="ADAL" clId="{0E44E664-FFF2-40C5-810F-1748428E90CF}" dt="2025-01-27T03:44:50.896" v="303" actId="20577"/>
          <ac:graphicFrameMkLst>
            <pc:docMk/>
            <pc:sldMk cId="2720469939" sldId="286"/>
            <ac:graphicFrameMk id="7" creationId="{F0C1F565-41F0-7AA6-B8A8-B8AD5E645D07}"/>
          </ac:graphicFrameMkLst>
        </pc:graphicFrameChg>
        <pc:picChg chg="add mod">
          <ac:chgData name="Avinash Ramakrishn Rao" userId="748a5e55-99ea-404a-bfbe-89dc17c2ad73" providerId="ADAL" clId="{0E44E664-FFF2-40C5-810F-1748428E90CF}" dt="2025-02-03T14:58:05.940" v="691" actId="1036"/>
          <ac:picMkLst>
            <pc:docMk/>
            <pc:sldMk cId="2720469939" sldId="286"/>
            <ac:picMk id="6" creationId="{8366520B-EAF4-C836-FA64-4156EB5BF91F}"/>
          </ac:picMkLst>
        </pc:picChg>
        <pc:picChg chg="add mod">
          <ac:chgData name="Avinash Ramakrishn Rao" userId="748a5e55-99ea-404a-bfbe-89dc17c2ad73" providerId="ADAL" clId="{0E44E664-FFF2-40C5-810F-1748428E90CF}" dt="2025-01-24T21:00:36.959" v="288" actId="1076"/>
          <ac:picMkLst>
            <pc:docMk/>
            <pc:sldMk cId="2720469939" sldId="286"/>
            <ac:picMk id="11" creationId="{87669368-A118-48A1-4D18-82DFF1E3F505}"/>
          </ac:picMkLst>
        </pc:picChg>
      </pc:sldChg>
      <pc:sldChg chg="addSp delSp modSp new mod">
        <pc:chgData name="Avinash Ramakrishn Rao" userId="748a5e55-99ea-404a-bfbe-89dc17c2ad73" providerId="ADAL" clId="{0E44E664-FFF2-40C5-810F-1748428E90CF}" dt="2025-02-02T22:50:44.834" v="463" actId="20577"/>
        <pc:sldMkLst>
          <pc:docMk/>
          <pc:sldMk cId="2707053252" sldId="287"/>
        </pc:sldMkLst>
        <pc:spChg chg="mod">
          <ac:chgData name="Avinash Ramakrishn Rao" userId="748a5e55-99ea-404a-bfbe-89dc17c2ad73" providerId="ADAL" clId="{0E44E664-FFF2-40C5-810F-1748428E90CF}" dt="2025-01-30T00:38:15.314" v="412" actId="20577"/>
          <ac:spMkLst>
            <pc:docMk/>
            <pc:sldMk cId="2707053252" sldId="287"/>
            <ac:spMk id="2" creationId="{D6C2DC6F-8CF6-D0D9-C167-3E598BC36C0E}"/>
          </ac:spMkLst>
        </pc:spChg>
        <pc:graphicFrameChg chg="add mod modGraphic">
          <ac:chgData name="Avinash Ramakrishn Rao" userId="748a5e55-99ea-404a-bfbe-89dc17c2ad73" providerId="ADAL" clId="{0E44E664-FFF2-40C5-810F-1748428E90CF}" dt="2025-02-02T22:50:44.834" v="463" actId="20577"/>
          <ac:graphicFrameMkLst>
            <pc:docMk/>
            <pc:sldMk cId="2707053252" sldId="287"/>
            <ac:graphicFrameMk id="8" creationId="{996617A5-F876-57ED-615F-6132DCD90D10}"/>
          </ac:graphicFrameMkLst>
        </pc:graphicFrameChg>
        <pc:picChg chg="add mod">
          <ac:chgData name="Avinash Ramakrishn Rao" userId="748a5e55-99ea-404a-bfbe-89dc17c2ad73" providerId="ADAL" clId="{0E44E664-FFF2-40C5-810F-1748428E90CF}" dt="2025-01-30T00:37:26.245" v="399" actId="14100"/>
          <ac:picMkLst>
            <pc:docMk/>
            <pc:sldMk cId="2707053252" sldId="287"/>
            <ac:picMk id="10" creationId="{0872E366-8A1E-A056-857B-78343DFAEEB1}"/>
          </ac:picMkLst>
        </pc:picChg>
        <pc:picChg chg="add mod">
          <ac:chgData name="Avinash Ramakrishn Rao" userId="748a5e55-99ea-404a-bfbe-89dc17c2ad73" providerId="ADAL" clId="{0E44E664-FFF2-40C5-810F-1748428E90CF}" dt="2025-01-30T00:38:02.981" v="402" actId="1076"/>
          <ac:picMkLst>
            <pc:docMk/>
            <pc:sldMk cId="2707053252" sldId="287"/>
            <ac:picMk id="12" creationId="{D3B87688-FBEC-0CAF-D0FC-A8C1D1880297}"/>
          </ac:picMkLst>
        </pc:picChg>
      </pc:sldChg>
      <pc:sldChg chg="addSp delSp modSp new del mod">
        <pc:chgData name="Avinash Ramakrishn Rao" userId="748a5e55-99ea-404a-bfbe-89dc17c2ad73" providerId="ADAL" clId="{0E44E664-FFF2-40C5-810F-1748428E90CF}" dt="2025-02-03T03:17:16.943" v="555" actId="47"/>
        <pc:sldMkLst>
          <pc:docMk/>
          <pc:sldMk cId="1562028492" sldId="288"/>
        </pc:sldMkLst>
      </pc:sldChg>
      <pc:sldChg chg="addSp delSp modSp add mod">
        <pc:chgData name="Avinash Ramakrishn Rao" userId="748a5e55-99ea-404a-bfbe-89dc17c2ad73" providerId="ADAL" clId="{0E44E664-FFF2-40C5-810F-1748428E90CF}" dt="2025-02-17T16:06:10.086" v="738" actId="1076"/>
        <pc:sldMkLst>
          <pc:docMk/>
          <pc:sldMk cId="1997292249" sldId="289"/>
        </pc:sldMkLst>
        <pc:spChg chg="mod">
          <ac:chgData name="Avinash Ramakrishn Rao" userId="748a5e55-99ea-404a-bfbe-89dc17c2ad73" providerId="ADAL" clId="{0E44E664-FFF2-40C5-810F-1748428E90CF}" dt="2025-02-03T03:17:09.412" v="554" actId="20577"/>
          <ac:spMkLst>
            <pc:docMk/>
            <pc:sldMk cId="1997292249" sldId="289"/>
            <ac:spMk id="2" creationId="{5129AFD9-4AE8-4E04-6565-979DB174ABF0}"/>
          </ac:spMkLst>
        </pc:spChg>
        <pc:graphicFrameChg chg="mod modGraphic">
          <ac:chgData name="Avinash Ramakrishn Rao" userId="748a5e55-99ea-404a-bfbe-89dc17c2ad73" providerId="ADAL" clId="{0E44E664-FFF2-40C5-810F-1748428E90CF}" dt="2025-02-03T03:15:16.701" v="536" actId="20577"/>
          <ac:graphicFrameMkLst>
            <pc:docMk/>
            <pc:sldMk cId="1997292249" sldId="289"/>
            <ac:graphicFrameMk id="8" creationId="{B2A8642F-9EAB-B7D8-A0B8-53EFBFD1DEA5}"/>
          </ac:graphicFrameMkLst>
        </pc:graphicFrameChg>
        <pc:picChg chg="add mod">
          <ac:chgData name="Avinash Ramakrishn Rao" userId="748a5e55-99ea-404a-bfbe-89dc17c2ad73" providerId="ADAL" clId="{0E44E664-FFF2-40C5-810F-1748428E90CF}" dt="2025-02-17T16:06:10.086" v="738" actId="1076"/>
          <ac:picMkLst>
            <pc:docMk/>
            <pc:sldMk cId="1997292249" sldId="289"/>
            <ac:picMk id="6" creationId="{0FE0B37E-BB39-5436-C749-1904BE5C1660}"/>
          </ac:picMkLst>
        </pc:picChg>
        <pc:picChg chg="add mod">
          <ac:chgData name="Avinash Ramakrishn Rao" userId="748a5e55-99ea-404a-bfbe-89dc17c2ad73" providerId="ADAL" clId="{0E44E664-FFF2-40C5-810F-1748428E90CF}" dt="2025-02-03T15:04:13.403" v="693" actId="1036"/>
          <ac:picMkLst>
            <pc:docMk/>
            <pc:sldMk cId="1997292249" sldId="289"/>
            <ac:picMk id="9" creationId="{CAF3BD47-9AF1-8D42-43FA-22994121060E}"/>
          </ac:picMkLst>
        </pc:picChg>
      </pc:sldChg>
      <pc:sldChg chg="addSp delSp modSp add mod">
        <pc:chgData name="Avinash Ramakrishn Rao" userId="748a5e55-99ea-404a-bfbe-89dc17c2ad73" providerId="ADAL" clId="{0E44E664-FFF2-40C5-810F-1748428E90CF}" dt="2025-02-17T17:18:59.237" v="784" actId="207"/>
        <pc:sldMkLst>
          <pc:docMk/>
          <pc:sldMk cId="1856716401" sldId="290"/>
        </pc:sldMkLst>
        <pc:spChg chg="mod">
          <ac:chgData name="Avinash Ramakrishn Rao" userId="748a5e55-99ea-404a-bfbe-89dc17c2ad73" providerId="ADAL" clId="{0E44E664-FFF2-40C5-810F-1748428E90CF}" dt="2025-02-17T17:16:31.630" v="744" actId="20577"/>
          <ac:spMkLst>
            <pc:docMk/>
            <pc:sldMk cId="1856716401" sldId="290"/>
            <ac:spMk id="2" creationId="{E4114D96-9959-B213-FE76-6A8EB111EF5E}"/>
          </ac:spMkLst>
        </pc:spChg>
        <pc:spChg chg="add mod">
          <ac:chgData name="Avinash Ramakrishn Rao" userId="748a5e55-99ea-404a-bfbe-89dc17c2ad73" providerId="ADAL" clId="{0E44E664-FFF2-40C5-810F-1748428E90CF}" dt="2025-02-17T17:18:59.237" v="784" actId="207"/>
          <ac:spMkLst>
            <pc:docMk/>
            <pc:sldMk cId="1856716401" sldId="290"/>
            <ac:spMk id="9" creationId="{BAD352AC-E730-9AB6-E504-91AB8A1D7E78}"/>
          </ac:spMkLst>
        </pc:spChg>
        <pc:graphicFrameChg chg="mod modGraphic">
          <ac:chgData name="Avinash Ramakrishn Rao" userId="748a5e55-99ea-404a-bfbe-89dc17c2ad73" providerId="ADAL" clId="{0E44E664-FFF2-40C5-810F-1748428E90CF}" dt="2025-02-14T19:03:28.206" v="731" actId="20577"/>
          <ac:graphicFrameMkLst>
            <pc:docMk/>
            <pc:sldMk cId="1856716401" sldId="290"/>
            <ac:graphicFrameMk id="8" creationId="{B8989E93-285E-6529-270B-44C3FB9C123C}"/>
          </ac:graphicFrameMkLst>
        </pc:graphicFrameChg>
        <pc:picChg chg="add mod">
          <ac:chgData name="Avinash Ramakrishn Rao" userId="748a5e55-99ea-404a-bfbe-89dc17c2ad73" providerId="ADAL" clId="{0E44E664-FFF2-40C5-810F-1748428E90CF}" dt="2025-02-17T17:18:31.334" v="747" actId="1076"/>
          <ac:picMkLst>
            <pc:docMk/>
            <pc:sldMk cId="1856716401" sldId="290"/>
            <ac:picMk id="3" creationId="{A7E089BA-B049-D78A-7B75-84E9DD628B9B}"/>
          </ac:picMkLst>
        </pc:picChg>
        <pc:picChg chg="add mod">
          <ac:chgData name="Avinash Ramakrishn Rao" userId="748a5e55-99ea-404a-bfbe-89dc17c2ad73" providerId="ADAL" clId="{0E44E664-FFF2-40C5-810F-1748428E90CF}" dt="2025-02-17T17:18:54.737" v="782" actId="1076"/>
          <ac:picMkLst>
            <pc:docMk/>
            <pc:sldMk cId="1856716401" sldId="290"/>
            <ac:picMk id="7" creationId="{E32AE4FA-A0A8-1565-05BF-9EB09276D66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1679D-1F83-4C91-A4A0-F130A6CBE0B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E84FA-B471-4B98-AE1D-B41CB912C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29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84FA-B471-4B98-AE1D-B41CB912CC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3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">
            <a:extLst>
              <a:ext uri="{FF2B5EF4-FFF2-40B4-BE49-F238E27FC236}">
                <a16:creationId xmlns:a16="http://schemas.microsoft.com/office/drawing/2014/main" id="{E9285FA3-D8D0-4139-AD2A-E8FCDD96D454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72764-8C1A-46AE-A6CF-52D93686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90503"/>
            <a:ext cx="12192000" cy="1038497"/>
          </a:xfrm>
        </p:spPr>
        <p:txBody>
          <a:bodyPr anchor="ctr">
            <a:normAutofit/>
          </a:bodyPr>
          <a:lstStyle>
            <a:lvl1pPr marL="182880"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5E7F1-B4F9-4F50-9067-BD4E730AA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17274"/>
            <a:ext cx="12192000" cy="1038497"/>
          </a:xfrm>
        </p:spPr>
        <p:txBody>
          <a:bodyPr anchor="ctr">
            <a:normAutofit/>
          </a:bodyPr>
          <a:lstStyle>
            <a:lvl1pPr marL="182880" indent="0" algn="l">
              <a:buNone/>
              <a:defRPr sz="18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D52BCEC-9BFD-49B5-A690-4EE4D2391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61248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92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23">
            <a:extLst>
              <a:ext uri="{FF2B5EF4-FFF2-40B4-BE49-F238E27FC236}">
                <a16:creationId xmlns:a16="http://schemas.microsoft.com/office/drawing/2014/main" id="{D3D37F13-3B11-44A0-A1D0-AC6E751A08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213514" cy="635084"/>
          </a:xfrm>
          <a:prstGeom prst="rect">
            <a:avLst/>
          </a:prstGeom>
          <a:solidFill>
            <a:srgbClr val="31859C"/>
          </a:solidFill>
          <a:ln w="19050" algn="ctr">
            <a:noFill/>
            <a:round/>
            <a:headEnd/>
            <a:tailEnd/>
          </a:ln>
        </p:spPr>
        <p:txBody>
          <a:bodyPr wrap="none" tIns="0" bIns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3D929-249B-452B-BB08-F02869E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7"/>
            <a:ext cx="9653451" cy="616829"/>
          </a:xfrm>
        </p:spPr>
        <p:txBody>
          <a:bodyPr/>
          <a:lstStyle>
            <a:lvl1pPr marL="91440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11F1-F1A9-4593-A187-F28F25A5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94" y="832848"/>
            <a:ext cx="11845836" cy="5528763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4835443-A930-4182-910E-85228EC1D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6500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79565-B0C9-4B9F-965E-30E2FCF2B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8988" y="-15875"/>
            <a:ext cx="2513012" cy="650875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960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123">
            <a:extLst>
              <a:ext uri="{FF2B5EF4-FFF2-40B4-BE49-F238E27FC236}">
                <a16:creationId xmlns:a16="http://schemas.microsoft.com/office/drawing/2014/main" id="{D3D37F13-3B11-44A0-A1D0-AC6E751A08C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213514" cy="635084"/>
          </a:xfrm>
          <a:prstGeom prst="rect">
            <a:avLst/>
          </a:prstGeom>
          <a:solidFill>
            <a:srgbClr val="31859C"/>
          </a:solidFill>
          <a:ln w="19050" algn="ctr">
            <a:noFill/>
            <a:round/>
            <a:headEnd/>
            <a:tailEnd/>
          </a:ln>
        </p:spPr>
        <p:txBody>
          <a:bodyPr wrap="none" tIns="0" bIns="0" anchor="ctr"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kumimoji="1" lang="ko-KR" altLang="en-US" sz="2400" b="1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3D929-249B-452B-BB08-F02869E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57"/>
            <a:ext cx="9653451" cy="616829"/>
          </a:xfrm>
        </p:spPr>
        <p:txBody>
          <a:bodyPr/>
          <a:lstStyle>
            <a:lvl1pPr marL="91440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24835443-A930-4182-910E-85228EC1D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6500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79565-B0C9-4B9F-965E-30E2FCF2B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78988" y="-15875"/>
            <a:ext cx="2513012" cy="650875"/>
          </a:xfrm>
        </p:spPr>
        <p:txBody>
          <a:bodyPr anchor="ctr">
            <a:no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752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D929-249B-452B-BB08-F02869E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66" y="2657"/>
            <a:ext cx="12188552" cy="616829"/>
          </a:xfrm>
        </p:spPr>
        <p:txBody>
          <a:bodyPr/>
          <a:lstStyle>
            <a:lvl1pPr marL="91440">
              <a:defRPr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11F1-F1A9-4593-A187-F28F25A5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7" y="849086"/>
            <a:ext cx="11845833" cy="55125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523441B-0574-4E61-9C4B-488AE233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6500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D929-249B-452B-BB08-F02869E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66" y="2429691"/>
            <a:ext cx="12188552" cy="1946366"/>
          </a:xfrm>
          <a:solidFill>
            <a:srgbClr val="31859C"/>
          </a:solidFill>
        </p:spPr>
        <p:txBody>
          <a:bodyPr>
            <a:normAutofit/>
          </a:bodyPr>
          <a:lstStyle>
            <a:lvl1pPr algn="ctr"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523441B-0574-4E61-9C4B-488AE233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6500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6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3D929-249B-452B-BB08-F02869EAC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66" y="2429691"/>
            <a:ext cx="12188552" cy="1946366"/>
          </a:xfrm>
          <a:noFill/>
          <a:ln w="12700">
            <a:solidFill>
              <a:srgbClr val="31859C"/>
            </a:solidFill>
          </a:ln>
        </p:spPr>
        <p:txBody>
          <a:bodyPr>
            <a:normAutofit/>
          </a:bodyPr>
          <a:lstStyle>
            <a:lvl1pPr algn="ctr">
              <a:defRPr sz="4000" b="1">
                <a:solidFill>
                  <a:srgbClr val="31859C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3523441B-0574-4E61-9C4B-488AE233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6500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29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0BCF6BE9-72D2-47DF-A9C9-F0A09E0BAB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61248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48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396DD-A894-47C5-BC3F-E9D2FD37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" y="18255"/>
            <a:ext cx="12188552" cy="765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86B9C-392A-4380-BEAE-09F1795DE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999" y="1015727"/>
            <a:ext cx="11789187" cy="5340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5969D8-1B19-4B58-90D8-17ED6877AC65}"/>
              </a:ext>
            </a:extLst>
          </p:cNvPr>
          <p:cNvCxnSpPr/>
          <p:nvPr userDrawn="1"/>
        </p:nvCxnSpPr>
        <p:spPr>
          <a:xfrm>
            <a:off x="-8803" y="6525344"/>
            <a:ext cx="12200803" cy="0"/>
          </a:xfrm>
          <a:prstGeom prst="line">
            <a:avLst/>
          </a:prstGeom>
          <a:ln>
            <a:solidFill>
              <a:srgbClr val="3185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7F9006EA-4F8B-4CE7-9746-C0C63FBC1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61248" y="6525346"/>
            <a:ext cx="1344149" cy="314400"/>
          </a:xfrm>
          <a:prstGeom prst="rect">
            <a:avLst/>
          </a:prstGeom>
        </p:spPr>
        <p:txBody>
          <a:bodyPr/>
          <a:lstStyle>
            <a:lvl1pPr algn="ctr">
              <a:defRPr sz="1400">
                <a:latin typeface="+mn-lt"/>
              </a:defRPr>
            </a:lvl1pPr>
          </a:lstStyle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781175-3012-4436-A49C-47D1CB64CDE2}"/>
              </a:ext>
            </a:extLst>
          </p:cNvPr>
          <p:cNvSpPr txBox="1"/>
          <p:nvPr userDrawn="1"/>
        </p:nvSpPr>
        <p:spPr>
          <a:xfrm>
            <a:off x="9610808" y="6534000"/>
            <a:ext cx="22467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sz="13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83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0" r:id="rId4"/>
    <p:sldLayoutId id="2147483661" r:id="rId5"/>
    <p:sldLayoutId id="2147483662" r:id="rId6"/>
    <p:sldLayoutId id="2147483655" r:id="rId7"/>
  </p:sldLayoutIdLst>
  <p:hf hdr="0" ftr="0" dt="0"/>
  <p:txStyles>
    <p:titleStyle>
      <a:lvl1pPr marL="91440"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swift.com/swiftcomp-vamuch-micromechanics-modeling-of-heterogeneous-materials-2/" TargetMode="External"/><Relationship Id="rId2" Type="http://schemas.openxmlformats.org/officeDocument/2006/relationships/hyperlink" Target="https://gmsh.info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ourceforge.net/projects/texgen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A84F-3708-4075-98AE-CF8D0917C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Prediction of Thermal Conductivity of 2D woven composites using Mechanics of Structure Genome (MSG) and Artificial Neural Network (ANN)</a:t>
            </a:r>
            <a:endParaRPr lang="en-US" sz="18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303419-754E-4B41-818A-6218295FF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4578-044C-0DC4-44C6-39161D22C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" y="18255"/>
            <a:ext cx="12188552" cy="7655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/>
              <a:t>What are Woven composites and why use them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C666D-728F-1F1B-ADF4-AE92C11C0D52}"/>
              </a:ext>
            </a:extLst>
          </p:cNvPr>
          <p:cNvSpPr txBox="1"/>
          <p:nvPr/>
        </p:nvSpPr>
        <p:spPr>
          <a:xfrm>
            <a:off x="185057" y="849086"/>
            <a:ext cx="5827666" cy="5512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Woven composites are a type of fiber-reinforced composite material where the reinforcing fibers are woven together in a fabric-like structure before being embedded in a matrix (usually a polymer resin like epoxy)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Woven composites are extensively utilized in various structures—including fuselage frames, electronic devices, and medical implants—due to their outstanding </a:t>
            </a:r>
            <a:r>
              <a:rPr lang="en-US" sz="2000" b="1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mechanical properties </a:t>
            </a:r>
            <a:r>
              <a:rPr lang="en-US" sz="2000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en-US" sz="2000" b="1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cost-effective manufacturing</a:t>
            </a:r>
            <a:r>
              <a:rPr lang="en-US" sz="2000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The tailorable weave patterns associated with woven composites provide great design </a:t>
            </a:r>
            <a:r>
              <a:rPr lang="en-US" sz="2000" b="1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freedom to enhance the mechanical &amp; thermal performance of woven composite structures</a:t>
            </a:r>
            <a:r>
              <a:rPr lang="en-US" sz="2000" kern="1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000" kern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82AB0-3441-85FA-4959-79DFDACFE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46500" y="6525346"/>
            <a:ext cx="1344149" cy="314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 descr="A red and blue woven mat&#10;&#10;AI-generated content may be incorrect.">
            <a:extLst>
              <a:ext uri="{FF2B5EF4-FFF2-40B4-BE49-F238E27FC236}">
                <a16:creationId xmlns:a16="http://schemas.microsoft.com/office/drawing/2014/main" id="{751633DA-A3B0-F333-5851-C8D53E4664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95" r="18839"/>
          <a:stretch/>
        </p:blipFill>
        <p:spPr>
          <a:xfrm>
            <a:off x="6203223" y="849086"/>
            <a:ext cx="5827666" cy="5512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1197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8CE7-B5AE-3E59-58DD-01D9D198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Step Homogenization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2C19-A12C-BF05-28A5-5DB2F97A8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Multiscale modelling is done with a 2-step homogenization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12629-B15E-752F-D0E3-D2407B76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4E8225-C229-0A04-18E6-4478FA1E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" y="1259186"/>
            <a:ext cx="10671349" cy="2648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8A4BAB-A220-DD71-1574-4B35460C66BC}"/>
              </a:ext>
            </a:extLst>
          </p:cNvPr>
          <p:cNvSpPr txBox="1"/>
          <p:nvPr/>
        </p:nvSpPr>
        <p:spPr>
          <a:xfrm>
            <a:off x="1964823" y="4765200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Homogenization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D453E-FFA5-6221-AEF5-18B4585BE677}"/>
              </a:ext>
            </a:extLst>
          </p:cNvPr>
          <p:cNvSpPr txBox="1"/>
          <p:nvPr/>
        </p:nvSpPr>
        <p:spPr>
          <a:xfrm>
            <a:off x="7683076" y="4750887"/>
            <a:ext cx="18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Homogenization 2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CC3366E-34E7-4ECF-8794-9E1BC9FFEB91}"/>
              </a:ext>
            </a:extLst>
          </p:cNvPr>
          <p:cNvSpPr/>
          <p:nvPr/>
        </p:nvSpPr>
        <p:spPr>
          <a:xfrm rot="5400000">
            <a:off x="2535137" y="1742002"/>
            <a:ext cx="1034716" cy="5188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833B8427-2BDE-CCC8-5079-69D37A9D17EC}"/>
              </a:ext>
            </a:extLst>
          </p:cNvPr>
          <p:cNvSpPr/>
          <p:nvPr/>
        </p:nvSpPr>
        <p:spPr>
          <a:xfrm rot="5400000">
            <a:off x="8017834" y="1742001"/>
            <a:ext cx="1034716" cy="51886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465D0A-C255-2790-77FD-9D69B3D16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10" y="5257206"/>
            <a:ext cx="4490820" cy="107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21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13ED-C2AA-BE3B-2594-1DBA287F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AC03-FF14-FF65-1081-F080E5AF4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EEF4281-66C0-D1F7-AC50-D73FBDD25697}"/>
              </a:ext>
            </a:extLst>
          </p:cNvPr>
          <p:cNvSpPr/>
          <p:nvPr/>
        </p:nvSpPr>
        <p:spPr>
          <a:xfrm>
            <a:off x="1556079" y="1275607"/>
            <a:ext cx="2558716" cy="13605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Data and Label Generation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D13C27-FA7D-0BAA-727D-A8D6CE306DCB}"/>
              </a:ext>
            </a:extLst>
          </p:cNvPr>
          <p:cNvSpPr/>
          <p:nvPr/>
        </p:nvSpPr>
        <p:spPr>
          <a:xfrm>
            <a:off x="1556079" y="3038769"/>
            <a:ext cx="2558716" cy="1360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Artificial Neural Network Modelling, Training and Testing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7CA763-6ED2-591B-92BE-9020EDF9BDD6}"/>
              </a:ext>
            </a:extLst>
          </p:cNvPr>
          <p:cNvSpPr/>
          <p:nvPr/>
        </p:nvSpPr>
        <p:spPr>
          <a:xfrm>
            <a:off x="1556079" y="4801932"/>
            <a:ext cx="2558716" cy="13605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with existing results by validating outcomes against those reported in the selected paper.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512F3FC-5156-E127-4A6E-D7981BC82152}"/>
              </a:ext>
            </a:extLst>
          </p:cNvPr>
          <p:cNvSpPr/>
          <p:nvPr/>
        </p:nvSpPr>
        <p:spPr>
          <a:xfrm>
            <a:off x="6736724" y="1732297"/>
            <a:ext cx="3738772" cy="13605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Deploying the Artificial Neural Network (ANN) model as a web API and hosting it online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D355B5-46F0-07D9-4F6E-3EF31F57D062}"/>
              </a:ext>
            </a:extLst>
          </p:cNvPr>
          <p:cNvSpPr/>
          <p:nvPr/>
        </p:nvSpPr>
        <p:spPr>
          <a:xfrm>
            <a:off x="6736724" y="4076800"/>
            <a:ext cx="3738772" cy="136053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 a custom GPT model using ChatGPT’s API with function calling capabilities to enable natural language-driven simulations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B4F744-F116-9EF5-EF14-1D1F9BB3DF1D}"/>
              </a:ext>
            </a:extLst>
          </p:cNvPr>
          <p:cNvCxnSpPr/>
          <p:nvPr/>
        </p:nvCxnSpPr>
        <p:spPr>
          <a:xfrm>
            <a:off x="5752056" y="619486"/>
            <a:ext cx="0" cy="5789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4661BD8-FCBC-4E49-5ED7-DBEE113CCFD2}"/>
              </a:ext>
            </a:extLst>
          </p:cNvPr>
          <p:cNvSpPr txBox="1"/>
          <p:nvPr/>
        </p:nvSpPr>
        <p:spPr>
          <a:xfrm>
            <a:off x="912525" y="636135"/>
            <a:ext cx="3920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Re-implementation of code from paper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9828C4-8487-866C-D868-E1322CE738C0}"/>
              </a:ext>
            </a:extLst>
          </p:cNvPr>
          <p:cNvSpPr txBox="1"/>
          <p:nvPr/>
        </p:nvSpPr>
        <p:spPr>
          <a:xfrm>
            <a:off x="6029250" y="654042"/>
            <a:ext cx="5481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New feature addition to enable natural language inputs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39C7E2-D0B1-615C-D4C2-FD0FF655F63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2835437" y="2636138"/>
            <a:ext cx="0" cy="402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280648-CB44-7BFC-2C24-044287463D80}"/>
              </a:ext>
            </a:extLst>
          </p:cNvPr>
          <p:cNvCxnSpPr/>
          <p:nvPr/>
        </p:nvCxnSpPr>
        <p:spPr>
          <a:xfrm>
            <a:off x="2835437" y="4399301"/>
            <a:ext cx="0" cy="4026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ED8BD6-AC14-BE40-7DB5-FFCBEB1CCAD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8606110" y="3092829"/>
            <a:ext cx="4005" cy="983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1D1CF2B-07AE-9CDB-736E-28133B96BCC0}"/>
              </a:ext>
            </a:extLst>
          </p:cNvPr>
          <p:cNvSpPr txBox="1"/>
          <p:nvPr/>
        </p:nvSpPr>
        <p:spPr>
          <a:xfrm>
            <a:off x="6184232" y="5602243"/>
            <a:ext cx="5751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</a:t>
            </a:r>
            <a:r>
              <a:rPr lang="en-US" dirty="0"/>
              <a:t>: This NLP implementation is not part of the original paper and is a feature addition</a:t>
            </a:r>
          </a:p>
        </p:txBody>
      </p:sp>
    </p:spTree>
    <p:extLst>
      <p:ext uri="{BB962C8B-B14F-4D97-AF65-F5344CB8AC3E}">
        <p14:creationId xmlns:p14="http://schemas.microsoft.com/office/powerpoint/2010/main" val="103299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B4FF-A239-644D-189C-88747E8E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 architecture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7367CB-1D59-A1EC-49A6-8EEB484C5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6766" y="857584"/>
            <a:ext cx="6821211" cy="49897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41DDBD-BE61-C108-8154-3DB6CF9FC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E8718-EE05-44EF-2C5E-59A182C73D58}"/>
              </a:ext>
            </a:extLst>
          </p:cNvPr>
          <p:cNvSpPr txBox="1"/>
          <p:nvPr/>
        </p:nvSpPr>
        <p:spPr>
          <a:xfrm>
            <a:off x="7598150" y="994610"/>
            <a:ext cx="4037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y </a:t>
            </a:r>
            <a:r>
              <a:rPr lang="en-US" dirty="0"/>
              <a:t>/ S</a:t>
            </a:r>
            <a:r>
              <a:rPr lang="en-US" baseline="-25000" dirty="0"/>
              <a:t>y</a:t>
            </a:r>
            <a:r>
              <a:rPr lang="en-US" dirty="0"/>
              <a:t> – Ratio of Yarn Width to Spacing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y</a:t>
            </a:r>
            <a:r>
              <a:rPr lang="en-US" dirty="0"/>
              <a:t> / S</a:t>
            </a:r>
            <a:r>
              <a:rPr lang="en-US" baseline="-25000" dirty="0"/>
              <a:t>y</a:t>
            </a:r>
            <a:r>
              <a:rPr lang="en-US" dirty="0"/>
              <a:t> - Ratio of Yarn thickness to Spacing</a:t>
            </a:r>
            <a:endParaRPr lang="en-US" baseline="-25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1823A7-3C1A-3A94-0E06-928B1D90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2" r="2474"/>
          <a:stretch/>
        </p:blipFill>
        <p:spPr>
          <a:xfrm>
            <a:off x="7708667" y="2116633"/>
            <a:ext cx="3681226" cy="933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E30E85-DAAC-4BE6-7242-8781F87FE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8579" y="3248630"/>
            <a:ext cx="1681402" cy="132235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637512-20F0-7AEA-E92F-D69DD19D6597}"/>
              </a:ext>
            </a:extLst>
          </p:cNvPr>
          <p:cNvCxnSpPr>
            <a:cxnSpLocks/>
          </p:cNvCxnSpPr>
          <p:nvPr/>
        </p:nvCxnSpPr>
        <p:spPr>
          <a:xfrm>
            <a:off x="6963235" y="294633"/>
            <a:ext cx="0" cy="6130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DB62B7C2-CF5D-C086-A267-9EAC2B1CF0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08636" y="4702617"/>
            <a:ext cx="5016608" cy="11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72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905A-204A-8DD5-2D36-8576170A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4B3B7-A428-6885-08DC-9295B39DA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9EA446-1D65-08B4-6389-CCB639CF464B}"/>
              </a:ext>
            </a:extLst>
          </p:cNvPr>
          <p:cNvSpPr/>
          <p:nvPr/>
        </p:nvSpPr>
        <p:spPr>
          <a:xfrm>
            <a:off x="280733" y="3629778"/>
            <a:ext cx="1620258" cy="94247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GMSH</a:t>
            </a:r>
          </a:p>
          <a:p>
            <a:pPr algn="ctr"/>
            <a:r>
              <a:rPr lang="en-US" sz="1400" dirty="0"/>
              <a:t>(Meshing software)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ED7EE1-2D46-69BB-8A28-E3878DB2A9AA}"/>
              </a:ext>
            </a:extLst>
          </p:cNvPr>
          <p:cNvSpPr/>
          <p:nvPr/>
        </p:nvSpPr>
        <p:spPr>
          <a:xfrm>
            <a:off x="501315" y="2197628"/>
            <a:ext cx="1179094" cy="9424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.geo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5A2C8-11D6-3321-413C-7F5D8484D892}"/>
              </a:ext>
            </a:extLst>
          </p:cNvPr>
          <p:cNvSpPr/>
          <p:nvPr/>
        </p:nvSpPr>
        <p:spPr>
          <a:xfrm>
            <a:off x="399047" y="886991"/>
            <a:ext cx="1383630" cy="8209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Fiber Volume fraction (</a:t>
            </a:r>
            <a:r>
              <a:rPr lang="en-US" dirty="0" err="1"/>
              <a:t>Vf</a:t>
            </a:r>
            <a:r>
              <a:rPr lang="en-US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F9B870-8CC1-3D50-CB29-E66348C156A4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090862" y="1707951"/>
            <a:ext cx="0" cy="48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B826F6-3C35-B074-2F52-426B833BFB22}"/>
              </a:ext>
            </a:extLst>
          </p:cNvPr>
          <p:cNvCxnSpPr/>
          <p:nvPr/>
        </p:nvCxnSpPr>
        <p:spPr>
          <a:xfrm>
            <a:off x="1082840" y="3140101"/>
            <a:ext cx="0" cy="48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E2752E0-5DDC-C234-7342-9B9354A3FC7A}"/>
              </a:ext>
            </a:extLst>
          </p:cNvPr>
          <p:cNvSpPr/>
          <p:nvPr/>
        </p:nvSpPr>
        <p:spPr>
          <a:xfrm>
            <a:off x="501315" y="5080368"/>
            <a:ext cx="1179094" cy="9424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msh</a:t>
            </a:r>
            <a:r>
              <a:rPr lang="en-US" dirty="0"/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BF494D-CB63-CD56-AA8B-854E8F0BCC7F}"/>
              </a:ext>
            </a:extLst>
          </p:cNvPr>
          <p:cNvCxnSpPr/>
          <p:nvPr/>
        </p:nvCxnSpPr>
        <p:spPr>
          <a:xfrm>
            <a:off x="1074817" y="4572251"/>
            <a:ext cx="0" cy="4896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9A8F35-52A4-9C20-D07F-0676A8B457F1}"/>
              </a:ext>
            </a:extLst>
          </p:cNvPr>
          <p:cNvSpPr/>
          <p:nvPr/>
        </p:nvSpPr>
        <p:spPr>
          <a:xfrm>
            <a:off x="3485147" y="5061928"/>
            <a:ext cx="1179094" cy="9424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sc</a:t>
            </a:r>
            <a:r>
              <a:rPr lang="en-US" dirty="0"/>
              <a:t> file</a:t>
            </a:r>
          </a:p>
          <a:p>
            <a:pPr algn="ctr"/>
            <a:r>
              <a:rPr lang="en-US" sz="1400" dirty="0"/>
              <a:t>(Micro)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E24FFD-6B3D-78B3-BBC6-D454BCC3F316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680409" y="5533164"/>
            <a:ext cx="180473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EFF81-9719-1DD5-71B6-8193DA1B6D42}"/>
              </a:ext>
            </a:extLst>
          </p:cNvPr>
          <p:cNvCxnSpPr>
            <a:cxnSpLocks/>
          </p:cNvCxnSpPr>
          <p:nvPr/>
        </p:nvCxnSpPr>
        <p:spPr>
          <a:xfrm flipV="1">
            <a:off x="4074689" y="4131235"/>
            <a:ext cx="0" cy="930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A9EC11-FAF1-3B22-1219-172C519FEE27}"/>
              </a:ext>
            </a:extLst>
          </p:cNvPr>
          <p:cNvSpPr/>
          <p:nvPr/>
        </p:nvSpPr>
        <p:spPr>
          <a:xfrm>
            <a:off x="3264560" y="3167762"/>
            <a:ext cx="1620258" cy="94247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Swiftcomp</a:t>
            </a:r>
            <a:endParaRPr lang="en-US" dirty="0"/>
          </a:p>
          <a:p>
            <a:pPr algn="ctr"/>
            <a:r>
              <a:rPr lang="en-US" sz="1400" dirty="0"/>
              <a:t>(Homogenization software)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2841B9-A141-8019-8ED3-CC41C3F57B02}"/>
              </a:ext>
            </a:extLst>
          </p:cNvPr>
          <p:cNvSpPr/>
          <p:nvPr/>
        </p:nvSpPr>
        <p:spPr>
          <a:xfrm>
            <a:off x="3072479" y="1624318"/>
            <a:ext cx="2004419" cy="82096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Yarn conductivity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(k11 and k33)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A95215-FF81-91E0-F279-5AC26B638C65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V="1">
            <a:off x="4074689" y="2445278"/>
            <a:ext cx="0" cy="7224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07299632-AEAD-2411-F484-E80899309362}"/>
              </a:ext>
            </a:extLst>
          </p:cNvPr>
          <p:cNvSpPr/>
          <p:nvPr/>
        </p:nvSpPr>
        <p:spPr>
          <a:xfrm>
            <a:off x="10140589" y="167718"/>
            <a:ext cx="1520001" cy="106790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TexGen</a:t>
            </a:r>
            <a:r>
              <a:rPr lang="en-US" dirty="0"/>
              <a:t> Input file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FC2DD9-C1CD-B631-FB25-88E45BA4F653}"/>
              </a:ext>
            </a:extLst>
          </p:cNvPr>
          <p:cNvSpPr/>
          <p:nvPr/>
        </p:nvSpPr>
        <p:spPr>
          <a:xfrm>
            <a:off x="10116542" y="1964605"/>
            <a:ext cx="1620258" cy="94247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TexGen</a:t>
            </a:r>
            <a:endParaRPr lang="en-US" dirty="0"/>
          </a:p>
          <a:p>
            <a:pPr algn="ctr"/>
            <a:r>
              <a:rPr lang="en-US" sz="1400" dirty="0"/>
              <a:t>(Textile geometry </a:t>
            </a:r>
            <a:r>
              <a:rPr lang="en-US" sz="1400" dirty="0" err="1"/>
              <a:t>modeller</a:t>
            </a:r>
            <a:r>
              <a:rPr lang="en-US" sz="1400" dirty="0"/>
              <a:t>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D64447-398F-A6F1-E6A7-EBF1675FBF92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10900590" y="1235619"/>
            <a:ext cx="2002" cy="7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9C6F417-EEAC-7319-E652-7BDF00018B40}"/>
              </a:ext>
            </a:extLst>
          </p:cNvPr>
          <p:cNvSpPr/>
          <p:nvPr/>
        </p:nvSpPr>
        <p:spPr>
          <a:xfrm>
            <a:off x="10926671" y="4110235"/>
            <a:ext cx="1179094" cy="9424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ori</a:t>
            </a:r>
            <a:r>
              <a:rPr lang="en-US" dirty="0"/>
              <a:t> file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990FA3-8346-9194-99C0-5F24D1E84F4F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10140590" y="2895984"/>
            <a:ext cx="760000" cy="710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9AA5197B-84CA-B031-D050-3977A46C683C}"/>
              </a:ext>
            </a:extLst>
          </p:cNvPr>
          <p:cNvSpPr/>
          <p:nvPr/>
        </p:nvSpPr>
        <p:spPr>
          <a:xfrm>
            <a:off x="9551043" y="3606108"/>
            <a:ext cx="1179094" cy="9424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inp</a:t>
            </a:r>
            <a:r>
              <a:rPr lang="en-US" dirty="0"/>
              <a:t> file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C57F1F-CB4F-434D-9358-8E0304FA8160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>
            <a:off x="10926671" y="2907078"/>
            <a:ext cx="589547" cy="12031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A9C9115-4D64-BD83-0CA3-99ABB7FE0A8C}"/>
              </a:ext>
            </a:extLst>
          </p:cNvPr>
          <p:cNvSpPr/>
          <p:nvPr/>
        </p:nvSpPr>
        <p:spPr>
          <a:xfrm>
            <a:off x="7076557" y="5087477"/>
            <a:ext cx="1179094" cy="9424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sc</a:t>
            </a:r>
            <a:r>
              <a:rPr lang="en-US" dirty="0"/>
              <a:t> file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Meso</a:t>
            </a:r>
            <a:r>
              <a:rPr lang="en-US" sz="1400" dirty="0"/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520330-CB39-7CBA-5770-0EE67EBE53D3}"/>
              </a:ext>
            </a:extLst>
          </p:cNvPr>
          <p:cNvCxnSpPr>
            <a:cxnSpLocks/>
            <a:stCxn id="32" idx="4"/>
            <a:endCxn id="39" idx="0"/>
          </p:cNvCxnSpPr>
          <p:nvPr/>
        </p:nvCxnSpPr>
        <p:spPr>
          <a:xfrm flipH="1">
            <a:off x="7666104" y="5052708"/>
            <a:ext cx="3850114" cy="34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B15683-121D-1A62-2549-C3ED78996DC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076898" y="2445278"/>
            <a:ext cx="2589206" cy="26421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499566F-262B-E8FD-0756-87A3C9CCED0A}"/>
              </a:ext>
            </a:extLst>
          </p:cNvPr>
          <p:cNvSpPr/>
          <p:nvPr/>
        </p:nvSpPr>
        <p:spPr>
          <a:xfrm>
            <a:off x="6851964" y="3123880"/>
            <a:ext cx="1620258" cy="94247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Swiftcomp</a:t>
            </a:r>
            <a:endParaRPr lang="en-US" dirty="0"/>
          </a:p>
          <a:p>
            <a:pPr algn="ctr"/>
            <a:r>
              <a:rPr lang="en-US" sz="1400" dirty="0"/>
              <a:t>(Homogenization software)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E9A49C-3784-55D9-E106-ED11B8FB2ECD}"/>
              </a:ext>
            </a:extLst>
          </p:cNvPr>
          <p:cNvSpPr/>
          <p:nvPr/>
        </p:nvSpPr>
        <p:spPr>
          <a:xfrm>
            <a:off x="5184000" y="5839837"/>
            <a:ext cx="1344141" cy="579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Matrix conductivity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729405-6AF7-913F-85C0-56850AB611B7}"/>
              </a:ext>
            </a:extLst>
          </p:cNvPr>
          <p:cNvCxnSpPr>
            <a:cxnSpLocks/>
            <a:stCxn id="55" idx="1"/>
            <a:endCxn id="14" idx="6"/>
          </p:cNvCxnSpPr>
          <p:nvPr/>
        </p:nvCxnSpPr>
        <p:spPr>
          <a:xfrm flipH="1" flipV="1">
            <a:off x="4664241" y="5533165"/>
            <a:ext cx="519759" cy="5966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CDA667A-9441-E82C-8DBE-9644E88056A8}"/>
              </a:ext>
            </a:extLst>
          </p:cNvPr>
          <p:cNvSpPr/>
          <p:nvPr/>
        </p:nvSpPr>
        <p:spPr>
          <a:xfrm>
            <a:off x="1841651" y="5956028"/>
            <a:ext cx="1344141" cy="5799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Fiber conductivity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162501-F860-8BEB-C61D-CFCF58400D70}"/>
              </a:ext>
            </a:extLst>
          </p:cNvPr>
          <p:cNvCxnSpPr>
            <a:cxnSpLocks/>
          </p:cNvCxnSpPr>
          <p:nvPr/>
        </p:nvCxnSpPr>
        <p:spPr>
          <a:xfrm flipH="1" flipV="1">
            <a:off x="4050625" y="6013621"/>
            <a:ext cx="1" cy="2323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F44852A-21C8-158A-1686-15845571C0B8}"/>
              </a:ext>
            </a:extLst>
          </p:cNvPr>
          <p:cNvCxnSpPr>
            <a:cxnSpLocks/>
          </p:cNvCxnSpPr>
          <p:nvPr/>
        </p:nvCxnSpPr>
        <p:spPr>
          <a:xfrm>
            <a:off x="3193813" y="6246003"/>
            <a:ext cx="8575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7FD08A3-20AC-2112-F8DA-3A5D52F940BD}"/>
              </a:ext>
            </a:extLst>
          </p:cNvPr>
          <p:cNvSpPr/>
          <p:nvPr/>
        </p:nvSpPr>
        <p:spPr>
          <a:xfrm>
            <a:off x="6604159" y="558357"/>
            <a:ext cx="2004419" cy="8209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conductivity of composite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(k11 and k33)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E090E15-0DC3-38C1-42B0-5BB117BF9C37}"/>
              </a:ext>
            </a:extLst>
          </p:cNvPr>
          <p:cNvCxnSpPr>
            <a:cxnSpLocks/>
          </p:cNvCxnSpPr>
          <p:nvPr/>
        </p:nvCxnSpPr>
        <p:spPr>
          <a:xfrm flipV="1">
            <a:off x="7606369" y="1364371"/>
            <a:ext cx="0" cy="1759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4EB162-2431-5A74-863C-41C2B03E82D3}"/>
              </a:ext>
            </a:extLst>
          </p:cNvPr>
          <p:cNvCxnSpPr>
            <a:cxnSpLocks/>
            <a:stCxn id="55" idx="3"/>
            <a:endCxn id="39" idx="2"/>
          </p:cNvCxnSpPr>
          <p:nvPr/>
        </p:nvCxnSpPr>
        <p:spPr>
          <a:xfrm flipV="1">
            <a:off x="6528141" y="5558714"/>
            <a:ext cx="548416" cy="571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7AD9275-9127-CF5E-918C-97EC5041014B}"/>
              </a:ext>
            </a:extLst>
          </p:cNvPr>
          <p:cNvCxnSpPr>
            <a:cxnSpLocks/>
            <a:stCxn id="34" idx="3"/>
            <a:endCxn id="39" idx="0"/>
          </p:cNvCxnSpPr>
          <p:nvPr/>
        </p:nvCxnSpPr>
        <p:spPr>
          <a:xfrm flipH="1">
            <a:off x="7666104" y="4410559"/>
            <a:ext cx="2057613" cy="6769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59DABE9-7BCF-031E-D66F-44F78FD09C23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7662093" y="4066353"/>
            <a:ext cx="0" cy="10211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4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0165-885E-53FA-CD74-1D2E0423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Input data generation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50740-D25F-09C5-FDCE-78AA11BE1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26ABB-921A-2908-C8F9-AF4379AF5D54}"/>
              </a:ext>
            </a:extLst>
          </p:cNvPr>
          <p:cNvSpPr txBox="1"/>
          <p:nvPr/>
        </p:nvSpPr>
        <p:spPr>
          <a:xfrm>
            <a:off x="136357" y="619486"/>
            <a:ext cx="1133156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generate the input data the following steps must be followed. The dependencies are required for the following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geometry creation : GMSH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Textile Fabric Modelling : </a:t>
            </a:r>
            <a:r>
              <a:rPr lang="en-US" dirty="0" err="1"/>
              <a:t>TexGen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MSG based Multiscale Homogenization : </a:t>
            </a:r>
            <a:r>
              <a:rPr lang="en-US" dirty="0" err="1"/>
              <a:t>Swiftcomp</a:t>
            </a:r>
            <a:endParaRPr lang="en-US" dirty="0"/>
          </a:p>
          <a:p>
            <a:endParaRPr lang="en-US" dirty="0"/>
          </a:p>
          <a:p>
            <a:r>
              <a:rPr lang="en-US" dirty="0"/>
              <a:t>Steps : </a:t>
            </a:r>
          </a:p>
          <a:p>
            <a:pPr marL="342900" indent="-342900">
              <a:buAutoNum type="arabicPeriod"/>
            </a:pPr>
            <a:r>
              <a:rPr lang="en-US" dirty="0"/>
              <a:t>Use Latin Hypercube Sampling (LHS) to create input data for the following inputs –</a:t>
            </a:r>
          </a:p>
          <a:p>
            <a:pPr marL="800100" lvl="1" indent="-342900">
              <a:buAutoNum type="arabicPeriod"/>
            </a:pPr>
            <a:r>
              <a:rPr lang="en-US" dirty="0"/>
              <a:t>Fiber Volume Fraction</a:t>
            </a:r>
          </a:p>
          <a:p>
            <a:pPr marL="800100" lvl="1" indent="-342900">
              <a:buAutoNum type="arabicPeriod"/>
            </a:pPr>
            <a:r>
              <a:rPr lang="en-US" dirty="0"/>
              <a:t>Yarn Width to Spacing Ratio</a:t>
            </a:r>
          </a:p>
          <a:p>
            <a:pPr marL="800100" lvl="1" indent="-342900">
              <a:buAutoNum type="arabicPeriod"/>
            </a:pPr>
            <a:r>
              <a:rPr lang="en-US" dirty="0"/>
              <a:t>Yarn Thickness to Spacing Ratio</a:t>
            </a:r>
          </a:p>
          <a:p>
            <a:pPr lvl="1"/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Download and install GMSH from </a:t>
            </a:r>
            <a:r>
              <a:rPr lang="en-US" dirty="0">
                <a:hlinkClick r:id="rId2"/>
              </a:rPr>
              <a:t>https://gmsh.info/</a:t>
            </a:r>
            <a:r>
              <a:rPr lang="en-US" dirty="0"/>
              <a:t> (Opensource)</a:t>
            </a:r>
          </a:p>
          <a:p>
            <a:pPr marL="342900" indent="-342900">
              <a:buAutoNum type="arabicPeriod"/>
            </a:pPr>
            <a:r>
              <a:rPr lang="en-US" dirty="0" err="1"/>
              <a:t>Swiftcomp</a:t>
            </a:r>
            <a:r>
              <a:rPr lang="en-US" dirty="0"/>
              <a:t> is not an opensource software. It can be requested from </a:t>
            </a:r>
            <a:r>
              <a:rPr lang="en-US" dirty="0" err="1"/>
              <a:t>Analyswift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hlinkClick r:id="rId3"/>
              </a:rPr>
              <a:t>https://analyswift.com/swiftcomp-vamuch-micromechanics-modeling-of-heterogeneous-materials-2/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Download and install </a:t>
            </a:r>
            <a:r>
              <a:rPr lang="en-US" dirty="0" err="1"/>
              <a:t>TexGen</a:t>
            </a:r>
            <a:r>
              <a:rPr lang="en-US" dirty="0"/>
              <a:t> from </a:t>
            </a:r>
            <a:r>
              <a:rPr lang="en-US" dirty="0" err="1"/>
              <a:t>Sourceforge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https://sourceforge.net/projects/texgen/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03EB0-0430-8830-6082-514D79546CB3}"/>
              </a:ext>
            </a:extLst>
          </p:cNvPr>
          <p:cNvSpPr txBox="1"/>
          <p:nvPr/>
        </p:nvSpPr>
        <p:spPr>
          <a:xfrm>
            <a:off x="110869" y="4928220"/>
            <a:ext cx="114153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: There are 24000 data points to be generated. The estimated time would be 3-4 days or more depending on the PC configuration (due to multiple function calls)</a:t>
            </a:r>
          </a:p>
          <a:p>
            <a:endParaRPr lang="en-US" dirty="0"/>
          </a:p>
          <a:p>
            <a:r>
              <a:rPr lang="en-US" b="1" dirty="0"/>
              <a:t>The ANN model can be tested without any of these dependencies. This is just for input data and label generation. </a:t>
            </a:r>
          </a:p>
          <a:p>
            <a:r>
              <a:rPr lang="en-US" b="1" dirty="0"/>
              <a:t>The working of this code is demonstrated in the video</a:t>
            </a:r>
          </a:p>
        </p:txBody>
      </p:sp>
    </p:spTree>
    <p:extLst>
      <p:ext uri="{BB962C8B-B14F-4D97-AF65-F5344CB8AC3E}">
        <p14:creationId xmlns:p14="http://schemas.microsoft.com/office/powerpoint/2010/main" val="31651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190E94-1068-4811-B980-400CF8D8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F6BF-B05F-411C-B65D-2E6089F92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D5A5ADB-DC02-4BC2-833F-FAFCE67F7AC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55127"/>
      </p:ext>
    </p:extLst>
  </p:cSld>
  <p:clrMapOvr>
    <a:masterClrMapping/>
  </p:clrMapOvr>
</p:sld>
</file>

<file path=ppt/theme/theme1.xml><?xml version="1.0" encoding="utf-8"?>
<a:theme xmlns:a="http://schemas.openxmlformats.org/drawingml/2006/main" name="GP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27859</TotalTime>
  <Words>531</Words>
  <Application>Microsoft Office PowerPoint</Application>
  <PresentationFormat>Widescreen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GPD Theme</vt:lpstr>
      <vt:lpstr>Prediction of Thermal Conductivity of 2D woven composites using Mechanics of Structure Genome (MSG) and Artificial Neural Network (ANN)</vt:lpstr>
      <vt:lpstr>What are Woven composites and why use them ?</vt:lpstr>
      <vt:lpstr>Two Step Homogenization process </vt:lpstr>
      <vt:lpstr>Project Workflow</vt:lpstr>
      <vt:lpstr>ANN architecture</vt:lpstr>
      <vt:lpstr>Input Data Generation</vt:lpstr>
      <vt:lpstr>Note on Input data generation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 SHREYAS</dc:creator>
  <cp:lastModifiedBy>Avinash Rao</cp:lastModifiedBy>
  <cp:revision>152</cp:revision>
  <dcterms:created xsi:type="dcterms:W3CDTF">2020-04-05T11:19:17Z</dcterms:created>
  <dcterms:modified xsi:type="dcterms:W3CDTF">2025-04-12T22:15:19Z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2025-01-21T00:52:15Z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9837447e-092d-42fe-803b-aeaa2514a2de</vt:lpwstr>
  </property>
  <property fmtid="{D5CDD505-2E9C-101B-9397-08002B2CF9AE}" pid="8" name="MSIP_Label_4044bd30-2ed7-4c9d-9d12-46200872a97b_ContentBits">
    <vt:lpwstr>0</vt:lpwstr>
  </property>
</Properties>
</file>