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732" r:id="rId1"/>
  </p:sldMasterIdLst>
  <p:notesMasterIdLst>
    <p:notesMasterId r:id="rId3"/>
  </p:notesMasterIdLst>
  <p:sldIdLst>
    <p:sldId id="256" r:id="rId2"/>
  </p:sldIdLst>
  <p:sldSz cx="36576000" cy="29260800"/>
  <p:notesSz cx="6858000" cy="9144000"/>
  <p:embeddedFontLst>
    <p:embeddedFont>
      <p:font typeface="Calibri" pitchFamily="34" charset="0"/>
      <p:regular r:id="rId4"/>
      <p:bold r:id="rId5"/>
      <p:italic r:id="rId6"/>
      <p:boldItalic r:id="rId7"/>
    </p:embeddedFont>
    <p:embeddedFont>
      <p:font typeface="Verdana" pitchFamily="34" charset="0"/>
      <p:regular r:id="rId8"/>
      <p:bold r:id="rId9"/>
      <p:italic r:id="rId10"/>
      <p:boldItalic r:id="rId11"/>
    </p:embeddedFont>
  </p:embeddedFontLst>
  <p:defaultTextStyle>
    <a:defPPr>
      <a:defRPr lang="en-US"/>
    </a:defPPr>
    <a:lvl1pPr marL="0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1pPr>
    <a:lvl2pPr marL="1881012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2pPr>
    <a:lvl3pPr marL="3762024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3pPr>
    <a:lvl4pPr marL="5643037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4pPr>
    <a:lvl5pPr marL="7524049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5pPr>
    <a:lvl6pPr marL="9405061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6pPr>
    <a:lvl7pPr marL="11286073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7pPr>
    <a:lvl8pPr marL="13167086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8pPr>
    <a:lvl9pPr marL="15048098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9216">
          <p15:clr>
            <a:srgbClr val="A4A3A4"/>
          </p15:clr>
        </p15:guide>
        <p15:guide id="2" pos="172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3F93"/>
    <a:srgbClr val="0099FF"/>
    <a:srgbClr val="003366"/>
    <a:srgbClr val="A5CDE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 autoAdjust="0"/>
    <p:restoredTop sz="90370" autoAdjust="0"/>
  </p:normalViewPr>
  <p:slideViewPr>
    <p:cSldViewPr snapToGrid="0" snapToObjects="1">
      <p:cViewPr>
        <p:scale>
          <a:sx n="40" d="100"/>
          <a:sy n="40" d="100"/>
        </p:scale>
        <p:origin x="-72" y="2506"/>
      </p:cViewPr>
      <p:guideLst>
        <p:guide orient="horz" pos="9216"/>
        <p:guide pos="172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F9DC3-4130-4410-BC95-2E6916856B54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01FEC-9E51-43B5-B56E-55B835FC5C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575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01FEC-9E51-43B5-B56E-55B835FC5C4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1015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9089837"/>
            <a:ext cx="31089600" cy="62721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6581120"/>
            <a:ext cx="25603200" cy="7477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79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583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63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5166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39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275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154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033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B1F-BB0B-234F-B643-9D3F8052ABA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C755-72F5-BC45-9DA8-073D73FCD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B1F-BB0B-234F-B643-9D3F8052ABA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C755-72F5-BC45-9DA8-073D73FCD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1171799"/>
            <a:ext cx="8229600" cy="249665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171799"/>
            <a:ext cx="24079200" cy="249665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B1F-BB0B-234F-B643-9D3F8052ABA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C755-72F5-BC45-9DA8-073D73FCD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B1F-BB0B-234F-B643-9D3F8052ABA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C755-72F5-BC45-9DA8-073D73FCD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18802775"/>
            <a:ext cx="31089600" cy="5811520"/>
          </a:xfrm>
        </p:spPr>
        <p:txBody>
          <a:bodyPr anchor="t"/>
          <a:lstStyle>
            <a:lvl1pPr algn="l">
              <a:defRPr sz="16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12401986"/>
            <a:ext cx="31089600" cy="6400798"/>
          </a:xfrm>
        </p:spPr>
        <p:txBody>
          <a:bodyPr anchor="b"/>
          <a:lstStyle>
            <a:lvl1pPr marL="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1pPr>
            <a:lvl2pPr marL="1879173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2pPr>
            <a:lvl3pPr marL="375834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3pPr>
            <a:lvl4pPr marL="5637520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4pPr>
            <a:lvl5pPr marL="7516689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5pPr>
            <a:lvl6pPr marL="9395854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6pPr>
            <a:lvl7pPr marL="11275027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7pPr>
            <a:lvl8pPr marL="13154200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8pPr>
            <a:lvl9pPr marL="15033373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B1F-BB0B-234F-B643-9D3F8052ABA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C755-72F5-BC45-9DA8-073D73FCD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6827531"/>
            <a:ext cx="16154400" cy="19310775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0" y="6827531"/>
            <a:ext cx="16154400" cy="19310775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B1F-BB0B-234F-B643-9D3F8052ABA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C755-72F5-BC45-9DA8-073D73FCD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549816"/>
            <a:ext cx="16160752" cy="2729651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9173" indent="0">
              <a:buNone/>
              <a:defRPr sz="8200" b="1"/>
            </a:lvl2pPr>
            <a:lvl3pPr marL="3758346" indent="0">
              <a:buNone/>
              <a:defRPr sz="7400" b="1"/>
            </a:lvl3pPr>
            <a:lvl4pPr marL="5637520" indent="0">
              <a:buNone/>
              <a:defRPr sz="6600" b="1"/>
            </a:lvl4pPr>
            <a:lvl5pPr marL="7516689" indent="0">
              <a:buNone/>
              <a:defRPr sz="6600" b="1"/>
            </a:lvl5pPr>
            <a:lvl6pPr marL="9395854" indent="0">
              <a:buNone/>
              <a:defRPr sz="6600" b="1"/>
            </a:lvl6pPr>
            <a:lvl7pPr marL="11275027" indent="0">
              <a:buNone/>
              <a:defRPr sz="6600" b="1"/>
            </a:lvl7pPr>
            <a:lvl8pPr marL="13154200" indent="0">
              <a:buNone/>
              <a:defRPr sz="6600" b="1"/>
            </a:lvl8pPr>
            <a:lvl9pPr marL="15033373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9279467"/>
            <a:ext cx="16160752" cy="16858829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22" y="6549816"/>
            <a:ext cx="16167100" cy="2729651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9173" indent="0">
              <a:buNone/>
              <a:defRPr sz="8200" b="1"/>
            </a:lvl2pPr>
            <a:lvl3pPr marL="3758346" indent="0">
              <a:buNone/>
              <a:defRPr sz="7400" b="1"/>
            </a:lvl3pPr>
            <a:lvl4pPr marL="5637520" indent="0">
              <a:buNone/>
              <a:defRPr sz="6600" b="1"/>
            </a:lvl4pPr>
            <a:lvl5pPr marL="7516689" indent="0">
              <a:buNone/>
              <a:defRPr sz="6600" b="1"/>
            </a:lvl5pPr>
            <a:lvl6pPr marL="9395854" indent="0">
              <a:buNone/>
              <a:defRPr sz="6600" b="1"/>
            </a:lvl6pPr>
            <a:lvl7pPr marL="11275027" indent="0">
              <a:buNone/>
              <a:defRPr sz="6600" b="1"/>
            </a:lvl7pPr>
            <a:lvl8pPr marL="13154200" indent="0">
              <a:buNone/>
              <a:defRPr sz="6600" b="1"/>
            </a:lvl8pPr>
            <a:lvl9pPr marL="15033373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22" y="9279467"/>
            <a:ext cx="16167100" cy="16858829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B1F-BB0B-234F-B643-9D3F8052ABA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C755-72F5-BC45-9DA8-073D73FCD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B1F-BB0B-234F-B643-9D3F8052ABA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C755-72F5-BC45-9DA8-073D73FCD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B1F-BB0B-234F-B643-9D3F8052ABA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C755-72F5-BC45-9DA8-073D73FCD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10" y="1165013"/>
            <a:ext cx="12033252" cy="4958080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165024"/>
            <a:ext cx="20447000" cy="24973282"/>
          </a:xfrm>
        </p:spPr>
        <p:txBody>
          <a:bodyPr/>
          <a:lstStyle>
            <a:lvl1pPr>
              <a:defRPr sz="132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10" y="6123104"/>
            <a:ext cx="12033252" cy="20015202"/>
          </a:xfrm>
        </p:spPr>
        <p:txBody>
          <a:bodyPr/>
          <a:lstStyle>
            <a:lvl1pPr marL="0" indent="0">
              <a:buNone/>
              <a:defRPr sz="5800"/>
            </a:lvl1pPr>
            <a:lvl2pPr marL="1879173" indent="0">
              <a:buNone/>
              <a:defRPr sz="4900"/>
            </a:lvl2pPr>
            <a:lvl3pPr marL="3758346" indent="0">
              <a:buNone/>
              <a:defRPr sz="4100"/>
            </a:lvl3pPr>
            <a:lvl4pPr marL="5637520" indent="0">
              <a:buNone/>
              <a:defRPr sz="3700"/>
            </a:lvl4pPr>
            <a:lvl5pPr marL="7516689" indent="0">
              <a:buNone/>
              <a:defRPr sz="3700"/>
            </a:lvl5pPr>
            <a:lvl6pPr marL="9395854" indent="0">
              <a:buNone/>
              <a:defRPr sz="3700"/>
            </a:lvl6pPr>
            <a:lvl7pPr marL="11275027" indent="0">
              <a:buNone/>
              <a:defRPr sz="3700"/>
            </a:lvl7pPr>
            <a:lvl8pPr marL="13154200" indent="0">
              <a:buNone/>
              <a:defRPr sz="3700"/>
            </a:lvl8pPr>
            <a:lvl9pPr marL="15033373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B1F-BB0B-234F-B643-9D3F8052ABA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C755-72F5-BC45-9DA8-073D73FCD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2" y="20482560"/>
            <a:ext cx="21945600" cy="2418082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2" y="2614507"/>
            <a:ext cx="21945600" cy="17556480"/>
          </a:xfrm>
        </p:spPr>
        <p:txBody>
          <a:bodyPr/>
          <a:lstStyle>
            <a:lvl1pPr marL="0" indent="0">
              <a:buNone/>
              <a:defRPr sz="13200"/>
            </a:lvl1pPr>
            <a:lvl2pPr marL="1879173" indent="0">
              <a:buNone/>
              <a:defRPr sz="11500"/>
            </a:lvl2pPr>
            <a:lvl3pPr marL="3758346" indent="0">
              <a:buNone/>
              <a:defRPr sz="9900"/>
            </a:lvl3pPr>
            <a:lvl4pPr marL="5637520" indent="0">
              <a:buNone/>
              <a:defRPr sz="8200"/>
            </a:lvl4pPr>
            <a:lvl5pPr marL="7516689" indent="0">
              <a:buNone/>
              <a:defRPr sz="8200"/>
            </a:lvl5pPr>
            <a:lvl6pPr marL="9395854" indent="0">
              <a:buNone/>
              <a:defRPr sz="8200"/>
            </a:lvl6pPr>
            <a:lvl7pPr marL="11275027" indent="0">
              <a:buNone/>
              <a:defRPr sz="8200"/>
            </a:lvl7pPr>
            <a:lvl8pPr marL="13154200" indent="0">
              <a:buNone/>
              <a:defRPr sz="8200"/>
            </a:lvl8pPr>
            <a:lvl9pPr marL="15033373" indent="0">
              <a:buNone/>
              <a:defRPr sz="8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2" y="22900642"/>
            <a:ext cx="21945600" cy="3434078"/>
          </a:xfrm>
        </p:spPr>
        <p:txBody>
          <a:bodyPr/>
          <a:lstStyle>
            <a:lvl1pPr marL="0" indent="0">
              <a:buNone/>
              <a:defRPr sz="5800"/>
            </a:lvl1pPr>
            <a:lvl2pPr marL="1879173" indent="0">
              <a:buNone/>
              <a:defRPr sz="4900"/>
            </a:lvl2pPr>
            <a:lvl3pPr marL="3758346" indent="0">
              <a:buNone/>
              <a:defRPr sz="4100"/>
            </a:lvl3pPr>
            <a:lvl4pPr marL="5637520" indent="0">
              <a:buNone/>
              <a:defRPr sz="3700"/>
            </a:lvl4pPr>
            <a:lvl5pPr marL="7516689" indent="0">
              <a:buNone/>
              <a:defRPr sz="3700"/>
            </a:lvl5pPr>
            <a:lvl6pPr marL="9395854" indent="0">
              <a:buNone/>
              <a:defRPr sz="3700"/>
            </a:lvl6pPr>
            <a:lvl7pPr marL="11275027" indent="0">
              <a:buNone/>
              <a:defRPr sz="3700"/>
            </a:lvl7pPr>
            <a:lvl8pPr marL="13154200" indent="0">
              <a:buNone/>
              <a:defRPr sz="3700"/>
            </a:lvl8pPr>
            <a:lvl9pPr marL="15033373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B1F-BB0B-234F-B643-9D3F8052ABA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C755-72F5-BC45-9DA8-073D73FCD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1171789"/>
            <a:ext cx="32918400" cy="4876800"/>
          </a:xfrm>
          <a:prstGeom prst="rect">
            <a:avLst/>
          </a:prstGeom>
        </p:spPr>
        <p:txBody>
          <a:bodyPr vert="horz" lIns="375828" tIns="187924" rIns="375828" bIns="1879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827531"/>
            <a:ext cx="32918400" cy="19310775"/>
          </a:xfrm>
          <a:prstGeom prst="rect">
            <a:avLst/>
          </a:prstGeom>
        </p:spPr>
        <p:txBody>
          <a:bodyPr vert="horz" lIns="375828" tIns="187924" rIns="375828" bIns="1879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0" y="27120450"/>
            <a:ext cx="8534400" cy="1557867"/>
          </a:xfrm>
          <a:prstGeom prst="rect">
            <a:avLst/>
          </a:prstGeom>
        </p:spPr>
        <p:txBody>
          <a:bodyPr vert="horz" lIns="375828" tIns="187924" rIns="375828" bIns="187924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06B1F-BB0B-234F-B643-9D3F8052ABA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0" y="27120450"/>
            <a:ext cx="11582400" cy="1557867"/>
          </a:xfrm>
          <a:prstGeom prst="rect">
            <a:avLst/>
          </a:prstGeom>
        </p:spPr>
        <p:txBody>
          <a:bodyPr vert="horz" lIns="375828" tIns="187924" rIns="375828" bIns="187924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0" y="27120450"/>
            <a:ext cx="8534400" cy="1557867"/>
          </a:xfrm>
          <a:prstGeom prst="rect">
            <a:avLst/>
          </a:prstGeom>
        </p:spPr>
        <p:txBody>
          <a:bodyPr vert="horz" lIns="375828" tIns="187924" rIns="375828" bIns="187924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DC755-72F5-BC45-9DA8-073D73FCD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3758346" rtl="0" eaLnBrk="1" latinLnBrk="0" hangingPunct="1"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09373" indent="-1409373" algn="l" defTabSz="3758346" rtl="0" eaLnBrk="1" latinLnBrk="0" hangingPunct="1">
        <a:spcBef>
          <a:spcPct val="20000"/>
        </a:spcBef>
        <a:buFont typeface="Arial" pitchFamily="34" charset="0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1pPr>
      <a:lvl2pPr marL="3053654" indent="-1174481" algn="l" defTabSz="3758346" rtl="0" eaLnBrk="1" latinLnBrk="0" hangingPunct="1">
        <a:spcBef>
          <a:spcPct val="20000"/>
        </a:spcBef>
        <a:buFont typeface="Arial" pitchFamily="34" charset="0"/>
        <a:buChar char="–"/>
        <a:defRPr sz="11500" kern="1200">
          <a:solidFill>
            <a:schemeClr val="tx1"/>
          </a:solidFill>
          <a:latin typeface="+mn-lt"/>
          <a:ea typeface="+mn-ea"/>
          <a:cs typeface="+mn-cs"/>
        </a:defRPr>
      </a:lvl2pPr>
      <a:lvl3pPr marL="4697927" indent="-939585" algn="l" defTabSz="3758346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6577100" indent="-939585" algn="l" defTabSz="3758346" rtl="0" eaLnBrk="1" latinLnBrk="0" hangingPunct="1">
        <a:spcBef>
          <a:spcPct val="20000"/>
        </a:spcBef>
        <a:buFont typeface="Arial" pitchFamily="34" charset="0"/>
        <a:buChar char="–"/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456273" indent="-939585" algn="l" defTabSz="3758346" rtl="0" eaLnBrk="1" latinLnBrk="0" hangingPunct="1">
        <a:spcBef>
          <a:spcPct val="20000"/>
        </a:spcBef>
        <a:buFont typeface="Arial" pitchFamily="34" charset="0"/>
        <a:buChar char="»"/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5446" indent="-939585" algn="l" defTabSz="3758346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214620" indent="-939585" algn="l" defTabSz="3758346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093793" indent="-939585" algn="l" defTabSz="3758346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5972966" indent="-939585" algn="l" defTabSz="3758346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834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9173" algn="l" defTabSz="375834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8346" algn="l" defTabSz="375834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7520" algn="l" defTabSz="375834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6689" algn="l" defTabSz="375834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5854" algn="l" defTabSz="375834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5027" algn="l" defTabSz="375834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54200" algn="l" defTabSz="375834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33373" algn="l" defTabSz="375834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A5C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11900" y="9872779"/>
            <a:ext cx="12477944" cy="40318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  <a:cs typeface="Times New Roman" pitchFamily="18" charset="0"/>
              </a:rPr>
              <a:t>S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611899" y="9241714"/>
            <a:ext cx="12477944" cy="632970"/>
          </a:xfrm>
          <a:prstGeom prst="rect">
            <a:avLst/>
          </a:prstGeom>
          <a:solidFill>
            <a:srgbClr val="213F93"/>
          </a:solidFill>
          <a:ln w="9525">
            <a:noFill/>
            <a:miter lim="800000"/>
            <a:headEnd/>
            <a:tailEnd/>
          </a:ln>
        </p:spPr>
        <p:txBody>
          <a:bodyPr wrap="square" lIns="78225" tIns="39104" rIns="78225" bIns="39104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600" b="1" dirty="0" smtClean="0">
                <a:solidFill>
                  <a:srgbClr val="F8F8F8"/>
                </a:solidFill>
                <a:latin typeface="+mj-lt"/>
                <a:cs typeface="Times New Roman" pitchFamily="18" charset="0"/>
              </a:rPr>
              <a:t>Goals</a:t>
            </a:r>
            <a:endParaRPr lang="en-US" sz="3600" b="1" dirty="0">
              <a:solidFill>
                <a:srgbClr val="F8F8F8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6576000" cy="4170432"/>
          </a:xfrm>
          <a:prstGeom prst="rect">
            <a:avLst/>
          </a:prstGeom>
          <a:solidFill>
            <a:srgbClr val="213F93"/>
          </a:solidFill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  <a:cs typeface="Times New Roman" pitchFamily="18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680882" y="582824"/>
            <a:ext cx="28975050" cy="3587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8204" tIns="39096" rIns="78204" bIns="39096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6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Methods for Increasing Classification Accuracy in Small Datasets</a:t>
            </a:r>
          </a:p>
          <a:p>
            <a:pPr algn="ctr" eaLnBrk="0" hangingPunct="0"/>
            <a:endParaRPr lang="en-US" sz="4000" dirty="0" smtClean="0">
              <a:solidFill>
                <a:schemeClr val="bg1"/>
              </a:solidFill>
              <a:latin typeface="+mj-lt"/>
              <a:cs typeface="Times New Roman" pitchFamily="18" charset="0"/>
            </a:endParaRPr>
          </a:p>
          <a:p>
            <a:pPr algn="ctr" eaLnBrk="0" hangingPunct="0"/>
            <a:r>
              <a:rPr lang="en-US" sz="4000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Sergio García-Vergara</a:t>
            </a:r>
            <a:r>
              <a:rPr lang="en-US" sz="4000" dirty="0" smtClean="0">
                <a:solidFill>
                  <a:schemeClr val="bg1"/>
                </a:solidFill>
                <a:latin typeface="+mj-lt"/>
                <a:ea typeface="Verdana" pitchFamily="34" charset="0"/>
                <a:cs typeface="Times New Roman" pitchFamily="18" charset="0"/>
              </a:rPr>
              <a:t>¹, Stephanie Gillespie</a:t>
            </a:r>
            <a:r>
              <a:rPr lang="en-US" sz="4000" dirty="0">
                <a:solidFill>
                  <a:schemeClr val="bg1"/>
                </a:solidFill>
                <a:latin typeface="+mj-lt"/>
                <a:ea typeface="Verdana" pitchFamily="34" charset="0"/>
                <a:cs typeface="Times New Roman" pitchFamily="18" charset="0"/>
              </a:rPr>
              <a:t>¹</a:t>
            </a:r>
            <a:r>
              <a:rPr lang="en-US" sz="4000" dirty="0" smtClean="0">
                <a:solidFill>
                  <a:schemeClr val="bg1"/>
                </a:solidFill>
                <a:latin typeface="+mj-lt"/>
                <a:ea typeface="Verdana" pitchFamily="34" charset="0"/>
                <a:cs typeface="Times New Roman" pitchFamily="18" charset="0"/>
              </a:rPr>
              <a:t>, </a:t>
            </a:r>
            <a:r>
              <a:rPr lang="en-US" sz="4000" dirty="0" err="1" smtClean="0">
                <a:solidFill>
                  <a:schemeClr val="bg1"/>
                </a:solidFill>
                <a:latin typeface="+mj-lt"/>
                <a:ea typeface="Verdana" pitchFamily="34" charset="0"/>
                <a:cs typeface="Times New Roman" pitchFamily="18" charset="0"/>
              </a:rPr>
              <a:t>Oludotun</a:t>
            </a:r>
            <a:r>
              <a:rPr lang="en-US" sz="4000" dirty="0" smtClean="0">
                <a:solidFill>
                  <a:schemeClr val="bg1"/>
                </a:solidFill>
                <a:latin typeface="+mj-lt"/>
                <a:ea typeface="Verdana" pitchFamily="34" charset="0"/>
                <a:cs typeface="Times New Roman" pitchFamily="18" charset="0"/>
              </a:rPr>
              <a:t> Ode¹, and Matthew Rice</a:t>
            </a:r>
            <a:r>
              <a:rPr lang="en-US" sz="4000" dirty="0">
                <a:solidFill>
                  <a:schemeClr val="bg1"/>
                </a:solidFill>
                <a:latin typeface="+mj-lt"/>
                <a:ea typeface="Verdana" pitchFamily="34" charset="0"/>
                <a:cs typeface="Times New Roman" pitchFamily="18" charset="0"/>
              </a:rPr>
              <a:t>¹</a:t>
            </a:r>
            <a:endParaRPr lang="en-US" sz="4000" dirty="0" smtClean="0">
              <a:solidFill>
                <a:schemeClr val="bg1"/>
              </a:solidFill>
              <a:latin typeface="+mj-lt"/>
              <a:ea typeface="Verdana" pitchFamily="34" charset="0"/>
              <a:cs typeface="Times New Roman" pitchFamily="18" charset="0"/>
            </a:endParaRPr>
          </a:p>
          <a:p>
            <a:pPr algn="ctr" eaLnBrk="0" hangingPunct="0"/>
            <a:r>
              <a:rPr lang="en-US" sz="4000" dirty="0" smtClean="0">
                <a:solidFill>
                  <a:schemeClr val="bg1"/>
                </a:solidFill>
                <a:latin typeface="+mj-lt"/>
                <a:ea typeface="Verdana" pitchFamily="34" charset="0"/>
                <a:cs typeface="Times New Roman" pitchFamily="18" charset="0"/>
              </a:rPr>
              <a:t>¹</a:t>
            </a:r>
            <a:r>
              <a:rPr lang="en-US" sz="4000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School of Electrical and Computer Engineering, Georgia Institute of Technology</a:t>
            </a:r>
            <a:r>
              <a:rPr lang="en-US" sz="4000" b="1" dirty="0">
                <a:latin typeface="+mj-lt"/>
                <a:cs typeface="Times New Roman" pitchFamily="18" charset="0"/>
              </a:rPr>
              <a:t/>
            </a:r>
            <a:br>
              <a:rPr lang="en-US" sz="4000" b="1" dirty="0">
                <a:latin typeface="+mj-lt"/>
                <a:cs typeface="Times New Roman" pitchFamily="18" charset="0"/>
              </a:rPr>
            </a:br>
            <a:endParaRPr lang="en-US" sz="4000" b="1" dirty="0">
              <a:latin typeface="+mj-lt"/>
              <a:cs typeface="Times New Roman" pitchFamily="18" charset="0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622459" y="4713114"/>
            <a:ext cx="12412131" cy="632970"/>
          </a:xfrm>
          <a:prstGeom prst="rect">
            <a:avLst/>
          </a:prstGeom>
          <a:solidFill>
            <a:srgbClr val="213F93"/>
          </a:solidFill>
          <a:ln w="9525">
            <a:noFill/>
            <a:miter lim="800000"/>
            <a:headEnd/>
            <a:tailEnd/>
          </a:ln>
        </p:spPr>
        <p:txBody>
          <a:bodyPr wrap="square" lIns="78225" tIns="39104" rIns="78225" bIns="39104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600" b="1" dirty="0" smtClean="0">
                <a:solidFill>
                  <a:schemeClr val="bg1"/>
                </a:solidFill>
                <a:cs typeface="Times New Roman" pitchFamily="18" charset="0"/>
              </a:rPr>
              <a:t>Background</a:t>
            </a:r>
            <a:endParaRPr lang="en-US" sz="36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13623777" y="4742018"/>
            <a:ext cx="10847274" cy="647932"/>
          </a:xfrm>
          <a:prstGeom prst="rect">
            <a:avLst/>
          </a:prstGeom>
          <a:solidFill>
            <a:srgbClr val="213F93"/>
          </a:solidFill>
          <a:ln w="9525">
            <a:noFill/>
            <a:miter lim="800000"/>
            <a:headEnd/>
            <a:tailEnd/>
          </a:ln>
        </p:spPr>
        <p:txBody>
          <a:bodyPr wrap="square" lIns="78225" tIns="39104" rIns="78225" bIns="39104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600" b="1" dirty="0" smtClean="0">
                <a:solidFill>
                  <a:srgbClr val="F8F8F8"/>
                </a:solidFill>
                <a:latin typeface="+mj-lt"/>
                <a:cs typeface="Times New Roman" pitchFamily="18" charset="0"/>
              </a:rPr>
              <a:t>Methods</a:t>
            </a:r>
            <a:endParaRPr lang="en-US" sz="3600" b="1" dirty="0">
              <a:solidFill>
                <a:srgbClr val="F8F8F8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622459" y="14305568"/>
            <a:ext cx="12477942" cy="1463966"/>
          </a:xfrm>
          <a:prstGeom prst="rect">
            <a:avLst/>
          </a:prstGeom>
          <a:solidFill>
            <a:srgbClr val="213F93"/>
          </a:solidFill>
          <a:ln w="9525">
            <a:noFill/>
            <a:miter lim="800000"/>
            <a:headEnd/>
            <a:tailEnd/>
          </a:ln>
        </p:spPr>
        <p:txBody>
          <a:bodyPr wrap="square" lIns="78225" tIns="39104" rIns="78225" bIns="39104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600" b="1" dirty="0" smtClean="0">
                <a:solidFill>
                  <a:srgbClr val="F8F8F8"/>
                </a:solidFill>
                <a:latin typeface="+mj-lt"/>
                <a:cs typeface="Times New Roman" pitchFamily="18" charset="0"/>
              </a:rPr>
              <a:t>Our Dataset</a:t>
            </a:r>
          </a:p>
          <a:p>
            <a:pPr algn="ctr" eaLnBrk="0" hangingPunct="0">
              <a:spcBef>
                <a:spcPct val="50000"/>
              </a:spcBef>
            </a:pPr>
            <a:endParaRPr lang="en-US" sz="3600" b="1" dirty="0">
              <a:solidFill>
                <a:srgbClr val="F8F8F8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3614212" y="5389951"/>
            <a:ext cx="10856838" cy="231455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2458" y="14950201"/>
            <a:ext cx="12477945" cy="4633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  <a:cs typeface="Times New Roman" pitchFamily="18" charset="0"/>
              </a:rPr>
              <a:t>S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2459" y="5346085"/>
            <a:ext cx="12412131" cy="36054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800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2723" y="5350370"/>
            <a:ext cx="12346320" cy="4031873"/>
          </a:xfrm>
          <a:prstGeom prst="rect">
            <a:avLst/>
          </a:prstGeom>
          <a:noFill/>
        </p:spPr>
        <p:txBody>
          <a:bodyPr wrap="square" numCol="2" spcCol="914400" rtlCol="0">
            <a:spAutoFit/>
          </a:bodyPr>
          <a:lstStyle/>
          <a:p>
            <a:pPr marL="457200" indent="-457200" algn="just"/>
            <a:r>
              <a:rPr lang="en-US" sz="3200" dirty="0" smtClean="0">
                <a:latin typeface="+mj-lt"/>
                <a:cs typeface="Times New Roman" pitchFamily="18" charset="0"/>
              </a:rPr>
              <a:t>Small data sets may arise due to: 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3200" dirty="0" smtClean="0">
                <a:latin typeface="+mj-lt"/>
                <a:cs typeface="Times New Roman" pitchFamily="18" charset="0"/>
              </a:rPr>
              <a:t>Limited clinical trials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latin typeface="+mj-lt"/>
                <a:cs typeface="Times New Roman" pitchFamily="18" charset="0"/>
              </a:rPr>
              <a:t>Costly to collect data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3200" dirty="0" smtClean="0">
                <a:latin typeface="+mj-lt"/>
                <a:cs typeface="Times New Roman" pitchFamily="18" charset="0"/>
              </a:rPr>
              <a:t>Rare occurrence of events of interest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3200" dirty="0" smtClean="0">
                <a:latin typeface="+mj-lt"/>
                <a:cs typeface="Times New Roman" pitchFamily="18" charset="0"/>
              </a:rPr>
              <a:t>Population diversity too great to capture</a:t>
            </a:r>
          </a:p>
          <a:p>
            <a:pPr marL="457200" indent="-457200" algn="just">
              <a:buFont typeface="Arial" pitchFamily="34" charset="0"/>
              <a:buChar char="•"/>
            </a:pPr>
            <a:endParaRPr lang="en-US" sz="3200" dirty="0" smtClean="0">
              <a:latin typeface="+mj-lt"/>
              <a:cs typeface="Times New Roman" pitchFamily="18" charset="0"/>
            </a:endParaRPr>
          </a:p>
          <a:p>
            <a:r>
              <a:rPr lang="en-US" sz="3200" dirty="0" smtClean="0">
                <a:latin typeface="+mj-lt"/>
                <a:cs typeface="Times New Roman" pitchFamily="18" charset="0"/>
              </a:rPr>
              <a:t>Small data sets  may result in model over-fitting, the inability to classify new data that was not similar to that seen in the training data, and poor reproducibility of results in the field.  </a:t>
            </a:r>
          </a:p>
          <a:p>
            <a:pPr marL="457200" indent="-457200" algn="just"/>
            <a:endParaRPr lang="en-US" sz="3200" dirty="0" smtClean="0">
              <a:latin typeface="+mj-lt"/>
              <a:cs typeface="Times New Roman" pitchFamily="18" charset="0"/>
            </a:endParaRPr>
          </a:p>
          <a:p>
            <a:pPr marL="457200" indent="-457200" algn="just"/>
            <a:endParaRPr lang="en-US" sz="3200" dirty="0" smtClean="0">
              <a:latin typeface="+mj-lt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1899" y="9903257"/>
            <a:ext cx="1247794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j-lt"/>
                <a:cs typeface="Times New Roman" pitchFamily="18" charset="0"/>
              </a:rPr>
              <a:t>Determine at what point a data set may be considered small</a:t>
            </a:r>
          </a:p>
          <a:p>
            <a:endParaRPr lang="en-US" sz="3200" dirty="0" smtClean="0">
              <a:latin typeface="+mj-lt"/>
              <a:cs typeface="Times New Roman" pitchFamily="18" charset="0"/>
            </a:endParaRPr>
          </a:p>
          <a:p>
            <a:r>
              <a:rPr lang="en-US" sz="3200" dirty="0" smtClean="0">
                <a:latin typeface="+mj-lt"/>
                <a:cs typeface="Times New Roman" pitchFamily="18" charset="0"/>
              </a:rPr>
              <a:t>Try different combinations of techniques to reduce over-fitting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3200" dirty="0" smtClean="0">
                <a:latin typeface="+mj-lt"/>
                <a:cs typeface="Times New Roman" pitchFamily="18" charset="0"/>
              </a:rPr>
              <a:t>Data creation or modification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3200" dirty="0" smtClean="0">
                <a:latin typeface="+mj-lt"/>
                <a:cs typeface="Times New Roman" pitchFamily="18" charset="0"/>
              </a:rPr>
              <a:t>Feature dimensionality and reduction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3200" dirty="0" smtClean="0">
                <a:latin typeface="+mj-lt"/>
                <a:cs typeface="Times New Roman" pitchFamily="18" charset="0"/>
              </a:rPr>
              <a:t>Model simplification</a:t>
            </a:r>
          </a:p>
          <a:p>
            <a:pPr marL="457200" indent="-457200" algn="just">
              <a:buFont typeface="Arial" pitchFamily="34" charset="0"/>
              <a:buChar char="•"/>
            </a:pPr>
            <a:endParaRPr lang="en-US" sz="3200" dirty="0" smtClean="0">
              <a:latin typeface="+mj-lt"/>
              <a:cs typeface="Times New Roman" pitchFamily="18" charset="0"/>
            </a:endParaRPr>
          </a:p>
          <a:p>
            <a:pPr marL="457200" indent="-457200" algn="just"/>
            <a:r>
              <a:rPr lang="en-US" sz="3200" dirty="0" smtClean="0">
                <a:latin typeface="+mj-lt"/>
                <a:cs typeface="Times New Roman" pitchFamily="18" charset="0"/>
              </a:rPr>
              <a:t>Comment on changes to classification accuracy measures </a:t>
            </a: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647861" y="20033268"/>
            <a:ext cx="12477942" cy="632970"/>
          </a:xfrm>
          <a:prstGeom prst="rect">
            <a:avLst/>
          </a:prstGeom>
          <a:solidFill>
            <a:srgbClr val="213F93"/>
          </a:solidFill>
          <a:ln w="9525">
            <a:noFill/>
            <a:miter lim="800000"/>
            <a:headEnd/>
            <a:tailEnd/>
          </a:ln>
        </p:spPr>
        <p:txBody>
          <a:bodyPr wrap="square" lIns="78225" tIns="39104" rIns="78225" bIns="39104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600" b="1" dirty="0" smtClean="0">
                <a:solidFill>
                  <a:srgbClr val="F8F8F8"/>
                </a:solidFill>
                <a:latin typeface="+mj-lt"/>
                <a:cs typeface="Times New Roman" pitchFamily="18" charset="0"/>
              </a:rPr>
              <a:t>What is Small?</a:t>
            </a:r>
            <a:endParaRPr lang="en-US" sz="3600" b="1" dirty="0">
              <a:solidFill>
                <a:srgbClr val="F8F8F8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47858" y="20677901"/>
            <a:ext cx="12477945" cy="77866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  <a:cs typeface="Times New Roman" pitchFamily="18" charset="0"/>
              </a:rPr>
              <a:t>S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7299" y="14924801"/>
            <a:ext cx="1242269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j-lt"/>
                <a:cs typeface="Times New Roman" pitchFamily="18" charset="0"/>
              </a:rPr>
              <a:t>Parkinson Speech Dataset</a:t>
            </a:r>
            <a:r>
              <a:rPr lang="en-US" sz="3200" baseline="30000" dirty="0" smtClean="0">
                <a:latin typeface="+mj-lt"/>
                <a:cs typeface="Times New Roman" pitchFamily="18" charset="0"/>
              </a:rPr>
              <a:t>1</a:t>
            </a:r>
            <a:r>
              <a:rPr lang="en-US" sz="3200" dirty="0" smtClean="0">
                <a:latin typeface="+mj-lt"/>
                <a:cs typeface="Times New Roman" pitchFamily="18" charset="0"/>
              </a:rPr>
              <a:t> </a:t>
            </a:r>
            <a:r>
              <a:rPr lang="en-US" sz="3200" dirty="0" smtClean="0">
                <a:latin typeface="+mj-lt"/>
                <a:cs typeface="Times New Roman" pitchFamily="18" charset="0"/>
              </a:rPr>
              <a:t>available on </a:t>
            </a:r>
            <a:r>
              <a:rPr lang="en-US" sz="3200" dirty="0" smtClean="0">
                <a:latin typeface="+mj-lt"/>
                <a:cs typeface="Times New Roman" pitchFamily="18" charset="0"/>
              </a:rPr>
              <a:t>UCI Machine Learning Repository</a:t>
            </a:r>
          </a:p>
          <a:p>
            <a:endParaRPr lang="en-US" sz="3200" dirty="0" smtClean="0">
              <a:latin typeface="+mj-lt"/>
              <a:cs typeface="Times New Roman" pitchFamily="18" charset="0"/>
            </a:endParaRPr>
          </a:p>
          <a:p>
            <a:r>
              <a:rPr lang="en-US" sz="3200" dirty="0" smtClean="0">
                <a:latin typeface="+mj-lt"/>
                <a:cs typeface="Times New Roman" pitchFamily="18" charset="0"/>
              </a:rPr>
              <a:t>Characteristics of Data Set: 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3200" dirty="0" smtClean="0">
                <a:cs typeface="Times New Roman" pitchFamily="18" charset="0"/>
              </a:rPr>
              <a:t>Bimodal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3200" dirty="0" smtClean="0">
                <a:cs typeface="Times New Roman" pitchFamily="18" charset="0"/>
              </a:rPr>
              <a:t>1040 instances (26 voice recordings from 40 participants)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3200" dirty="0" smtClean="0">
                <a:cs typeface="Times New Roman" pitchFamily="18" charset="0"/>
              </a:rPr>
              <a:t>Class a priori probability 50%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3200" dirty="0" smtClean="0">
                <a:cs typeface="Times New Roman" pitchFamily="18" charset="0"/>
              </a:rPr>
              <a:t>Labels: Presence of Parkinson’s Disease (1) or normal (0) </a:t>
            </a:r>
          </a:p>
          <a:p>
            <a:pPr marL="457200" indent="-457200" algn="just">
              <a:buFont typeface="Arial" pitchFamily="34" charset="0"/>
              <a:buChar char="•"/>
            </a:pPr>
            <a:endParaRPr lang="en-US" sz="3200" dirty="0" smtClean="0">
              <a:latin typeface="+mj-lt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2163" y="20675780"/>
            <a:ext cx="12407680" cy="763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Want to choose a subset (&lt;700) as the “small” training dataset 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10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Result: choose datasets of 100 instances for our “small” training </a:t>
            </a:r>
            <a:r>
              <a:rPr lang="en-US" sz="3200" dirty="0" smtClean="0"/>
              <a:t>dataset. Note that this is approximately 4 time larger than number of instances. </a:t>
            </a:r>
            <a:endParaRPr lang="en-US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13649045" y="5389951"/>
            <a:ext cx="10822005" cy="12403395"/>
          </a:xfrm>
          <a:prstGeom prst="rect">
            <a:avLst/>
          </a:prstGeom>
          <a:noFill/>
        </p:spPr>
        <p:txBody>
          <a:bodyPr wrap="square" numCol="1" spcCol="274320" rtlCol="0">
            <a:spAutoFit/>
          </a:bodyPr>
          <a:lstStyle/>
          <a:p>
            <a:r>
              <a:rPr lang="en-US" sz="3200" u="sng" dirty="0" smtClean="0"/>
              <a:t>Bootstrapping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cs typeface="Times New Roman" pitchFamily="18" charset="0"/>
              </a:rPr>
              <a:t>Picks 100 samples with replacement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cs typeface="Times New Roman" pitchFamily="18" charset="0"/>
              </a:rPr>
              <a:t>Estimate model parameters using validation techniques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cs typeface="Times New Roman" pitchFamily="18" charset="0"/>
              </a:rPr>
              <a:t>Due to already-small data sets, this technique only made our model parameters less-applicable to the full testing dataset.</a:t>
            </a:r>
          </a:p>
          <a:p>
            <a:pPr marL="457200" indent="-457200"/>
            <a:r>
              <a:rPr lang="en-US" sz="3200" dirty="0" smtClean="0">
                <a:cs typeface="Times New Roman" pitchFamily="18" charset="0"/>
              </a:rPr>
              <a:t> </a:t>
            </a:r>
          </a:p>
          <a:p>
            <a:pPr marL="457200" indent="-457200"/>
            <a:r>
              <a:rPr lang="en-US" sz="3200" u="sng" dirty="0" smtClean="0">
                <a:cs typeface="Times New Roman" pitchFamily="18" charset="0"/>
              </a:rPr>
              <a:t>Virtual Data Creation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cs typeface="Times New Roman" pitchFamily="18" charset="0"/>
              </a:rPr>
              <a:t>Add normal Gaussian noise to existing data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cs typeface="Times New Roman" pitchFamily="18" charset="0"/>
              </a:rPr>
              <a:t>Amount of noise based on variance of each feature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cs typeface="Times New Roman" pitchFamily="18" charset="0"/>
              </a:rPr>
              <a:t>Should result in more generalized data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200" dirty="0" smtClean="0">
              <a:cs typeface="Times New Roman" pitchFamily="18" charset="0"/>
            </a:endParaRPr>
          </a:p>
          <a:p>
            <a:pPr marL="457200" indent="-457200"/>
            <a:r>
              <a:rPr lang="en-US" sz="3200" u="sng" dirty="0" smtClean="0">
                <a:cs typeface="Times New Roman" pitchFamily="18" charset="0"/>
              </a:rPr>
              <a:t>Principle </a:t>
            </a:r>
            <a:r>
              <a:rPr lang="en-US" sz="3200" u="sng" dirty="0" smtClean="0">
                <a:cs typeface="Times New Roman" pitchFamily="18" charset="0"/>
              </a:rPr>
              <a:t>Components Analysis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err="1" smtClean="0">
                <a:cs typeface="Times New Roman" pitchFamily="18" charset="0"/>
              </a:rPr>
              <a:t>Lkjlkj</a:t>
            </a:r>
            <a:endParaRPr lang="en-US" sz="3200" dirty="0" smtClean="0"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err="1" smtClean="0">
                <a:cs typeface="Times New Roman" pitchFamily="18" charset="0"/>
              </a:rPr>
              <a:t>Lkjlkj</a:t>
            </a:r>
            <a:endParaRPr lang="en-US" sz="3200" dirty="0" smtClean="0"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err="1" smtClean="0">
                <a:cs typeface="Times New Roman" pitchFamily="18" charset="0"/>
              </a:rPr>
              <a:t>Lklklkj</a:t>
            </a:r>
            <a:endParaRPr lang="en-US" sz="3200" dirty="0" smtClean="0"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3200" dirty="0" smtClean="0">
              <a:cs typeface="Times New Roman" pitchFamily="18" charset="0"/>
            </a:endParaRPr>
          </a:p>
          <a:p>
            <a:pPr marL="457200" indent="-457200"/>
            <a:r>
              <a:rPr lang="en-US" sz="3200" u="sng" dirty="0" err="1" smtClean="0">
                <a:cs typeface="Times New Roman" pitchFamily="18" charset="0"/>
              </a:rPr>
              <a:t>GoDec</a:t>
            </a:r>
            <a:r>
              <a:rPr lang="en-US" sz="3200" u="sng" dirty="0" smtClean="0">
                <a:cs typeface="Times New Roman" pitchFamily="18" charset="0"/>
              </a:rPr>
              <a:t> (Robust PCA)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err="1" smtClean="0">
                <a:cs typeface="Times New Roman" pitchFamily="18" charset="0"/>
              </a:rPr>
              <a:t>Ljlk</a:t>
            </a:r>
            <a:endParaRPr lang="en-US" sz="3200" dirty="0" smtClean="0"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err="1" smtClean="0">
                <a:cs typeface="Times New Roman" pitchFamily="18" charset="0"/>
              </a:rPr>
              <a:t>Ljlkj</a:t>
            </a:r>
            <a:endParaRPr lang="en-US" sz="3200" dirty="0" smtClean="0"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err="1" smtClean="0">
                <a:cs typeface="Times New Roman" pitchFamily="18" charset="0"/>
              </a:rPr>
              <a:t>Lkjlkj</a:t>
            </a:r>
            <a:endParaRPr lang="en-US" sz="3200" dirty="0" smtClean="0"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3200" dirty="0" smtClean="0"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3200" dirty="0" smtClean="0">
              <a:cs typeface="Times New Roman" pitchFamily="18" charset="0"/>
            </a:endParaRPr>
          </a:p>
          <a:p>
            <a:pPr marL="457200" indent="-457200"/>
            <a:endParaRPr lang="en-US" sz="3200" dirty="0" smtClean="0">
              <a:cs typeface="Times New Roman" pitchFamily="18" charset="0"/>
            </a:endParaRPr>
          </a:p>
          <a:p>
            <a:pPr marL="457200" indent="-457200"/>
            <a:endParaRPr lang="en-US" sz="3200" dirty="0" smtClean="0">
              <a:cs typeface="Times New Roman" pitchFamily="18" charset="0"/>
            </a:endParaRPr>
          </a:p>
          <a:p>
            <a:pPr marL="457200" indent="-457200"/>
            <a:r>
              <a:rPr lang="en-US" sz="3200" dirty="0" smtClean="0">
                <a:cs typeface="Times New Roman" pitchFamily="18" charset="0"/>
              </a:rPr>
              <a:t>Experimentation Procedures: insert graphic here??</a:t>
            </a:r>
            <a:endParaRPr lang="en-US" sz="3200" dirty="0" smtClean="0"/>
          </a:p>
        </p:txBody>
      </p:sp>
      <p:pic>
        <p:nvPicPr>
          <p:cNvPr id="1026" name="Picture 2" descr="C:\Users\Stephanie\Documents\GitHub\machinelearningproject\Plots\NaiveBayes by10s non-scale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08723" y="21253062"/>
            <a:ext cx="5098477" cy="2911490"/>
          </a:xfrm>
          <a:prstGeom prst="rect">
            <a:avLst/>
          </a:prstGeom>
          <a:noFill/>
        </p:spPr>
      </p:pic>
      <p:pic>
        <p:nvPicPr>
          <p:cNvPr id="1027" name="Picture 3" descr="C:\Users\Stephanie\Documents\GitHub\machinelearningproject\Plots\NaiveBayes by10s scale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53322" y="21295102"/>
            <a:ext cx="5059538" cy="2909938"/>
          </a:xfrm>
          <a:prstGeom prst="rect">
            <a:avLst/>
          </a:prstGeom>
          <a:noFill/>
        </p:spPr>
      </p:pic>
      <p:pic>
        <p:nvPicPr>
          <p:cNvPr id="1028" name="Picture 4" descr="C:\Users\Stephanie\Documents\GitHub\machinelearningproject\Plots\SVM by10s non-scale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08723" y="24345402"/>
            <a:ext cx="5098477" cy="2908173"/>
          </a:xfrm>
          <a:prstGeom prst="rect">
            <a:avLst/>
          </a:prstGeom>
          <a:noFill/>
        </p:spPr>
      </p:pic>
      <p:pic>
        <p:nvPicPr>
          <p:cNvPr id="1029" name="Picture 5" descr="C:\Users\Stephanie\Documents\GitHub\machinelearningproject\Plots\SVM by10s scaled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53322" y="24345402"/>
            <a:ext cx="5059538" cy="2911489"/>
          </a:xfrm>
          <a:prstGeom prst="rect">
            <a:avLst/>
          </a:prstGeom>
          <a:noFill/>
        </p:spPr>
      </p:pic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24882326" y="16590663"/>
            <a:ext cx="10856838" cy="632970"/>
          </a:xfrm>
          <a:prstGeom prst="rect">
            <a:avLst/>
          </a:prstGeom>
          <a:solidFill>
            <a:srgbClr val="213F93"/>
          </a:solidFill>
          <a:ln w="9525">
            <a:noFill/>
            <a:miter lim="800000"/>
            <a:headEnd/>
            <a:tailEnd/>
          </a:ln>
        </p:spPr>
        <p:txBody>
          <a:bodyPr wrap="square" lIns="78225" tIns="39104" rIns="78225" bIns="39104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600" b="1" dirty="0" smtClean="0">
                <a:solidFill>
                  <a:srgbClr val="F8F8F8"/>
                </a:solidFill>
                <a:latin typeface="+mj-lt"/>
                <a:cs typeface="Times New Roman" pitchFamily="18" charset="0"/>
              </a:rPr>
              <a:t>Remaining Work</a:t>
            </a:r>
            <a:endParaRPr lang="en-US" sz="3600" b="1" dirty="0">
              <a:solidFill>
                <a:srgbClr val="F8F8F8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4896321" y="17208437"/>
            <a:ext cx="10860529" cy="56134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  <a:cs typeface="Times New Roman" pitchFamily="18" charset="0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24882327" y="4742018"/>
            <a:ext cx="10847274" cy="647932"/>
          </a:xfrm>
          <a:prstGeom prst="rect">
            <a:avLst/>
          </a:prstGeom>
          <a:solidFill>
            <a:srgbClr val="213F93"/>
          </a:solidFill>
          <a:ln w="9525">
            <a:noFill/>
            <a:miter lim="800000"/>
            <a:headEnd/>
            <a:tailEnd/>
          </a:ln>
        </p:spPr>
        <p:txBody>
          <a:bodyPr wrap="square" lIns="78225" tIns="39104" rIns="78225" bIns="39104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600" b="1" dirty="0" smtClean="0">
                <a:solidFill>
                  <a:srgbClr val="F8F8F8"/>
                </a:solidFill>
                <a:latin typeface="+mj-lt"/>
                <a:cs typeface="Times New Roman" pitchFamily="18" charset="0"/>
              </a:rPr>
              <a:t>Results</a:t>
            </a:r>
            <a:endParaRPr lang="en-US" sz="3600" b="1" dirty="0">
              <a:solidFill>
                <a:srgbClr val="F8F8F8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24907595" y="23303069"/>
            <a:ext cx="10881961" cy="694525"/>
          </a:xfrm>
          <a:prstGeom prst="rect">
            <a:avLst/>
          </a:prstGeom>
          <a:solidFill>
            <a:srgbClr val="213F93"/>
          </a:solidFill>
          <a:ln w="9525">
            <a:noFill/>
            <a:miter lim="800000"/>
            <a:headEnd/>
            <a:tailEnd/>
          </a:ln>
        </p:spPr>
        <p:txBody>
          <a:bodyPr wrap="square" lIns="78225" tIns="39104" rIns="78225" bIns="39104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4000" b="1" dirty="0" smtClean="0">
                <a:solidFill>
                  <a:srgbClr val="F8F8F8"/>
                </a:solidFill>
                <a:latin typeface="+mj-lt"/>
                <a:cs typeface="Times New Roman" pitchFamily="18" charset="0"/>
              </a:rPr>
              <a:t>References</a:t>
            </a:r>
            <a:endParaRPr lang="en-US" sz="4000" b="1" dirty="0">
              <a:solidFill>
                <a:srgbClr val="F8F8F8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4907595" y="23997594"/>
            <a:ext cx="10881961" cy="446693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  <a:cs typeface="Times New Roman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4844227" y="5375958"/>
            <a:ext cx="10856838" cy="107784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4907596" y="23997594"/>
            <a:ext cx="10881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[1] B. E. </a:t>
            </a:r>
            <a:r>
              <a:rPr lang="en-US" sz="2000" dirty="0" err="1" smtClean="0"/>
              <a:t>Sakar</a:t>
            </a:r>
            <a:r>
              <a:rPr lang="en-US" sz="2000" dirty="0" smtClean="0"/>
              <a:t> </a:t>
            </a:r>
            <a:r>
              <a:rPr lang="en-US" sz="2000" i="1" dirty="0" smtClean="0"/>
              <a:t>et al</a:t>
            </a:r>
            <a:r>
              <a:rPr lang="en-US" sz="2000" dirty="0" smtClean="0"/>
              <a:t>. “Collection and analysis of a Parkinson speech dataset with multiple types of sound recordings,” IEEE Journal of Biomedical and Health Informatics, vol. 17, no. 4, pp. 828-834, 2013.  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4606</TotalTime>
  <Words>317</Words>
  <Application>Microsoft Office PowerPoint</Application>
  <PresentationFormat>Custom</PresentationFormat>
  <Paragraphs>78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Verdana</vt:lpstr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Bella Manoim</dc:creator>
  <cp:lastModifiedBy>Stephanie Gillespie</cp:lastModifiedBy>
  <cp:revision>211</cp:revision>
  <dcterms:created xsi:type="dcterms:W3CDTF">2010-08-03T21:02:26Z</dcterms:created>
  <dcterms:modified xsi:type="dcterms:W3CDTF">2015-04-21T15:20:50Z</dcterms:modified>
</cp:coreProperties>
</file>