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36576000" cy="292608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Verdana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>
          <p15:clr>
            <a:srgbClr val="A4A3A4"/>
          </p15:clr>
        </p15:guide>
        <p15:guide id="2" pos="17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3366"/>
    <a:srgbClr val="A5CD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2359" autoAdjust="0"/>
  </p:normalViewPr>
  <p:slideViewPr>
    <p:cSldViewPr snapToGrid="0" snapToObjects="1">
      <p:cViewPr>
        <p:scale>
          <a:sx n="20" d="100"/>
          <a:sy n="20" d="100"/>
        </p:scale>
        <p:origin x="-2227" y="72"/>
      </p:cViewPr>
      <p:guideLst>
        <p:guide orient="horz" pos="9216"/>
        <p:guide pos="17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9DC3-4130-4410-BC95-2E6916856B54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1FEC-9E51-43B5-B56E-55B835FC5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7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01FEC-9E51-43B5-B56E-55B835FC5C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0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37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8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9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9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86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17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834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752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66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585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24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6123104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79173" indent="0">
              <a:buNone/>
              <a:defRPr sz="11500"/>
            </a:lvl2pPr>
            <a:lvl3pPr marL="3758346" indent="0">
              <a:buNone/>
              <a:defRPr sz="9900"/>
            </a:lvl3pPr>
            <a:lvl4pPr marL="5637520" indent="0">
              <a:buNone/>
              <a:defRPr sz="8200"/>
            </a:lvl4pPr>
            <a:lvl5pPr marL="7516689" indent="0">
              <a:buNone/>
              <a:defRPr sz="8200"/>
            </a:lvl5pPr>
            <a:lvl6pPr marL="9395854" indent="0">
              <a:buNone/>
              <a:defRPr sz="8200"/>
            </a:lvl6pPr>
            <a:lvl7pPr marL="11275027" indent="0">
              <a:buNone/>
              <a:defRPr sz="8200"/>
            </a:lvl7pPr>
            <a:lvl8pPr marL="13154200" indent="0">
              <a:buNone/>
              <a:defRPr sz="8200"/>
            </a:lvl8pPr>
            <a:lvl9pPr marL="15033373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5828" tIns="187924" rIns="375828" bIns="1879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31"/>
            <a:ext cx="32918400" cy="19310775"/>
          </a:xfrm>
          <a:prstGeom prst="rect">
            <a:avLst/>
          </a:prstGeom>
        </p:spPr>
        <p:txBody>
          <a:bodyPr vert="horz" lIns="375828" tIns="187924" rIns="375828" bIns="1879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50"/>
            <a:ext cx="11582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375834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373" indent="-1409373" algn="l" defTabSz="375834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3654" indent="-1174481" algn="l" defTabSz="375834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7927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7100" indent="-939585" algn="l" defTabSz="375834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6273" indent="-939585" algn="l" defTabSz="375834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544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4620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3793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296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1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8346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752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6689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5854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5027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420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33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5C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11900" y="9903259"/>
            <a:ext cx="12477944" cy="4031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1899" y="9241714"/>
            <a:ext cx="12477944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Goals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3623776" y="9218313"/>
            <a:ext cx="2216126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Results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637771" y="9836087"/>
            <a:ext cx="22168797" cy="159123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0" cy="4241790"/>
          </a:xfrm>
          <a:prstGeom prst="rect">
            <a:avLst/>
          </a:prstGeom>
          <a:solidFill>
            <a:srgbClr val="003366"/>
          </a:solidFill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80882" y="582824"/>
            <a:ext cx="28975050" cy="358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204" tIns="39096" rIns="78204" bIns="3909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Methods for Increasing Classification Accuracy in Small Datasets</a:t>
            </a:r>
          </a:p>
          <a:p>
            <a:pPr algn="ctr" eaLnBrk="0" hangingPunct="0"/>
            <a:endParaRPr lang="en-US" sz="4000" dirty="0" smtClean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Sergio García-Vergara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¹, Stephanie Gillespie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Oludotun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 Ode¹, and Matthew Rice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endParaRPr lang="en-US" sz="4000" dirty="0" smtClean="0">
              <a:solidFill>
                <a:schemeClr val="bg1"/>
              </a:solidFill>
              <a:latin typeface="+mj-lt"/>
              <a:ea typeface="Verdana" pitchFamily="34" charset="0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School of Electrical and Computer Engineering, Georgia Institute of Technology</a:t>
            </a:r>
            <a:r>
              <a:rPr lang="en-US" sz="4000" b="1" dirty="0">
                <a:latin typeface="+mj-lt"/>
                <a:cs typeface="Times New Roman" pitchFamily="18" charset="0"/>
              </a:rPr>
              <a:t/>
            </a:r>
            <a:br>
              <a:rPr lang="en-US" sz="4000" b="1" dirty="0">
                <a:latin typeface="+mj-lt"/>
                <a:cs typeface="Times New Roman" pitchFamily="18" charset="0"/>
              </a:rPr>
            </a:br>
            <a:endParaRPr lang="en-US" sz="4000" b="1" dirty="0">
              <a:latin typeface="+mj-lt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241790"/>
            <a:ext cx="36576000" cy="2539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22459" y="4713114"/>
            <a:ext cx="12412131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Background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3623776" y="4742018"/>
            <a:ext cx="22141741" cy="647932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Methods Explored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2459" y="14305568"/>
            <a:ext cx="12477942" cy="1463966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Our Dataset</a:t>
            </a:r>
          </a:p>
          <a:p>
            <a:pPr algn="ctr" eaLnBrk="0" hangingPunct="0">
              <a:spcBef>
                <a:spcPct val="50000"/>
              </a:spcBef>
            </a:pP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649045" y="26002372"/>
            <a:ext cx="22212545" cy="6945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Conclusions and Remaining Work</a:t>
            </a:r>
            <a:endParaRPr lang="en-US" sz="40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23776" y="5375959"/>
            <a:ext cx="22141741" cy="35755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49045" y="26696897"/>
            <a:ext cx="22212545" cy="1824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458" y="14950201"/>
            <a:ext cx="12477945" cy="5471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459" y="5346085"/>
            <a:ext cx="12412131" cy="36054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723" y="5350370"/>
            <a:ext cx="12346320" cy="4031873"/>
          </a:xfrm>
          <a:prstGeom prst="rect">
            <a:avLst/>
          </a:prstGeom>
          <a:noFill/>
        </p:spPr>
        <p:txBody>
          <a:bodyPr wrap="square" numCol="2" spcCol="914400" rtlCol="0">
            <a:spAutoFit/>
          </a:bodyPr>
          <a:lstStyle/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Small data sets may arise due to: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Limited clinical trials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Costly to collect data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Rare occurrence of events of interest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Population diversity too great to capture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Small data sets  may result in model over-fitting, the inability to classify new data that was not similar to that seen in the training data, and poor reproducibility of results in the field.  </a:t>
            </a: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899" y="9903257"/>
            <a:ext cx="12477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Determine at what point a data set may be considered small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Try different combinations of techniques to reduce over-fitting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Data creation or modification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Feature dimensionality and reduction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Model simplification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Comment on changes to classification accuracy measures 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47859" y="20833368"/>
            <a:ext cx="1247794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What is Small?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7858" y="21478001"/>
            <a:ext cx="12477945" cy="7043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299" y="14924801"/>
            <a:ext cx="124226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Data set chosen from those available on _______________________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Characteristics of Data Set: 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From this, we decided to keep a-priori probability at 0.5 for all experiments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723" y="21478000"/>
            <a:ext cx="1240768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original data set had 1040 instances. With 340 set aside for testing, we could choose a subset of up to 700 instances to create our “small” dataset.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RESULTS: From this, we decided to choose datasets of 150 instances for our experimentation of  techniques.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228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 Manoim</dc:creator>
  <cp:lastModifiedBy>Stephanie Gillespie</cp:lastModifiedBy>
  <cp:revision>200</cp:revision>
  <dcterms:created xsi:type="dcterms:W3CDTF">2010-08-03T21:02:26Z</dcterms:created>
  <dcterms:modified xsi:type="dcterms:W3CDTF">2015-04-20T19:40:34Z</dcterms:modified>
</cp:coreProperties>
</file>