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Verdana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F93"/>
    <a:srgbClr val="0099FF"/>
    <a:srgbClr val="003366"/>
    <a:srgbClr val="A5CD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0370" autoAdjust="0"/>
  </p:normalViewPr>
  <p:slideViewPr>
    <p:cSldViewPr snapToGrid="0" snapToObjects="1">
      <p:cViewPr>
        <p:scale>
          <a:sx n="50" d="100"/>
          <a:sy n="50" d="100"/>
        </p:scale>
        <p:origin x="2501" y="5784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11900" y="9872779"/>
            <a:ext cx="12477944" cy="4031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1899" y="9241714"/>
            <a:ext cx="12477944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Goals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36576000" cy="4170432"/>
          </a:xfrm>
          <a:prstGeom prst="rect">
            <a:avLst/>
          </a:prstGeom>
          <a:solidFill>
            <a:srgbClr val="213F93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582824"/>
            <a:ext cx="28975050" cy="371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Methods for Increasing Classification Accuracy in Small Datasets</a:t>
            </a: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 eaLnBrk="0" hangingPunct="0"/>
            <a:r>
              <a:rPr lang="en-US" sz="48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Sergio García-Vergara</a:t>
            </a:r>
            <a:r>
              <a:rPr lang="en-US" sz="48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¹, Stephanie Gillespie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8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, </a:t>
            </a:r>
            <a:r>
              <a:rPr lang="en-US" sz="48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Oludotun</a:t>
            </a:r>
            <a:r>
              <a:rPr lang="en-US" sz="48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 Ode¹, and Matthew Rice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endParaRPr lang="en-US" sz="4800" dirty="0" smtClean="0">
              <a:solidFill>
                <a:schemeClr val="bg1"/>
              </a:solidFill>
              <a:latin typeface="+mj-lt"/>
              <a:ea typeface="Verdana" pitchFamily="34" charset="0"/>
              <a:cs typeface="Times New Roman" pitchFamily="18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School of Electrical and Computer Engineering, Georgia Institute of Technology</a:t>
            </a:r>
            <a:r>
              <a:rPr lang="en-US" sz="4000" b="1" dirty="0">
                <a:latin typeface="+mj-lt"/>
                <a:cs typeface="Times New Roman" pitchFamily="18" charset="0"/>
              </a:rPr>
              <a:t/>
            </a:r>
            <a:br>
              <a:rPr lang="en-US" sz="4000" b="1" dirty="0">
                <a:latin typeface="+mj-lt"/>
                <a:cs typeface="Times New Roman" pitchFamily="18" charset="0"/>
              </a:rPr>
            </a:br>
            <a:endParaRPr lang="en-US" sz="40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cs typeface="Times New Roman" pitchFamily="18" charset="0"/>
              </a:rPr>
              <a:t>Background</a:t>
            </a:r>
            <a:endParaRPr lang="en-US" sz="36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7" y="4742018"/>
            <a:ext cx="10847274" cy="647932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Methods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4305568"/>
            <a:ext cx="12477942" cy="1463966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Our Dataset</a:t>
            </a:r>
          </a:p>
          <a:p>
            <a:pPr algn="ctr" eaLnBrk="0" hangingPunct="0">
              <a:spcBef>
                <a:spcPct val="50000"/>
              </a:spcBef>
            </a:pP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14212" y="5389951"/>
            <a:ext cx="10856838" cy="231455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925550" y="15938212"/>
            <a:ext cx="10267950" cy="12507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2458" y="14950201"/>
            <a:ext cx="12477945" cy="4633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3605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723" y="5350370"/>
            <a:ext cx="12346320" cy="4031873"/>
          </a:xfrm>
          <a:prstGeom prst="rect">
            <a:avLst/>
          </a:prstGeom>
          <a:noFill/>
        </p:spPr>
        <p:txBody>
          <a:bodyPr wrap="square" numCol="2" spcCol="914400" rtlCol="0">
            <a:spAutoFit/>
          </a:bodyPr>
          <a:lstStyle/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Small data sets may arise due to: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Limited clinical trials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Costly to collect data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Rare occurrence of events of interest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Population diversity too great to capture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Small data sets  may result in model over-fitting, the inability to classify new data that was not similar to that seen in the training data, and poor reproducibility of results in the field.  </a:t>
            </a: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899" y="9903257"/>
            <a:ext cx="12477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Determine at what point a data set may be considered small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Try different combinations of techniques to reduce over-fitting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Data creation or modification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Feature dimensionality and reduction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  <a:cs typeface="Times New Roman" pitchFamily="18" charset="0"/>
              </a:rPr>
              <a:t>Model simplification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latin typeface="+mj-lt"/>
                <a:cs typeface="Times New Roman" pitchFamily="18" charset="0"/>
              </a:rPr>
              <a:t>Comment on changes to classification accuracy measures 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47861" y="20033268"/>
            <a:ext cx="12477942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What is Small?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7858" y="20677901"/>
            <a:ext cx="12477945" cy="78575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itchFamily="18" charset="0"/>
              </a:rPr>
              <a:t>S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99" y="14924801"/>
            <a:ext cx="124226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itchFamily="18" charset="0"/>
              </a:rPr>
              <a:t>Parkinson Speech Dataset</a:t>
            </a:r>
            <a:r>
              <a:rPr lang="en-US" sz="3200" baseline="30000" dirty="0" smtClean="0">
                <a:latin typeface="+mj-lt"/>
                <a:cs typeface="Times New Roman" pitchFamily="18" charset="0"/>
              </a:rPr>
              <a:t>1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available on UCI Machine Learning Repository</a:t>
            </a:r>
          </a:p>
          <a:p>
            <a:endParaRPr lang="en-US" sz="3200" dirty="0" smtClean="0">
              <a:latin typeface="+mj-lt"/>
              <a:cs typeface="Times New Roman" pitchFamily="18" charset="0"/>
            </a:endParaRPr>
          </a:p>
          <a:p>
            <a:r>
              <a:rPr lang="en-US" sz="3200" dirty="0" smtClean="0">
                <a:latin typeface="+mj-lt"/>
                <a:cs typeface="Times New Roman" pitchFamily="18" charset="0"/>
              </a:rPr>
              <a:t>Characteristics of Data Set: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Bimodal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1040 instances (26 voice recordings from 40 participants)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Class </a:t>
            </a:r>
            <a:r>
              <a:rPr lang="en-US" sz="3200" i="1" dirty="0" smtClean="0">
                <a:cs typeface="Times New Roman" pitchFamily="18" charset="0"/>
              </a:rPr>
              <a:t>a priori </a:t>
            </a:r>
            <a:r>
              <a:rPr lang="en-US" sz="3200" dirty="0" smtClean="0">
                <a:cs typeface="Times New Roman" pitchFamily="18" charset="0"/>
              </a:rPr>
              <a:t>probability 50%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Labels: Presence of Parkinson’s Disease (1) or normal (0) 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 algn="just"/>
            <a:r>
              <a:rPr lang="en-US" sz="3200" dirty="0" smtClean="0">
                <a:cs typeface="Times New Roman" pitchFamily="18" charset="0"/>
              </a:rPr>
              <a:t>Set aside 7 participants of each class for testing (364 instances)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163" y="20675780"/>
            <a:ext cx="1240768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Want </a:t>
            </a:r>
            <a:r>
              <a:rPr lang="en-US" sz="3200" dirty="0" smtClean="0"/>
              <a:t>a subset of the remaining instances </a:t>
            </a:r>
            <a:r>
              <a:rPr lang="en-US" sz="3200" dirty="0" smtClean="0"/>
              <a:t>as </a:t>
            </a:r>
            <a:r>
              <a:rPr lang="en-US" sz="3200" dirty="0" smtClean="0"/>
              <a:t>“</a:t>
            </a:r>
            <a:r>
              <a:rPr lang="en-US" sz="3200" dirty="0" smtClean="0"/>
              <a:t>small” training dataset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1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Result: choose datasets of 100 instances for our “small” training dataset. Note that this is approximately 4 </a:t>
            </a:r>
            <a:r>
              <a:rPr lang="en-US" sz="3200" dirty="0" smtClean="0"/>
              <a:t>times </a:t>
            </a:r>
            <a:r>
              <a:rPr lang="en-US" sz="3200" dirty="0" smtClean="0"/>
              <a:t>larger than number of instances. 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3649045" y="5389951"/>
            <a:ext cx="10822005" cy="10926068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r>
              <a:rPr lang="en-US" sz="3200" u="sng" dirty="0" smtClean="0"/>
              <a:t>Bootstrapping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Picks multiple sets of 100 </a:t>
            </a:r>
            <a:r>
              <a:rPr lang="en-US" sz="3200" dirty="0" smtClean="0">
                <a:cs typeface="Times New Roman" pitchFamily="18" charset="0"/>
              </a:rPr>
              <a:t>samples with replacement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Can estimate </a:t>
            </a:r>
            <a:r>
              <a:rPr lang="en-US" sz="3200" dirty="0" smtClean="0">
                <a:cs typeface="Times New Roman" pitchFamily="18" charset="0"/>
              </a:rPr>
              <a:t>model parameters using validation techniques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Early results showed poor performance, possibly due to training set being too different from test set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dirty="0" smtClean="0"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en-US" sz="3200" u="sng" dirty="0" smtClean="0">
                <a:cs typeface="Times New Roman" pitchFamily="18" charset="0"/>
              </a:rPr>
              <a:t>Virtual Data </a:t>
            </a:r>
            <a:r>
              <a:rPr lang="en-US" sz="3200" u="sng" dirty="0" smtClean="0">
                <a:cs typeface="Times New Roman" pitchFamily="18" charset="0"/>
              </a:rPr>
              <a:t>Creation</a:t>
            </a:r>
            <a:r>
              <a:rPr lang="en-US" sz="3200" u="sng" baseline="30000" dirty="0" smtClean="0">
                <a:cs typeface="Times New Roman" pitchFamily="18" charset="0"/>
              </a:rPr>
              <a:t>2</a:t>
            </a:r>
            <a:endParaRPr lang="en-US" sz="3200" u="sng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Add normal Gaussian noise to existing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Amount of noise based on variance of each feature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Should result in more </a:t>
            </a:r>
            <a:r>
              <a:rPr lang="en-US" sz="3200" dirty="0" smtClean="0">
                <a:cs typeface="Times New Roman" pitchFamily="18" charset="0"/>
              </a:rPr>
              <a:t>“generalized” data, reduce </a:t>
            </a:r>
            <a:r>
              <a:rPr lang="en-US" sz="3200" dirty="0" err="1" smtClean="0">
                <a:cs typeface="Times New Roman" pitchFamily="18" charset="0"/>
              </a:rPr>
              <a:t>overfitting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u="sng" dirty="0" smtClean="0">
                <a:cs typeface="Times New Roman" pitchFamily="18" charset="0"/>
              </a:rPr>
              <a:t>Principle Components </a:t>
            </a:r>
            <a:r>
              <a:rPr lang="en-US" sz="3200" u="sng" dirty="0" smtClean="0">
                <a:cs typeface="Times New Roman" pitchFamily="18" charset="0"/>
              </a:rPr>
              <a:t>Analysis</a:t>
            </a:r>
            <a:r>
              <a:rPr lang="en-US" sz="3200" u="sng" baseline="30000" dirty="0" smtClean="0">
                <a:cs typeface="Times New Roman" pitchFamily="18" charset="0"/>
              </a:rPr>
              <a:t>3</a:t>
            </a:r>
            <a:endParaRPr lang="en-US" sz="3200" u="sng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 </a:t>
            </a:r>
            <a:r>
              <a:rPr lang="en-US" sz="3200" dirty="0" smtClean="0">
                <a:cs typeface="Times New Roman" pitchFamily="18" charset="0"/>
              </a:rPr>
              <a:t>linear dimensionality-reduction method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Helps </a:t>
            </a:r>
            <a:r>
              <a:rPr lang="en-US" sz="3200" dirty="0" smtClean="0">
                <a:cs typeface="Times New Roman" pitchFamily="18" charset="0"/>
              </a:rPr>
              <a:t>prevent </a:t>
            </a:r>
            <a:r>
              <a:rPr lang="en-US" sz="3200" dirty="0" err="1" smtClean="0">
                <a:cs typeface="Times New Roman" pitchFamily="18" charset="0"/>
              </a:rPr>
              <a:t>overfitting</a:t>
            </a:r>
            <a:r>
              <a:rPr lang="en-US" sz="3200" dirty="0" smtClean="0">
                <a:cs typeface="Times New Roman" pitchFamily="18" charset="0"/>
              </a:rPr>
              <a:t>, </a:t>
            </a:r>
            <a:r>
              <a:rPr lang="en-US" sz="3200" dirty="0" smtClean="0">
                <a:cs typeface="Times New Roman" pitchFamily="18" charset="0"/>
              </a:rPr>
              <a:t>especially when the number of observations is smaller than number of features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Used when data low-rank subspaces can explain data</a:t>
            </a:r>
          </a:p>
          <a:p>
            <a:pPr marL="457200" indent="-457200"/>
            <a:endParaRPr lang="en-US" sz="3200" dirty="0" smtClean="0">
              <a:cs typeface="Times New Roman" pitchFamily="18" charset="0"/>
            </a:endParaRPr>
          </a:p>
          <a:p>
            <a:pPr marL="457200" indent="-457200"/>
            <a:r>
              <a:rPr lang="en-US" sz="3200" u="sng" dirty="0" err="1" smtClean="0">
                <a:cs typeface="Times New Roman" pitchFamily="18" charset="0"/>
              </a:rPr>
              <a:t>GoDec</a:t>
            </a:r>
            <a:r>
              <a:rPr lang="en-US" sz="3200" u="sng" dirty="0" smtClean="0">
                <a:cs typeface="Times New Roman" pitchFamily="18" charset="0"/>
              </a:rPr>
              <a:t> (Low-rank Matrix </a:t>
            </a:r>
            <a:r>
              <a:rPr lang="en-US" sz="3200" u="sng" dirty="0" smtClean="0">
                <a:cs typeface="Times New Roman" pitchFamily="18" charset="0"/>
              </a:rPr>
              <a:t>Approximation)</a:t>
            </a:r>
            <a:r>
              <a:rPr lang="en-US" sz="3200" u="sng" baseline="30000" dirty="0" smtClean="0">
                <a:cs typeface="Times New Roman" pitchFamily="18" charset="0"/>
              </a:rPr>
              <a:t>4</a:t>
            </a:r>
            <a:endParaRPr lang="en-US" sz="3200" u="sng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Decomposes the data into low-rank, sparse, and </a:t>
            </a:r>
            <a:r>
              <a:rPr lang="en-US" sz="3200" dirty="0" smtClean="0">
                <a:cs typeface="Times New Roman" pitchFamily="18" charset="0"/>
              </a:rPr>
              <a:t>noise</a:t>
            </a:r>
            <a:endParaRPr lang="en-US" sz="3200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Empirical </a:t>
            </a:r>
            <a:r>
              <a:rPr lang="en-US" sz="3200" dirty="0" smtClean="0">
                <a:cs typeface="Times New Roman" pitchFamily="18" charset="0"/>
              </a:rPr>
              <a:t>studies suggest increased efficiency and robustness in comparison to Robust PCA</a:t>
            </a:r>
          </a:p>
          <a:p>
            <a:pPr marL="457200" indent="-457200"/>
            <a:endParaRPr lang="en-US" sz="3200" dirty="0" smtClean="0">
              <a:cs typeface="Times New Roman" pitchFamily="18" charset="0"/>
            </a:endParaRPr>
          </a:p>
        </p:txBody>
      </p:sp>
      <p:pic>
        <p:nvPicPr>
          <p:cNvPr id="1026" name="Picture 2" descr="C:\Users\Stephanie\Documents\GitHub\machinelearningproject\Plots\NaiveBayes by10s non-sca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723" y="21253062"/>
            <a:ext cx="5098477" cy="2911490"/>
          </a:xfrm>
          <a:prstGeom prst="rect">
            <a:avLst/>
          </a:prstGeom>
          <a:noFill/>
        </p:spPr>
      </p:pic>
      <p:pic>
        <p:nvPicPr>
          <p:cNvPr id="1027" name="Picture 3" descr="C:\Users\Stephanie\Documents\GitHub\machinelearningproject\Plots\NaiveBayes by10s sca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3322" y="21295102"/>
            <a:ext cx="5059538" cy="2909938"/>
          </a:xfrm>
          <a:prstGeom prst="rect">
            <a:avLst/>
          </a:prstGeom>
          <a:noFill/>
        </p:spPr>
      </p:pic>
      <p:pic>
        <p:nvPicPr>
          <p:cNvPr id="1028" name="Picture 4" descr="C:\Users\Stephanie\Documents\GitHub\machinelearningproject\Plots\SVM by10s non-scal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8723" y="24345402"/>
            <a:ext cx="5098477" cy="2908173"/>
          </a:xfrm>
          <a:prstGeom prst="rect">
            <a:avLst/>
          </a:prstGeom>
          <a:noFill/>
        </p:spPr>
      </p:pic>
      <p:pic>
        <p:nvPicPr>
          <p:cNvPr id="1029" name="Picture 5" descr="C:\Users\Stephanie\Documents\GitHub\machinelearningproject\Plots\SVM by10s sca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3322" y="24345402"/>
            <a:ext cx="5059538" cy="2911489"/>
          </a:xfrm>
          <a:prstGeom prst="rect">
            <a:avLst/>
          </a:prstGeom>
          <a:noFill/>
        </p:spPr>
      </p:pic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4882326" y="18775063"/>
            <a:ext cx="10856838" cy="632970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Remaining Work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896321" y="19392838"/>
            <a:ext cx="10860529" cy="3469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4882327" y="4742018"/>
            <a:ext cx="10847274" cy="647932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Results</a:t>
            </a:r>
            <a:endParaRPr lang="en-US" sz="36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4907595" y="23303069"/>
            <a:ext cx="10881961" cy="694525"/>
          </a:xfrm>
          <a:prstGeom prst="rect">
            <a:avLst/>
          </a:prstGeom>
          <a:solidFill>
            <a:srgbClr val="213F93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Member Workload and </a:t>
            </a:r>
            <a:r>
              <a:rPr lang="en-US" sz="4000" b="1" dirty="0" smtClean="0">
                <a:solidFill>
                  <a:srgbClr val="F8F8F8"/>
                </a:solidFill>
                <a:latin typeface="+mj-lt"/>
                <a:cs typeface="Times New Roman" pitchFamily="18" charset="0"/>
              </a:rPr>
              <a:t>References</a:t>
            </a:r>
            <a:endParaRPr lang="en-US" sz="4000" b="1" dirty="0">
              <a:solidFill>
                <a:srgbClr val="F8F8F8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924529" y="23997593"/>
            <a:ext cx="10881961" cy="4537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44227" y="5375958"/>
            <a:ext cx="10856838" cy="12969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907596" y="23997594"/>
            <a:ext cx="10881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Sergio Garcia handled the “What is Small” component and debugging of merged code. </a:t>
            </a:r>
          </a:p>
          <a:p>
            <a:r>
              <a:rPr lang="en-US" sz="2000" dirty="0" smtClean="0"/>
              <a:t>Stephanie Gillespie led the literature review, document creation, and coded bootstrap and virtual data.</a:t>
            </a:r>
          </a:p>
          <a:p>
            <a:r>
              <a:rPr lang="en-US" sz="2000" dirty="0" err="1" smtClean="0"/>
              <a:t>Oludotun</a:t>
            </a:r>
            <a:r>
              <a:rPr lang="en-US" sz="2000" dirty="0" smtClean="0"/>
              <a:t> Ode focused on PCA and </a:t>
            </a:r>
            <a:r>
              <a:rPr lang="en-US" sz="2000" dirty="0" err="1" smtClean="0"/>
              <a:t>goDEC</a:t>
            </a:r>
            <a:r>
              <a:rPr lang="en-US" sz="2000" dirty="0" smtClean="0"/>
              <a:t>  methods. </a:t>
            </a:r>
            <a:endParaRPr lang="en-US" sz="2000" dirty="0" smtClean="0"/>
          </a:p>
          <a:p>
            <a:r>
              <a:rPr lang="en-US" sz="2000" dirty="0" smtClean="0"/>
              <a:t>Matthew Rice focused on the overall experiment code and data structures. </a:t>
            </a:r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smtClean="0"/>
              <a:t>1] B. E. </a:t>
            </a:r>
            <a:r>
              <a:rPr lang="en-US" sz="2000" dirty="0" err="1" smtClean="0"/>
              <a:t>Sakar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. “Collection and analysis of a Parkinson speech dataset with multiple types of sound recordings,” IEEE Journal of Biomedical and Health Informatics, vol. 17, no. 4, pp. 828-834, 2013.  </a:t>
            </a:r>
            <a:endParaRPr lang="en-US" sz="2000" dirty="0" smtClean="0"/>
          </a:p>
          <a:p>
            <a:r>
              <a:rPr lang="en-US" sz="2000" dirty="0" smtClean="0"/>
              <a:t>[2] </a:t>
            </a:r>
            <a:r>
              <a:rPr lang="en-US" sz="2000" dirty="0" smtClean="0"/>
              <a:t>S.S. </a:t>
            </a:r>
            <a:r>
              <a:rPr lang="en-US" sz="2000" dirty="0" smtClean="0"/>
              <a:t>Lee. “Noisy </a:t>
            </a:r>
            <a:r>
              <a:rPr lang="en-US" sz="2000" dirty="0" smtClean="0"/>
              <a:t>replication in skewed binary classification</a:t>
            </a:r>
            <a:r>
              <a:rPr lang="en-US" sz="2000" dirty="0" smtClean="0"/>
              <a:t>,” </a:t>
            </a:r>
            <a:r>
              <a:rPr lang="en-US" sz="2000" dirty="0" smtClean="0"/>
              <a:t>Computational Statistics &amp; Data </a:t>
            </a:r>
            <a:r>
              <a:rPr lang="en-US" sz="2000" dirty="0" smtClean="0"/>
              <a:t>Analysis, vol. 34, no. 2 pp. 165–191, 2000.</a:t>
            </a:r>
          </a:p>
          <a:p>
            <a:r>
              <a:rPr lang="en-US" sz="2000" dirty="0" smtClean="0"/>
              <a:t>[3] </a:t>
            </a:r>
            <a:r>
              <a:rPr lang="en-US" sz="2000" i="1" dirty="0" smtClean="0"/>
              <a:t>Low-Rank Matrix Recovery and Completion via Convex Optimization</a:t>
            </a:r>
            <a:r>
              <a:rPr lang="en-US" sz="2000" dirty="0" smtClean="0"/>
              <a:t>. University of Illinois Perception and Decision Lab, 1 Jan. 2015. Web. 21 Apr. 2015. &lt;http://perception.csl.illinois.edu/matrix-rank/introduction.html#RPCA&gt;.</a:t>
            </a:r>
            <a:endParaRPr lang="en-US" sz="2000" dirty="0" smtClean="0"/>
          </a:p>
          <a:p>
            <a:r>
              <a:rPr lang="en-US" sz="2000" dirty="0" smtClean="0"/>
              <a:t>[4] T. Zhou and T. </a:t>
            </a:r>
            <a:r>
              <a:rPr lang="en-US" sz="2000" dirty="0" err="1" smtClean="0"/>
              <a:t>Dacheng</a:t>
            </a:r>
            <a:r>
              <a:rPr lang="en-US" sz="2000" dirty="0" smtClean="0"/>
              <a:t>. </a:t>
            </a:r>
            <a:r>
              <a:rPr lang="en-US" sz="2000" dirty="0" smtClean="0"/>
              <a:t>"</a:t>
            </a:r>
            <a:r>
              <a:rPr lang="en-US" sz="2000" dirty="0" err="1" smtClean="0"/>
              <a:t>Godec</a:t>
            </a:r>
            <a:r>
              <a:rPr lang="en-US" sz="2000" dirty="0" smtClean="0"/>
              <a:t>: Randomized low-rank &amp; sparse matrix decomposition in noisy case." </a:t>
            </a:r>
            <a:r>
              <a:rPr lang="en-US" sz="2000" i="1" dirty="0" smtClean="0"/>
              <a:t>International Conference on Machine Learning</a:t>
            </a:r>
            <a:r>
              <a:rPr lang="en-US" sz="2000" dirty="0" smtClean="0"/>
              <a:t> 2011.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17786350" y="17212310"/>
            <a:ext cx="2921000" cy="44704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Full Data Set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4916150" y="16668750"/>
            <a:ext cx="1587500" cy="75438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Train Data Set </a:t>
            </a:r>
            <a:r>
              <a:rPr lang="en-US" sz="1800" dirty="0" smtClean="0">
                <a:solidFill>
                  <a:schemeClr val="tx1"/>
                </a:solidFill>
              </a:rPr>
              <a:t>100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500350" y="17301210"/>
            <a:ext cx="1587500" cy="75438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Train Data Set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703550" y="17514570"/>
            <a:ext cx="1587500" cy="75438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Train Data Set 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1494750" y="17057370"/>
            <a:ext cx="1587500" cy="75438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Test </a:t>
            </a:r>
            <a:r>
              <a:rPr lang="en-US" sz="1800" dirty="0" smtClean="0">
                <a:solidFill>
                  <a:schemeClr val="tx1"/>
                </a:solidFill>
              </a:rPr>
              <a:t>Data Set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992350" y="18573750"/>
            <a:ext cx="8153400" cy="78486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16118417" y="187261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Get Train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18192750" y="19640550"/>
            <a:ext cx="2717800" cy="91440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Dimension Reduction?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8573750" y="17994630"/>
            <a:ext cx="1778000" cy="92202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For 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=1:100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Shape 47"/>
          <p:cNvCxnSpPr>
            <a:stCxn id="43" idx="4"/>
            <a:endCxn id="36" idx="3"/>
          </p:cNvCxnSpPr>
          <p:nvPr/>
        </p:nvCxnSpPr>
        <p:spPr>
          <a:xfrm rot="5400000">
            <a:off x="18564860" y="18163540"/>
            <a:ext cx="144780" cy="1651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endCxn id="36" idx="0"/>
          </p:cNvCxnSpPr>
          <p:nvPr/>
        </p:nvCxnSpPr>
        <p:spPr>
          <a:xfrm>
            <a:off x="15678150" y="18345150"/>
            <a:ext cx="1286934" cy="381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964150" y="18707040"/>
            <a:ext cx="24397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</a:t>
            </a:r>
            <a:endParaRPr lang="en-US" sz="2000" dirty="0"/>
          </a:p>
        </p:txBody>
      </p:sp>
      <p:cxnSp>
        <p:nvCxnSpPr>
          <p:cNvPr id="51" name="Straight Arrow Connector 50"/>
          <p:cNvCxnSpPr>
            <a:stCxn id="30" idx="1"/>
          </p:cNvCxnSpPr>
          <p:nvPr/>
        </p:nvCxnSpPr>
        <p:spPr>
          <a:xfrm flipH="1" flipV="1">
            <a:off x="17202150" y="17430750"/>
            <a:ext cx="584200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3"/>
            <a:endCxn id="34" idx="1"/>
          </p:cNvCxnSpPr>
          <p:nvPr/>
        </p:nvCxnSpPr>
        <p:spPr>
          <a:xfrm flipV="1">
            <a:off x="20707350" y="17434560"/>
            <a:ext cx="78740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5068550" y="171259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220950" y="172783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373350" y="174307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6973550" y="19716750"/>
            <a:ext cx="1380314" cy="70788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</a:p>
          <a:p>
            <a:r>
              <a:rPr lang="en-US" sz="2000" dirty="0" smtClean="0"/>
              <a:t>(Train Path)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19699817" y="2110359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Do PCA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699817" y="218503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Do </a:t>
            </a:r>
            <a:r>
              <a:rPr lang="en-US" sz="1800" dirty="0" err="1" smtClean="0">
                <a:solidFill>
                  <a:schemeClr val="tx1"/>
                </a:solidFill>
              </a:rPr>
              <a:t>GoDec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Flowchart: Decision 58"/>
          <p:cNvSpPr/>
          <p:nvPr/>
        </p:nvSpPr>
        <p:spPr>
          <a:xfrm>
            <a:off x="17735550" y="21012150"/>
            <a:ext cx="1828800" cy="83820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Type of DR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583150" y="20935950"/>
            <a:ext cx="4191000" cy="16764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ecision 60"/>
          <p:cNvSpPr/>
          <p:nvPr/>
        </p:nvSpPr>
        <p:spPr>
          <a:xfrm>
            <a:off x="15932150" y="22917150"/>
            <a:ext cx="2184400" cy="76200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Virtual Data?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480617" y="245935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SVM Train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480617" y="254317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NB Train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Flowchart: Decision 63"/>
          <p:cNvSpPr/>
          <p:nvPr/>
        </p:nvSpPr>
        <p:spPr>
          <a:xfrm>
            <a:off x="15906750" y="25050750"/>
            <a:ext cx="2286000" cy="83820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Type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194617" y="239077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Create Virtual Data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9" idx="3"/>
            <a:endCxn id="57" idx="1"/>
          </p:cNvCxnSpPr>
          <p:nvPr/>
        </p:nvCxnSpPr>
        <p:spPr>
          <a:xfrm>
            <a:off x="19564350" y="21431250"/>
            <a:ext cx="135467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59" idx="2"/>
            <a:endCxn id="58" idx="1"/>
          </p:cNvCxnSpPr>
          <p:nvPr/>
        </p:nvCxnSpPr>
        <p:spPr>
          <a:xfrm rot="16200000" flipH="1">
            <a:off x="19007243" y="21493056"/>
            <a:ext cx="335280" cy="104986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393150" y="22155150"/>
            <a:ext cx="22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7" idx="1"/>
            <a:endCxn id="61" idx="0"/>
          </p:cNvCxnSpPr>
          <p:nvPr/>
        </p:nvCxnSpPr>
        <p:spPr>
          <a:xfrm rot="10800000" flipV="1">
            <a:off x="17024350" y="20097750"/>
            <a:ext cx="1168400" cy="28194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573750" y="20478750"/>
            <a:ext cx="520527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cxnSp>
        <p:nvCxnSpPr>
          <p:cNvPr id="71" name="Straight Arrow Connector 70"/>
          <p:cNvCxnSpPr>
            <a:stCxn id="61" idx="2"/>
            <a:endCxn id="65" idx="0"/>
          </p:cNvCxnSpPr>
          <p:nvPr/>
        </p:nvCxnSpPr>
        <p:spPr>
          <a:xfrm>
            <a:off x="17024350" y="23679150"/>
            <a:ext cx="16934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2"/>
            <a:endCxn id="64" idx="0"/>
          </p:cNvCxnSpPr>
          <p:nvPr/>
        </p:nvCxnSpPr>
        <p:spPr>
          <a:xfrm>
            <a:off x="17041284" y="24578310"/>
            <a:ext cx="8466" cy="472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4" idx="2"/>
            <a:endCxn id="63" idx="1"/>
          </p:cNvCxnSpPr>
          <p:nvPr/>
        </p:nvCxnSpPr>
        <p:spPr>
          <a:xfrm rot="5400000" flipH="1" flipV="1">
            <a:off x="17704223" y="25112556"/>
            <a:ext cx="121920" cy="1430867"/>
          </a:xfrm>
          <a:prstGeom prst="bentConnector4">
            <a:avLst>
              <a:gd name="adj1" fmla="val -187500"/>
              <a:gd name="adj2" fmla="val 899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61" idx="1"/>
            <a:endCxn id="64" idx="0"/>
          </p:cNvCxnSpPr>
          <p:nvPr/>
        </p:nvCxnSpPr>
        <p:spPr>
          <a:xfrm rot="10800000" flipH="1" flipV="1">
            <a:off x="15932150" y="23298150"/>
            <a:ext cx="1117600" cy="1752600"/>
          </a:xfrm>
          <a:prstGeom prst="bentConnector4">
            <a:avLst>
              <a:gd name="adj1" fmla="val -20455"/>
              <a:gd name="adj2" fmla="val 82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986423" y="23583840"/>
            <a:ext cx="520527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5498522" y="22974240"/>
            <a:ext cx="484428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cxnSp>
        <p:nvCxnSpPr>
          <p:cNvPr id="77" name="Elbow Connector 76"/>
          <p:cNvCxnSpPr>
            <a:stCxn id="64" idx="3"/>
            <a:endCxn id="62" idx="1"/>
          </p:cNvCxnSpPr>
          <p:nvPr/>
        </p:nvCxnSpPr>
        <p:spPr>
          <a:xfrm flipV="1">
            <a:off x="18192750" y="24928830"/>
            <a:ext cx="287867" cy="54102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1223817" y="25050750"/>
            <a:ext cx="1693333" cy="67056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401" tIns="62700" rIns="125401" bIns="6270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Classify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stCxn id="62" idx="3"/>
            <a:endCxn id="78" idx="1"/>
          </p:cNvCxnSpPr>
          <p:nvPr/>
        </p:nvCxnSpPr>
        <p:spPr>
          <a:xfrm>
            <a:off x="20173950" y="24928830"/>
            <a:ext cx="1049867" cy="4572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3" idx="3"/>
            <a:endCxn id="78" idx="1"/>
          </p:cNvCxnSpPr>
          <p:nvPr/>
        </p:nvCxnSpPr>
        <p:spPr>
          <a:xfrm flipV="1">
            <a:off x="20173950" y="25386030"/>
            <a:ext cx="1049867" cy="3810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1697950" y="26803350"/>
            <a:ext cx="1066800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81" idx="2"/>
          </p:cNvCxnSpPr>
          <p:nvPr/>
        </p:nvCxnSpPr>
        <p:spPr>
          <a:xfrm>
            <a:off x="22231350" y="2680335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1" idx="1"/>
            <a:endCxn id="81" idx="3"/>
          </p:cNvCxnSpPr>
          <p:nvPr/>
        </p:nvCxnSpPr>
        <p:spPr>
          <a:xfrm>
            <a:off x="21697950" y="27260550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155150" y="27260550"/>
            <a:ext cx="1066800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84" idx="0"/>
            <a:endCxn id="84" idx="2"/>
          </p:cNvCxnSpPr>
          <p:nvPr/>
        </p:nvCxnSpPr>
        <p:spPr>
          <a:xfrm>
            <a:off x="22688550" y="2726055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1"/>
            <a:endCxn id="84" idx="3"/>
          </p:cNvCxnSpPr>
          <p:nvPr/>
        </p:nvCxnSpPr>
        <p:spPr>
          <a:xfrm>
            <a:off x="22155150" y="27717750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2307550" y="27412950"/>
            <a:ext cx="1066800" cy="9144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0"/>
            <a:endCxn id="87" idx="2"/>
          </p:cNvCxnSpPr>
          <p:nvPr/>
        </p:nvCxnSpPr>
        <p:spPr>
          <a:xfrm>
            <a:off x="22840950" y="2741295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7" idx="1"/>
            <a:endCxn id="87" idx="3"/>
          </p:cNvCxnSpPr>
          <p:nvPr/>
        </p:nvCxnSpPr>
        <p:spPr>
          <a:xfrm>
            <a:off x="22307550" y="27870150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573750" y="27267753"/>
            <a:ext cx="2895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Statistics on Confusion Matrices </a:t>
            </a:r>
            <a:endParaRPr lang="en-US" sz="2400" dirty="0"/>
          </a:p>
        </p:txBody>
      </p:sp>
      <p:cxnSp>
        <p:nvCxnSpPr>
          <p:cNvPr id="91" name="Straight Arrow Connector 90"/>
          <p:cNvCxnSpPr>
            <a:stCxn id="78" idx="2"/>
          </p:cNvCxnSpPr>
          <p:nvPr/>
        </p:nvCxnSpPr>
        <p:spPr>
          <a:xfrm>
            <a:off x="22070484" y="25721310"/>
            <a:ext cx="8466" cy="929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1804631" y="269557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1957031" y="271081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2109431" y="27260550"/>
            <a:ext cx="45719" cy="762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>
            <a:stCxn id="36" idx="2"/>
            <a:endCxn id="37" idx="0"/>
          </p:cNvCxnSpPr>
          <p:nvPr/>
        </p:nvCxnSpPr>
        <p:spPr>
          <a:xfrm rot="16200000" flipH="1">
            <a:off x="18136447" y="18225347"/>
            <a:ext cx="243840" cy="258656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34" idx="2"/>
            <a:endCxn id="37" idx="0"/>
          </p:cNvCxnSpPr>
          <p:nvPr/>
        </p:nvCxnSpPr>
        <p:spPr>
          <a:xfrm rot="5400000">
            <a:off x="20005675" y="17357725"/>
            <a:ext cx="1828800" cy="2736850"/>
          </a:xfrm>
          <a:prstGeom prst="bentConnector3">
            <a:avLst>
              <a:gd name="adj1" fmla="val 9375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37" idx="3"/>
            <a:endCxn id="78" idx="0"/>
          </p:cNvCxnSpPr>
          <p:nvPr/>
        </p:nvCxnSpPr>
        <p:spPr>
          <a:xfrm>
            <a:off x="20910550" y="20097750"/>
            <a:ext cx="1159934" cy="4953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783550" y="19770864"/>
            <a:ext cx="1284454" cy="70788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</a:t>
            </a:r>
          </a:p>
          <a:p>
            <a:r>
              <a:rPr lang="en-US" sz="2000" dirty="0" smtClean="0"/>
              <a:t>(Test Path)</a:t>
            </a:r>
            <a:endParaRPr lang="en-US" sz="2000" dirty="0"/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17049752" y="21469350"/>
            <a:ext cx="4571999" cy="1295400"/>
          </a:xfrm>
          <a:prstGeom prst="bentConnector3">
            <a:avLst>
              <a:gd name="adj1" fmla="val -66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1393150" y="21469350"/>
            <a:ext cx="22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1545550" y="2276475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7" idx="2"/>
            <a:endCxn id="59" idx="0"/>
          </p:cNvCxnSpPr>
          <p:nvPr/>
        </p:nvCxnSpPr>
        <p:spPr>
          <a:xfrm rot="5400000">
            <a:off x="18872200" y="20332700"/>
            <a:ext cx="457200" cy="9017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250150" y="22745640"/>
            <a:ext cx="2988062" cy="40011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path             Test path</a:t>
            </a:r>
            <a:endParaRPr lang="en-US" sz="2000" dirty="0"/>
          </a:p>
        </p:txBody>
      </p:sp>
      <p:sp>
        <p:nvSpPr>
          <p:cNvPr id="104" name="Right Arrow 103"/>
          <p:cNvSpPr/>
          <p:nvPr/>
        </p:nvSpPr>
        <p:spPr>
          <a:xfrm>
            <a:off x="21774150" y="22840950"/>
            <a:ext cx="152400" cy="15240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10800000">
            <a:off x="21393151" y="22840950"/>
            <a:ext cx="152400" cy="15240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7291049" y="15957262"/>
            <a:ext cx="393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Experiment Process</a:t>
            </a:r>
            <a:endParaRPr lang="en-US" sz="3600" u="sng" dirty="0"/>
          </a:p>
        </p:txBody>
      </p:sp>
      <p:sp>
        <p:nvSpPr>
          <p:cNvPr id="120" name="TextBox 119"/>
          <p:cNvSpPr txBox="1"/>
          <p:nvPr/>
        </p:nvSpPr>
        <p:spPr>
          <a:xfrm>
            <a:off x="24907596" y="19361150"/>
            <a:ext cx="10849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would like to include model techniques that focus on model simplifications to reduce </a:t>
            </a:r>
            <a:r>
              <a:rPr lang="en-US" sz="3600" dirty="0" err="1" smtClean="0"/>
              <a:t>overfitting</a:t>
            </a:r>
            <a:r>
              <a:rPr lang="en-US" sz="3600" dirty="0" smtClean="0"/>
              <a:t>. However, these were not completed by the presentation date. </a:t>
            </a:r>
          </a:p>
          <a:p>
            <a:endParaRPr lang="en-US" sz="3600" dirty="0" smtClean="0"/>
          </a:p>
          <a:p>
            <a:r>
              <a:rPr lang="en-US" sz="3600" dirty="0" smtClean="0"/>
              <a:t>Additionally, we would like to consider if boosting an be used in small data sets with any success.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</TotalTime>
  <Words>546</Words>
  <Application>Microsoft Office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Stephanie Gillespie</cp:lastModifiedBy>
  <cp:revision>223</cp:revision>
  <dcterms:created xsi:type="dcterms:W3CDTF">2010-08-03T21:02:26Z</dcterms:created>
  <dcterms:modified xsi:type="dcterms:W3CDTF">2015-04-21T22:16:38Z</dcterms:modified>
</cp:coreProperties>
</file>