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36576000" cy="292608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Verdana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16">
          <p15:clr>
            <a:srgbClr val="A4A3A4"/>
          </p15:clr>
        </p15:guide>
        <p15:guide id="2" pos="17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3366"/>
    <a:srgbClr val="A5CD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2359" autoAdjust="0"/>
  </p:normalViewPr>
  <p:slideViewPr>
    <p:cSldViewPr snapToGrid="0" snapToObjects="1">
      <p:cViewPr>
        <p:scale>
          <a:sx n="30" d="100"/>
          <a:sy n="30" d="100"/>
        </p:scale>
        <p:origin x="-72" y="2021"/>
      </p:cViewPr>
      <p:guideLst>
        <p:guide orient="horz" pos="9216"/>
        <p:guide pos="17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F9DC3-4130-4410-BC95-2E6916856B54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01FEC-9E51-43B5-B56E-55B835FC5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575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01FEC-9E51-43B5-B56E-55B835FC5C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10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37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79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58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3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16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9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75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5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33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9"/>
            <a:ext cx="822960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9"/>
            <a:ext cx="2407920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86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7917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5834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3752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1668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39585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7502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5420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333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31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31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9173" indent="0">
              <a:buNone/>
              <a:defRPr sz="8200" b="1"/>
            </a:lvl2pPr>
            <a:lvl3pPr marL="3758346" indent="0">
              <a:buNone/>
              <a:defRPr sz="7400" b="1"/>
            </a:lvl3pPr>
            <a:lvl4pPr marL="5637520" indent="0">
              <a:buNone/>
              <a:defRPr sz="6600" b="1"/>
            </a:lvl4pPr>
            <a:lvl5pPr marL="7516689" indent="0">
              <a:buNone/>
              <a:defRPr sz="6600" b="1"/>
            </a:lvl5pPr>
            <a:lvl6pPr marL="9395854" indent="0">
              <a:buNone/>
              <a:defRPr sz="6600" b="1"/>
            </a:lvl6pPr>
            <a:lvl7pPr marL="11275027" indent="0">
              <a:buNone/>
              <a:defRPr sz="6600" b="1"/>
            </a:lvl7pPr>
            <a:lvl8pPr marL="13154200" indent="0">
              <a:buNone/>
              <a:defRPr sz="6600" b="1"/>
            </a:lvl8pPr>
            <a:lvl9pPr marL="1503337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9173" indent="0">
              <a:buNone/>
              <a:defRPr sz="8200" b="1"/>
            </a:lvl2pPr>
            <a:lvl3pPr marL="3758346" indent="0">
              <a:buNone/>
              <a:defRPr sz="7400" b="1"/>
            </a:lvl3pPr>
            <a:lvl4pPr marL="5637520" indent="0">
              <a:buNone/>
              <a:defRPr sz="6600" b="1"/>
            </a:lvl4pPr>
            <a:lvl5pPr marL="7516689" indent="0">
              <a:buNone/>
              <a:defRPr sz="6600" b="1"/>
            </a:lvl5pPr>
            <a:lvl6pPr marL="9395854" indent="0">
              <a:buNone/>
              <a:defRPr sz="6600" b="1"/>
            </a:lvl6pPr>
            <a:lvl7pPr marL="11275027" indent="0">
              <a:buNone/>
              <a:defRPr sz="6600" b="1"/>
            </a:lvl7pPr>
            <a:lvl8pPr marL="13154200" indent="0">
              <a:buNone/>
              <a:defRPr sz="6600" b="1"/>
            </a:lvl8pPr>
            <a:lvl9pPr marL="1503337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24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6123104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79173" indent="0">
              <a:buNone/>
              <a:defRPr sz="4900"/>
            </a:lvl2pPr>
            <a:lvl3pPr marL="3758346" indent="0">
              <a:buNone/>
              <a:defRPr sz="4100"/>
            </a:lvl3pPr>
            <a:lvl4pPr marL="5637520" indent="0">
              <a:buNone/>
              <a:defRPr sz="3700"/>
            </a:lvl4pPr>
            <a:lvl5pPr marL="7516689" indent="0">
              <a:buNone/>
              <a:defRPr sz="3700"/>
            </a:lvl5pPr>
            <a:lvl6pPr marL="9395854" indent="0">
              <a:buNone/>
              <a:defRPr sz="3700"/>
            </a:lvl6pPr>
            <a:lvl7pPr marL="11275027" indent="0">
              <a:buNone/>
              <a:defRPr sz="3700"/>
            </a:lvl7pPr>
            <a:lvl8pPr marL="13154200" indent="0">
              <a:buNone/>
              <a:defRPr sz="3700"/>
            </a:lvl8pPr>
            <a:lvl9pPr marL="1503337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79173" indent="0">
              <a:buNone/>
              <a:defRPr sz="11500"/>
            </a:lvl2pPr>
            <a:lvl3pPr marL="3758346" indent="0">
              <a:buNone/>
              <a:defRPr sz="9900"/>
            </a:lvl3pPr>
            <a:lvl4pPr marL="5637520" indent="0">
              <a:buNone/>
              <a:defRPr sz="8200"/>
            </a:lvl4pPr>
            <a:lvl5pPr marL="7516689" indent="0">
              <a:buNone/>
              <a:defRPr sz="8200"/>
            </a:lvl5pPr>
            <a:lvl6pPr marL="9395854" indent="0">
              <a:buNone/>
              <a:defRPr sz="8200"/>
            </a:lvl6pPr>
            <a:lvl7pPr marL="11275027" indent="0">
              <a:buNone/>
              <a:defRPr sz="8200"/>
            </a:lvl7pPr>
            <a:lvl8pPr marL="13154200" indent="0">
              <a:buNone/>
              <a:defRPr sz="8200"/>
            </a:lvl8pPr>
            <a:lvl9pPr marL="15033373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79173" indent="0">
              <a:buNone/>
              <a:defRPr sz="4900"/>
            </a:lvl2pPr>
            <a:lvl3pPr marL="3758346" indent="0">
              <a:buNone/>
              <a:defRPr sz="4100"/>
            </a:lvl3pPr>
            <a:lvl4pPr marL="5637520" indent="0">
              <a:buNone/>
              <a:defRPr sz="3700"/>
            </a:lvl4pPr>
            <a:lvl5pPr marL="7516689" indent="0">
              <a:buNone/>
              <a:defRPr sz="3700"/>
            </a:lvl5pPr>
            <a:lvl6pPr marL="9395854" indent="0">
              <a:buNone/>
              <a:defRPr sz="3700"/>
            </a:lvl6pPr>
            <a:lvl7pPr marL="11275027" indent="0">
              <a:buNone/>
              <a:defRPr sz="3700"/>
            </a:lvl7pPr>
            <a:lvl8pPr marL="13154200" indent="0">
              <a:buNone/>
              <a:defRPr sz="3700"/>
            </a:lvl8pPr>
            <a:lvl9pPr marL="1503337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5828" tIns="187924" rIns="375828" bIns="1879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31"/>
            <a:ext cx="32918400" cy="19310775"/>
          </a:xfrm>
          <a:prstGeom prst="rect">
            <a:avLst/>
          </a:prstGeom>
        </p:spPr>
        <p:txBody>
          <a:bodyPr vert="horz" lIns="375828" tIns="187924" rIns="375828" bIns="1879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50"/>
            <a:ext cx="8534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50"/>
            <a:ext cx="11582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50"/>
            <a:ext cx="8534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3758346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9373" indent="-1409373" algn="l" defTabSz="375834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3654" indent="-1174481" algn="l" defTabSz="3758346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697927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77100" indent="-939585" algn="l" defTabSz="3758346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56273" indent="-939585" algn="l" defTabSz="3758346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5446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14620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93793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72966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9173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8346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752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6689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5854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5027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5420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33373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5C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11900" y="9903259"/>
            <a:ext cx="12477944" cy="4031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1899" y="9241714"/>
            <a:ext cx="12477944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Verdana" pitchFamily="34" charset="0"/>
              </a:rPr>
              <a:t>Goals</a:t>
            </a:r>
            <a:endParaRPr lang="en-US" sz="3600" b="1" dirty="0">
              <a:solidFill>
                <a:srgbClr val="F8F8F8"/>
              </a:solidFill>
              <a:latin typeface="Verdana" pitchFamily="34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3623776" y="9218313"/>
            <a:ext cx="22161262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Verdana" pitchFamily="34" charset="0"/>
              </a:rPr>
              <a:t>Preliminary Results</a:t>
            </a:r>
            <a:endParaRPr lang="en-US" sz="3600" b="1" dirty="0">
              <a:solidFill>
                <a:srgbClr val="F8F8F8"/>
              </a:solidFill>
              <a:latin typeface="Verdan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637771" y="9836087"/>
            <a:ext cx="22168797" cy="159123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576000" cy="4241790"/>
          </a:xfrm>
          <a:prstGeom prst="rect">
            <a:avLst/>
          </a:prstGeom>
          <a:solidFill>
            <a:srgbClr val="003366"/>
          </a:solidFill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80882" y="582824"/>
            <a:ext cx="28975050" cy="358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204" tIns="39096" rIns="78204" bIns="3909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Methods for Increasing Classification Accuracy in Small Datasets</a:t>
            </a:r>
          </a:p>
          <a:p>
            <a:pPr algn="ctr" eaLnBrk="0" hangingPunct="0"/>
            <a:endParaRPr lang="en-US" sz="400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</a:rPr>
              <a:t>Sergio García-Vergara</a:t>
            </a:r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¹, Stephanie Gillespie</a:t>
            </a:r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¹</a:t>
            </a:r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Oludotun</a:t>
            </a:r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Ode¹, and Matthew Rice</a:t>
            </a:r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¹</a:t>
            </a:r>
            <a:endParaRPr lang="en-US" sz="40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¹</a:t>
            </a:r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</a:rPr>
              <a:t>School of Electrical and Computer Engineering, Georgia Institute of Technology</a:t>
            </a:r>
            <a:r>
              <a:rPr lang="en-US" sz="4000" b="1" dirty="0">
                <a:latin typeface="Arial" charset="0"/>
              </a:rPr>
              <a:t/>
            </a:r>
            <a:br>
              <a:rPr lang="en-US" sz="4000" b="1" dirty="0">
                <a:latin typeface="Arial" charset="0"/>
              </a:rPr>
            </a:br>
            <a:endParaRPr lang="en-US" sz="4000" b="1" dirty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241790"/>
            <a:ext cx="36576000" cy="25398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22459" y="4713114"/>
            <a:ext cx="12412131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Verdana" pitchFamily="34" charset="0"/>
              </a:rPr>
              <a:t>Background</a:t>
            </a:r>
            <a:endParaRPr lang="en-US" sz="3600" b="1" dirty="0">
              <a:solidFill>
                <a:srgbClr val="F8F8F8"/>
              </a:solidFill>
              <a:latin typeface="Verdana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3623776" y="4742018"/>
            <a:ext cx="22141741" cy="647932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Verdana" pitchFamily="34" charset="0"/>
              </a:rPr>
              <a:t>Methods Explored</a:t>
            </a:r>
            <a:endParaRPr lang="en-US" sz="3600" b="1" dirty="0">
              <a:solidFill>
                <a:srgbClr val="F8F8F8"/>
              </a:solidFill>
              <a:latin typeface="Verdana" pitchFamily="34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22459" y="14305568"/>
            <a:ext cx="12477942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Verdana" pitchFamily="34" charset="0"/>
              </a:rPr>
              <a:t>Our</a:t>
            </a:r>
            <a:endParaRPr lang="en-US" sz="3600" b="1" dirty="0">
              <a:solidFill>
                <a:srgbClr val="F8F8F8"/>
              </a:solidFill>
              <a:latin typeface="Verdana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3649045" y="26002372"/>
            <a:ext cx="22212545" cy="69452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1" dirty="0" smtClean="0">
                <a:solidFill>
                  <a:srgbClr val="F8F8F8"/>
                </a:solidFill>
                <a:latin typeface="Verdana" pitchFamily="34" charset="0"/>
              </a:rPr>
              <a:t>Conclusions and </a:t>
            </a:r>
            <a:r>
              <a:rPr lang="en-US" sz="4000" b="1" dirty="0" smtClean="0">
                <a:solidFill>
                  <a:srgbClr val="F8F8F8"/>
                </a:solidFill>
                <a:latin typeface="Verdana" pitchFamily="34" charset="0"/>
              </a:rPr>
              <a:t>Remaining Work</a:t>
            </a:r>
            <a:endParaRPr lang="en-US" sz="4000" b="1" dirty="0">
              <a:solidFill>
                <a:srgbClr val="F8F8F8"/>
              </a:solidFill>
              <a:latin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23776" y="5375959"/>
            <a:ext cx="22141741" cy="35755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649045" y="26696897"/>
            <a:ext cx="22212545" cy="1824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2458" y="14950201"/>
            <a:ext cx="12477945" cy="5471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22459" y="5346085"/>
            <a:ext cx="12412131" cy="36054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2723" y="5350369"/>
            <a:ext cx="12346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en-US" sz="3200" dirty="0" smtClean="0">
                <a:cs typeface="Times New Roman" pitchFamily="18" charset="0"/>
              </a:rPr>
              <a:t>Small data sets may arise due to: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Limited clinical trials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Costly to collect data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Rare occurrence of events of interest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 algn="just"/>
            <a:r>
              <a:rPr lang="en-US" sz="3200" dirty="0" smtClean="0">
                <a:cs typeface="Times New Roman" pitchFamily="18" charset="0"/>
              </a:rPr>
              <a:t>Small data sets  may result in model over-fitting and the inability to classify new data that was not seen by the training algorithm</a:t>
            </a:r>
          </a:p>
          <a:p>
            <a:pPr marL="457200" indent="-457200" algn="just"/>
            <a:endParaRPr lang="en-US" sz="3200" dirty="0" smtClean="0">
              <a:cs typeface="Times New Roman" pitchFamily="18" charset="0"/>
            </a:endParaRPr>
          </a:p>
          <a:p>
            <a:pPr marL="457200" indent="-457200" algn="just"/>
            <a:endParaRPr lang="en-US" sz="3200" dirty="0" smtClean="0"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899" y="9903257"/>
            <a:ext cx="12477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Determine at what point a data set may be considered small</a:t>
            </a:r>
          </a:p>
          <a:p>
            <a:endParaRPr lang="en-US" sz="3200" dirty="0" smtClean="0"/>
          </a:p>
          <a:p>
            <a:r>
              <a:rPr lang="en-US" sz="3200" dirty="0" smtClean="0"/>
              <a:t>Try different combinations of techniques to reduce over-fitting</a:t>
            </a:r>
            <a:endParaRPr lang="en-US" sz="32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Data creation or modification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Feature dimensionality and reduction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Model simplification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 algn="just"/>
            <a:r>
              <a:rPr lang="en-US" sz="3200" dirty="0" smtClean="0">
                <a:cs typeface="Times New Roman" pitchFamily="18" charset="0"/>
              </a:rPr>
              <a:t>Comment on changes to classification accuracy measures </a:t>
            </a:r>
            <a:endParaRPr lang="en-US" sz="3200" dirty="0" smtClean="0"/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47859" y="20833368"/>
            <a:ext cx="12477942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Verdana" pitchFamily="34" charset="0"/>
              </a:rPr>
              <a:t>What is Small?</a:t>
            </a:r>
            <a:endParaRPr lang="en-US" sz="3600" b="1" dirty="0">
              <a:solidFill>
                <a:srgbClr val="F8F8F8"/>
              </a:solidFill>
              <a:latin typeface="Verdana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7858" y="21478001"/>
            <a:ext cx="12477945" cy="70434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7299" y="14924801"/>
            <a:ext cx="124226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 set chosen from those available on _______________________</a:t>
            </a:r>
          </a:p>
          <a:p>
            <a:endParaRPr lang="en-US" sz="3200" dirty="0" smtClean="0"/>
          </a:p>
          <a:p>
            <a:r>
              <a:rPr lang="en-US" sz="3200" dirty="0" smtClean="0"/>
              <a:t>Characteristics of Data Set: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From this, we decided to keep a-priori probability at 0.5 for all experiments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4482</TotalTime>
  <Words>157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Times New Roman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Bella Manoim</dc:creator>
  <cp:lastModifiedBy>Stephanie Gillespie</cp:lastModifiedBy>
  <cp:revision>195</cp:revision>
  <dcterms:created xsi:type="dcterms:W3CDTF">2010-08-03T21:02:26Z</dcterms:created>
  <dcterms:modified xsi:type="dcterms:W3CDTF">2015-04-20T18:39:14Z</dcterms:modified>
</cp:coreProperties>
</file>