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97" r:id="rId4"/>
    <p:sldId id="303" r:id="rId5"/>
    <p:sldId id="309" r:id="rId6"/>
    <p:sldId id="307" r:id="rId7"/>
    <p:sldId id="308" r:id="rId8"/>
    <p:sldId id="302" r:id="rId9"/>
    <p:sldId id="310" r:id="rId10"/>
    <p:sldId id="311" r:id="rId11"/>
    <p:sldId id="306" r:id="rId12"/>
    <p:sldId id="299" r:id="rId13"/>
    <p:sldId id="304" r:id="rId14"/>
    <p:sldId id="312" r:id="rId15"/>
    <p:sldId id="305" r:id="rId16"/>
    <p:sldId id="313" r:id="rId17"/>
    <p:sldId id="301" r:id="rId18"/>
  </p:sldIdLst>
  <p:sldSz cx="9144000" cy="5143500" type="screen16x9"/>
  <p:notesSz cx="6858000" cy="9144000"/>
  <p:embeddedFontLst>
    <p:embeddedFont>
      <p:font typeface="Exo 2" pitchFamily="2" charset="0"/>
      <p:regular r:id="rId20"/>
      <p:bold r:id="rId21"/>
      <p:italic r:id="rId22"/>
      <p:boldItalic r:id="rId23"/>
    </p:embeddedFont>
    <p:embeddedFont>
      <p:font typeface="Fira Sans Extra Condensed Medium" panose="020B0603050000020004" pitchFamily="34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bold r:id="rId29"/>
      <p:italic r:id="rId30"/>
      <p:boldItalic r:id="rId31"/>
    </p:embeddedFont>
    <p:embeddedFont>
      <p:font typeface="Squada One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5D1AE7-780C-4DE3-9F5E-87941702FF8B}">
  <a:tblStyle styleId="{E25D1AE7-780C-4DE3-9F5E-87941702FF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2"/>
    <p:restoredTop sz="84279"/>
  </p:normalViewPr>
  <p:slideViewPr>
    <p:cSldViewPr snapToGrid="0" snapToObjects="1" showGuides="1">
      <p:cViewPr varScale="1">
        <p:scale>
          <a:sx n="118" d="100"/>
          <a:sy n="118" d="100"/>
        </p:scale>
        <p:origin x="608" y="19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0" d="100"/>
          <a:sy n="80" d="100"/>
        </p:scale>
        <p:origin x="404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main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genetic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diversity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probabilities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present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can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evolutionary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general,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kept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effects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chromosomes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genetic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becomes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undesired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search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But it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helps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finding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genetic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material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again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explains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it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necessary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129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term</a:t>
            </a:r>
            <a:r>
              <a:rPr lang="tr-TR" dirty="0"/>
              <a:t> ”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relevance</a:t>
            </a:r>
            <a:r>
              <a:rPr lang="tr-TR" dirty="0"/>
              <a:t>” </a:t>
            </a:r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set of </a:t>
            </a:r>
            <a:r>
              <a:rPr lang="tr-TR" dirty="0" err="1"/>
              <a:t>methodologies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representing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of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making</a:t>
            </a:r>
            <a:r>
              <a:rPr lang="tr-TR" dirty="0"/>
              <a:t> a </a:t>
            </a:r>
            <a:r>
              <a:rPr lang="tr-TR" dirty="0" err="1"/>
              <a:t>prediction</a:t>
            </a:r>
            <a:r>
              <a:rPr lang="tr-T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Having</a:t>
            </a:r>
            <a:r>
              <a:rPr lang="tr-TR" dirty="0"/>
              <a:t> 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 is </a:t>
            </a:r>
            <a:r>
              <a:rPr lang="tr-TR" dirty="0" err="1"/>
              <a:t>undesired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evolutionary</a:t>
            </a:r>
            <a:r>
              <a:rPr lang="tr-TR" dirty="0"/>
              <a:t> </a:t>
            </a:r>
            <a:r>
              <a:rPr lang="tr-TR" dirty="0" err="1"/>
              <a:t>nature</a:t>
            </a:r>
            <a:r>
              <a:rPr lang="tr-TR" dirty="0"/>
              <a:t> of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,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achieved</a:t>
            </a:r>
            <a:r>
              <a:rPr lang="tr-TR" dirty="0"/>
              <a:t> is not </a:t>
            </a:r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, </a:t>
            </a:r>
            <a:r>
              <a:rPr lang="tr-TR" dirty="0" err="1"/>
              <a:t>elitism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is </a:t>
            </a:r>
            <a:r>
              <a:rPr lang="tr-TR" dirty="0" err="1"/>
              <a:t>adopted</a:t>
            </a:r>
            <a:r>
              <a:rPr lang="tr-T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34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659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8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59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7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İlk nokta: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satisfying</a:t>
            </a:r>
            <a:r>
              <a:rPr lang="tr-TR" dirty="0"/>
              <a:t>, it is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in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selects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failing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eliminate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. Since GA is an </a:t>
            </a:r>
            <a:r>
              <a:rPr lang="tr-TR" dirty="0" err="1"/>
              <a:t>evolutionary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,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understandable</a:t>
            </a:r>
            <a:r>
              <a:rPr lang="tr-TR" dirty="0"/>
              <a:t>; yet </a:t>
            </a:r>
            <a:r>
              <a:rPr lang="tr-TR" dirty="0" err="1"/>
              <a:t>undesirable</a:t>
            </a:r>
            <a:r>
              <a:rPr lang="tr-T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770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66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 err="1"/>
              <a:t>Redundant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non-informative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distinct</a:t>
            </a:r>
            <a:r>
              <a:rPr lang="tr-TR" dirty="0"/>
              <a:t> </a:t>
            </a:r>
            <a:r>
              <a:rPr lang="tr-TR" dirty="0" err="1"/>
              <a:t>properties</a:t>
            </a:r>
            <a:r>
              <a:rPr lang="tr-TR" dirty="0"/>
              <a:t> of a </a:t>
            </a:r>
            <a:r>
              <a:rPr lang="tr-TR" dirty="0" err="1"/>
              <a:t>feature</a:t>
            </a:r>
            <a:r>
              <a:rPr lang="tr-TR" dirty="0"/>
              <a:t>. A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redundant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presence of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relevant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vice</a:t>
            </a:r>
            <a:r>
              <a:rPr lang="tr-TR" dirty="0"/>
              <a:t> </a:t>
            </a:r>
            <a:r>
              <a:rPr lang="tr-TR" dirty="0" err="1"/>
              <a:t>versa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fundamentally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of a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Noktalardan sonra: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An </a:t>
            </a:r>
            <a:r>
              <a:rPr lang="tr-TR" dirty="0" err="1"/>
              <a:t>intuitive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in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effort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intuitiveness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 meta-</a:t>
            </a:r>
            <a:r>
              <a:rPr lang="tr-TR" dirty="0" err="1"/>
              <a:t>heuristic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guarantee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a global optimal </a:t>
            </a:r>
            <a:r>
              <a:rPr lang="tr-TR" dirty="0" err="1"/>
              <a:t>solution</a:t>
            </a:r>
            <a:r>
              <a:rPr lang="tr-TR" dirty="0"/>
              <a:t>, but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practical</a:t>
            </a:r>
            <a:r>
              <a:rPr lang="tr-TR" dirty="0"/>
              <a:t> </a:t>
            </a:r>
            <a:r>
              <a:rPr lang="tr-TR" dirty="0" err="1"/>
              <a:t>efficacy</a:t>
            </a:r>
            <a:r>
              <a:rPr lang="tr-TR" dirty="0"/>
              <a:t>. On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, </a:t>
            </a:r>
            <a:r>
              <a:rPr lang="tr-TR" dirty="0" err="1"/>
              <a:t>metaheuristic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can </a:t>
            </a:r>
            <a:r>
              <a:rPr lang="tr-TR" dirty="0" err="1"/>
              <a:t>iterate</a:t>
            </a:r>
            <a:r>
              <a:rPr lang="tr-TR" dirty="0"/>
              <a:t> </a:t>
            </a:r>
            <a:r>
              <a:rPr lang="tr-TR" dirty="0" err="1"/>
              <a:t>faster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offer</a:t>
            </a:r>
            <a:r>
              <a:rPr lang="tr-TR" dirty="0"/>
              <a:t> a </a:t>
            </a:r>
            <a:r>
              <a:rPr lang="tr-TR" dirty="0" err="1"/>
              <a:t>metaheuristic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87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İlk başta: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existence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living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creatures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evolved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mu-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partially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completely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naturally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time.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had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evolution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increased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survival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breeding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negatively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fail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life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breed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4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43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1-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Telugu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Vowel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handwritten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Telugu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characters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data,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six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vowels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Telugu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6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represent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6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vowels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linking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vowels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2-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Parkinson’s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Disease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speech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recordings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Parkinson’s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Disease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(PD)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patients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Labels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indicate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diagnosis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”1”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denotes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PD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”0”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denotes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existence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disease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dirty="0"/>
              <a:t>Rest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experiment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of </a:t>
            </a:r>
            <a:r>
              <a:rPr lang="tr-TR" dirty="0" err="1"/>
              <a:t>algorithm</a:t>
            </a:r>
            <a:r>
              <a:rPr lang="tr-T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904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Fitness’tan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sonra: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Even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though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fitness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calculated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fit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differ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effect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Accuracies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fitnesses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tracked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able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observe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iterations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ALSO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able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protect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fit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cross-over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effects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63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crossed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mutated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According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theory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indi-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their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lives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higher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fitness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likely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Roulette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Wheel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Tournament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tournament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19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Cross-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discriminating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phase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GA,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algo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rithms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Cross-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guarantees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genetic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exchanged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across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parents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resulting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offspring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chromosomes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likely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superior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parents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asexual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reproduction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cloning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is not </a:t>
            </a:r>
            <a:r>
              <a:rPr lang="tr-T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tr-T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54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791900" y="2941834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Ece</a:t>
            </a:r>
            <a:r>
              <a:rPr lang="en" dirty="0"/>
              <a:t> </a:t>
            </a:r>
            <a:r>
              <a:rPr lang="en" dirty="0" err="1"/>
              <a:t>Akçiçek</a:t>
            </a:r>
            <a:r>
              <a:rPr lang="en" dirty="0"/>
              <a:t> – 117200059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Advisor : </a:t>
            </a:r>
            <a:r>
              <a:rPr lang="en" dirty="0" err="1"/>
              <a:t>Tuğba</a:t>
            </a:r>
            <a:r>
              <a:rPr lang="en" dirty="0"/>
              <a:t> </a:t>
            </a:r>
            <a:r>
              <a:rPr lang="en" dirty="0" err="1"/>
              <a:t>Dalyan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758436" y="1393700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800" dirty="0">
                <a:solidFill>
                  <a:srgbClr val="434343"/>
                </a:solidFill>
                <a:latin typeface="+mj-lt"/>
              </a:rPr>
              <a:t>FEATURE SELECTION USING	 </a:t>
            </a:r>
            <a:br>
              <a:rPr lang="tr-TR" sz="3800" dirty="0">
                <a:solidFill>
                  <a:srgbClr val="434343"/>
                </a:solidFill>
                <a:latin typeface="+mj-lt"/>
              </a:rPr>
            </a:br>
            <a:r>
              <a:rPr lang="tr-TR" sz="3800" dirty="0">
                <a:solidFill>
                  <a:srgbClr val="434343"/>
                </a:solidFill>
                <a:latin typeface="+mj-lt"/>
              </a:rPr>
              <a:t>GENETIC ALGORITHM</a:t>
            </a:r>
            <a:endParaRPr sz="3800" dirty="0">
              <a:solidFill>
                <a:srgbClr val="434343"/>
              </a:solidFill>
              <a:latin typeface="+mj-lt"/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4;p32">
            <a:extLst>
              <a:ext uri="{FF2B5EF4-FFF2-40B4-BE49-F238E27FC236}">
                <a16:creationId xmlns:a16="http://schemas.microsoft.com/office/drawing/2014/main" id="{8D8E24A6-30A4-C246-81AD-A6FD37A8999C}"/>
              </a:ext>
            </a:extLst>
          </p:cNvPr>
          <p:cNvSpPr txBox="1">
            <a:spLocks/>
          </p:cNvSpPr>
          <p:nvPr/>
        </p:nvSpPr>
        <p:spPr>
          <a:xfrm>
            <a:off x="1468622" y="968829"/>
            <a:ext cx="6206756" cy="354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algn="ctr"/>
            <a:r>
              <a:rPr lang="tr-TR" dirty="0" err="1"/>
              <a:t>Scrambled</a:t>
            </a:r>
            <a:r>
              <a:rPr lang="tr-TR" dirty="0"/>
              <a:t> </a:t>
            </a:r>
            <a:r>
              <a:rPr lang="tr-TR" dirty="0" err="1"/>
              <a:t>mutation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study</a:t>
            </a:r>
            <a:r>
              <a:rPr lang="tr-TR" dirty="0"/>
              <a:t>.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, </a:t>
            </a:r>
            <a:r>
              <a:rPr lang="tr-TR" dirty="0" err="1"/>
              <a:t>given</a:t>
            </a:r>
            <a:r>
              <a:rPr lang="tr-TR" dirty="0"/>
              <a:t> as 0.2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paper</a:t>
            </a:r>
            <a:r>
              <a:rPr lang="tr-TR" dirty="0"/>
              <a:t>, </a:t>
            </a:r>
            <a:r>
              <a:rPr lang="tr-TR" dirty="0" err="1"/>
              <a:t>mutation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20 </a:t>
            </a:r>
            <a:r>
              <a:rPr lang="tr-TR" dirty="0" err="1"/>
              <a:t>percent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. </a:t>
            </a:r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</p:txBody>
      </p:sp>
      <p:sp>
        <p:nvSpPr>
          <p:cNvPr id="5" name="Google Shape;144;p29">
            <a:extLst>
              <a:ext uri="{FF2B5EF4-FFF2-40B4-BE49-F238E27FC236}">
                <a16:creationId xmlns:a16="http://schemas.microsoft.com/office/drawing/2014/main" id="{FEF0B07A-0FC9-E840-B2A6-988562DE64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05. </a:t>
            </a:r>
            <a:r>
              <a:rPr lang="tr-TR" dirty="0" err="1">
                <a:latin typeface="+mj-lt"/>
              </a:rPr>
              <a:t>Mutation</a:t>
            </a:r>
            <a:endParaRPr dirty="0">
              <a:latin typeface="+mj-lt"/>
            </a:endParaRPr>
          </a:p>
        </p:txBody>
      </p:sp>
      <p:pic>
        <p:nvPicPr>
          <p:cNvPr id="5121" name="Picture 1" descr="page19image63250144">
            <a:extLst>
              <a:ext uri="{FF2B5EF4-FFF2-40B4-BE49-F238E27FC236}">
                <a16:creationId xmlns:a16="http://schemas.microsoft.com/office/drawing/2014/main" id="{5DFAE6AD-9565-7847-913E-AFAC159F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33" y="2329545"/>
            <a:ext cx="2590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3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012373" y="776535"/>
            <a:ext cx="7064828" cy="254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None/>
            </a:pPr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Relevance</a:t>
            </a:r>
            <a:r>
              <a:rPr lang="tr-TR" b="1" dirty="0"/>
              <a:t>: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relevance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selective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pressure</a:t>
            </a:r>
            <a:r>
              <a:rPr lang="tr-TR" dirty="0"/>
              <a:t> on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eliminating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lowest</a:t>
            </a:r>
            <a:r>
              <a:rPr lang="tr-TR" dirty="0"/>
              <a:t> </a:t>
            </a:r>
            <a:r>
              <a:rPr lang="tr-TR" dirty="0" err="1"/>
              <a:t>relevance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. </a:t>
            </a:r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r>
              <a:rPr lang="tr-TR" b="1" dirty="0" err="1"/>
              <a:t>Elitism</a:t>
            </a:r>
            <a:r>
              <a:rPr lang="tr-TR" b="1" dirty="0"/>
              <a:t>: </a:t>
            </a:r>
            <a:r>
              <a:rPr lang="tr-TR" dirty="0" err="1"/>
              <a:t>Refers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concept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fit </a:t>
            </a:r>
            <a:r>
              <a:rPr lang="tr-TR" dirty="0" err="1"/>
              <a:t>individual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of </a:t>
            </a:r>
            <a:r>
              <a:rPr lang="tr-TR" dirty="0" err="1"/>
              <a:t>individuals</a:t>
            </a:r>
            <a:r>
              <a:rPr lang="tr-TR" dirty="0"/>
              <a:t> is </a:t>
            </a:r>
            <a:r>
              <a:rPr lang="tr-TR" dirty="0" err="1"/>
              <a:t>guaranteed</a:t>
            </a:r>
            <a:r>
              <a:rPr lang="tr-TR" dirty="0"/>
              <a:t> a spot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 -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mutation</a:t>
            </a:r>
            <a:r>
              <a:rPr lang="tr-TR" dirty="0"/>
              <a:t>.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adopting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,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fitness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yet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achieved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safely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unless</a:t>
            </a:r>
            <a:r>
              <a:rPr lang="tr-TR" dirty="0"/>
              <a:t> a </a:t>
            </a:r>
            <a:r>
              <a:rPr lang="tr-TR" dirty="0" err="1"/>
              <a:t>better</a:t>
            </a:r>
            <a:r>
              <a:rPr lang="tr-TR" dirty="0"/>
              <a:t> fit </a:t>
            </a:r>
            <a:r>
              <a:rPr lang="tr-TR" dirty="0" err="1"/>
              <a:t>individual</a:t>
            </a:r>
            <a:r>
              <a:rPr lang="tr-TR" dirty="0"/>
              <a:t> is </a:t>
            </a:r>
            <a:r>
              <a:rPr lang="tr-TR" dirty="0" err="1"/>
              <a:t>breed</a:t>
            </a:r>
            <a:r>
              <a:rPr lang="tr-TR" dirty="0"/>
              <a:t>. </a:t>
            </a:r>
          </a:p>
          <a:p>
            <a:pPr marL="152400" indent="0">
              <a:buNone/>
            </a:pPr>
            <a:endParaRPr lang="tr-TR" dirty="0"/>
          </a:p>
          <a:p>
            <a:pPr marL="152400" indent="0" algn="ctr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</p:txBody>
      </p:sp>
      <p:pic>
        <p:nvPicPr>
          <p:cNvPr id="6146" name="Picture 2" descr="A view of feature set relevance. | Download Scientific Diagram">
            <a:extLst>
              <a:ext uri="{FF2B5EF4-FFF2-40B4-BE49-F238E27FC236}">
                <a16:creationId xmlns:a16="http://schemas.microsoft.com/office/drawing/2014/main" id="{3B4BE21C-4627-C14B-8CC1-449E0B3C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44" y="1589931"/>
            <a:ext cx="3341914" cy="168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7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ctrTitle" idx="2"/>
          </p:nvPr>
        </p:nvSpPr>
        <p:spPr>
          <a:xfrm>
            <a:off x="-66265" y="1847579"/>
            <a:ext cx="1780500" cy="75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dirty="0">
                <a:latin typeface="+mn-lt"/>
              </a:rPr>
              <a:t>D</a:t>
            </a:r>
            <a:r>
              <a:rPr lang="en" sz="1200" b="0" dirty="0" err="1">
                <a:latin typeface="+mn-lt"/>
              </a:rPr>
              <a:t>efining</a:t>
            </a:r>
            <a:r>
              <a:rPr lang="en" sz="1200" b="0" dirty="0">
                <a:latin typeface="+mn-lt"/>
              </a:rPr>
              <a:t> problem and proposing solution</a:t>
            </a:r>
            <a:endParaRPr sz="1200" b="0" dirty="0">
              <a:latin typeface="+mn-lt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ctrTitle" idx="3"/>
          </p:nvPr>
        </p:nvSpPr>
        <p:spPr>
          <a:xfrm>
            <a:off x="1453521" y="1855663"/>
            <a:ext cx="1244023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+mn-lt"/>
              </a:rPr>
              <a:t>Literature Review</a:t>
            </a:r>
            <a:endParaRPr sz="1200" b="0" dirty="0">
              <a:latin typeface="+mn-lt"/>
            </a:endParaRPr>
          </a:p>
        </p:txBody>
      </p:sp>
      <p:sp>
        <p:nvSpPr>
          <p:cNvPr id="326" name="Google Shape;326;p40"/>
          <p:cNvSpPr txBox="1">
            <a:spLocks noGrp="1"/>
          </p:cNvSpPr>
          <p:nvPr>
            <p:ph type="subTitle" idx="6"/>
          </p:nvPr>
        </p:nvSpPr>
        <p:spPr>
          <a:xfrm>
            <a:off x="2555540" y="1839247"/>
            <a:ext cx="1477200" cy="5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ctrTitle" idx="7"/>
          </p:nvPr>
        </p:nvSpPr>
        <p:spPr>
          <a:xfrm>
            <a:off x="3823837" y="1886508"/>
            <a:ext cx="1780500" cy="5043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ctrTitle" idx="9"/>
          </p:nvPr>
        </p:nvSpPr>
        <p:spPr>
          <a:xfrm>
            <a:off x="3695797" y="358342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dirty="0">
                <a:latin typeface="Arial" panose="020B0604020202020204" pitchFamily="34" charset="0"/>
                <a:cs typeface="Arial" panose="020B0604020202020204" pitchFamily="34" charset="0"/>
              </a:rPr>
              <a:t>Basic GA</a:t>
            </a:r>
            <a:br>
              <a:rPr lang="en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200" b="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ctrTitle" idx="14"/>
          </p:nvPr>
        </p:nvSpPr>
        <p:spPr>
          <a:xfrm>
            <a:off x="4782831" y="3574858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GA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FS</a:t>
            </a:r>
            <a:b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Google Shape;333;p40"/>
          <p:cNvCxnSpPr/>
          <p:nvPr/>
        </p:nvCxnSpPr>
        <p:spPr>
          <a:xfrm rot="10800000">
            <a:off x="-49600" y="1722725"/>
            <a:ext cx="533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0"/>
          <p:cNvCxnSpPr/>
          <p:nvPr/>
        </p:nvCxnSpPr>
        <p:spPr>
          <a:xfrm rot="10800000">
            <a:off x="3886250" y="3461525"/>
            <a:ext cx="529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40"/>
          <p:cNvGrpSpPr/>
          <p:nvPr/>
        </p:nvGrpSpPr>
        <p:grpSpPr>
          <a:xfrm>
            <a:off x="5585336" y="3026541"/>
            <a:ext cx="278692" cy="331130"/>
            <a:chOff x="-48233050" y="3569725"/>
            <a:chExt cx="252050" cy="299475"/>
          </a:xfrm>
        </p:grpSpPr>
        <p:sp>
          <p:nvSpPr>
            <p:cNvPr id="336" name="Google Shape;336;p40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40"/>
          <p:cNvGrpSpPr/>
          <p:nvPr/>
        </p:nvGrpSpPr>
        <p:grpSpPr>
          <a:xfrm>
            <a:off x="7701924" y="3056473"/>
            <a:ext cx="336507" cy="336507"/>
            <a:chOff x="3271200" y="1435075"/>
            <a:chExt cx="481825" cy="481825"/>
          </a:xfrm>
        </p:grpSpPr>
        <p:sp>
          <p:nvSpPr>
            <p:cNvPr id="362" name="Google Shape;362;p40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" name="Google Shape;5835;p61">
            <a:extLst>
              <a:ext uri="{FF2B5EF4-FFF2-40B4-BE49-F238E27FC236}">
                <a16:creationId xmlns:a16="http://schemas.microsoft.com/office/drawing/2014/main" id="{17169479-1CEC-9A48-9BE1-ECE7DEA2CF80}"/>
              </a:ext>
            </a:extLst>
          </p:cNvPr>
          <p:cNvGrpSpPr/>
          <p:nvPr/>
        </p:nvGrpSpPr>
        <p:grpSpPr>
          <a:xfrm>
            <a:off x="570531" y="1300402"/>
            <a:ext cx="253454" cy="332567"/>
            <a:chOff x="-46007225" y="3937825"/>
            <a:chExt cx="229225" cy="300775"/>
          </a:xfrm>
          <a:solidFill>
            <a:srgbClr val="434343"/>
          </a:solidFill>
        </p:grpSpPr>
        <p:sp>
          <p:nvSpPr>
            <p:cNvPr id="62" name="Google Shape;5836;p61">
              <a:extLst>
                <a:ext uri="{FF2B5EF4-FFF2-40B4-BE49-F238E27FC236}">
                  <a16:creationId xmlns:a16="http://schemas.microsoft.com/office/drawing/2014/main" id="{5BCA0B7C-890A-3C41-B002-B52E275791A8}"/>
                </a:ext>
              </a:extLst>
            </p:cNvPr>
            <p:cNvSpPr/>
            <p:nvPr/>
          </p:nvSpPr>
          <p:spPr>
            <a:xfrm>
              <a:off x="-45813475" y="39904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37;p61">
              <a:extLst>
                <a:ext uri="{FF2B5EF4-FFF2-40B4-BE49-F238E27FC236}">
                  <a16:creationId xmlns:a16="http://schemas.microsoft.com/office/drawing/2014/main" id="{5AE188BB-8D2F-CF4D-A577-E6948970B39A}"/>
                </a:ext>
              </a:extLst>
            </p:cNvPr>
            <p:cNvSpPr/>
            <p:nvPr/>
          </p:nvSpPr>
          <p:spPr>
            <a:xfrm>
              <a:off x="-46007225" y="39904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38;p61">
              <a:extLst>
                <a:ext uri="{FF2B5EF4-FFF2-40B4-BE49-F238E27FC236}">
                  <a16:creationId xmlns:a16="http://schemas.microsoft.com/office/drawing/2014/main" id="{276910B5-A1ED-D542-B813-76E833E9600B}"/>
                </a:ext>
              </a:extLst>
            </p:cNvPr>
            <p:cNvSpPr/>
            <p:nvPr/>
          </p:nvSpPr>
          <p:spPr>
            <a:xfrm>
              <a:off x="-45826875" y="3937825"/>
              <a:ext cx="35475" cy="26750"/>
            </a:xfrm>
            <a:custGeom>
              <a:avLst/>
              <a:gdLst/>
              <a:ahLst/>
              <a:cxnLst/>
              <a:rect l="l" t="t" r="r" b="b"/>
              <a:pathLst>
                <a:path w="1419" h="1070" extrusionOk="0">
                  <a:moveTo>
                    <a:pt x="993" y="0"/>
                  </a:moveTo>
                  <a:cubicBezTo>
                    <a:pt x="932" y="0"/>
                    <a:pt x="871" y="18"/>
                    <a:pt x="820" y="59"/>
                  </a:cubicBezTo>
                  <a:lnTo>
                    <a:pt x="221" y="405"/>
                  </a:lnTo>
                  <a:cubicBezTo>
                    <a:pt x="64" y="500"/>
                    <a:pt x="1" y="720"/>
                    <a:pt x="127" y="878"/>
                  </a:cubicBezTo>
                  <a:cubicBezTo>
                    <a:pt x="188" y="1000"/>
                    <a:pt x="288" y="1070"/>
                    <a:pt x="403" y="1070"/>
                  </a:cubicBezTo>
                  <a:cubicBezTo>
                    <a:pt x="466" y="1070"/>
                    <a:pt x="533" y="1049"/>
                    <a:pt x="599" y="1004"/>
                  </a:cubicBezTo>
                  <a:lnTo>
                    <a:pt x="1167" y="657"/>
                  </a:lnTo>
                  <a:cubicBezTo>
                    <a:pt x="1324" y="563"/>
                    <a:pt x="1419" y="342"/>
                    <a:pt x="1293" y="185"/>
                  </a:cubicBezTo>
                  <a:cubicBezTo>
                    <a:pt x="1250" y="78"/>
                    <a:pt x="1121" y="0"/>
                    <a:pt x="9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39;p61">
              <a:extLst>
                <a:ext uri="{FF2B5EF4-FFF2-40B4-BE49-F238E27FC236}">
                  <a16:creationId xmlns:a16="http://schemas.microsoft.com/office/drawing/2014/main" id="{44F33C31-FC64-7146-BABB-89CE627ED03B}"/>
                </a:ext>
              </a:extLst>
            </p:cNvPr>
            <p:cNvSpPr/>
            <p:nvPr/>
          </p:nvSpPr>
          <p:spPr>
            <a:xfrm>
              <a:off x="-45993850" y="4034625"/>
              <a:ext cx="35475" cy="25850"/>
            </a:xfrm>
            <a:custGeom>
              <a:avLst/>
              <a:gdLst/>
              <a:ahLst/>
              <a:cxnLst/>
              <a:rect l="l" t="t" r="r" b="b"/>
              <a:pathLst>
                <a:path w="1419" h="1034" extrusionOk="0">
                  <a:moveTo>
                    <a:pt x="1014" y="0"/>
                  </a:moveTo>
                  <a:cubicBezTo>
                    <a:pt x="958" y="0"/>
                    <a:pt x="901" y="10"/>
                    <a:pt x="851" y="30"/>
                  </a:cubicBezTo>
                  <a:lnTo>
                    <a:pt x="253" y="377"/>
                  </a:lnTo>
                  <a:cubicBezTo>
                    <a:pt x="95" y="472"/>
                    <a:pt x="1" y="692"/>
                    <a:pt x="127" y="850"/>
                  </a:cubicBezTo>
                  <a:cubicBezTo>
                    <a:pt x="191" y="956"/>
                    <a:pt x="313" y="1034"/>
                    <a:pt x="433" y="1034"/>
                  </a:cubicBezTo>
                  <a:cubicBezTo>
                    <a:pt x="491" y="1034"/>
                    <a:pt x="549" y="1016"/>
                    <a:pt x="599" y="976"/>
                  </a:cubicBezTo>
                  <a:lnTo>
                    <a:pt x="1198" y="629"/>
                  </a:lnTo>
                  <a:cubicBezTo>
                    <a:pt x="1356" y="566"/>
                    <a:pt x="1419" y="314"/>
                    <a:pt x="1324" y="156"/>
                  </a:cubicBezTo>
                  <a:cubicBezTo>
                    <a:pt x="1259" y="49"/>
                    <a:pt x="1136" y="0"/>
                    <a:pt x="1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40;p61">
              <a:extLst>
                <a:ext uri="{FF2B5EF4-FFF2-40B4-BE49-F238E27FC236}">
                  <a16:creationId xmlns:a16="http://schemas.microsoft.com/office/drawing/2014/main" id="{59BCB987-B2C1-6745-9536-B2D87936114B}"/>
                </a:ext>
              </a:extLst>
            </p:cNvPr>
            <p:cNvSpPr/>
            <p:nvPr/>
          </p:nvSpPr>
          <p:spPr>
            <a:xfrm>
              <a:off x="-45825300" y="4034625"/>
              <a:ext cx="34675" cy="25725"/>
            </a:xfrm>
            <a:custGeom>
              <a:avLst/>
              <a:gdLst/>
              <a:ahLst/>
              <a:cxnLst/>
              <a:rect l="l" t="t" r="r" b="b"/>
              <a:pathLst>
                <a:path w="1387" h="1029" extrusionOk="0">
                  <a:moveTo>
                    <a:pt x="399" y="0"/>
                  </a:moveTo>
                  <a:cubicBezTo>
                    <a:pt x="270" y="0"/>
                    <a:pt x="138" y="49"/>
                    <a:pt x="95" y="156"/>
                  </a:cubicBezTo>
                  <a:cubicBezTo>
                    <a:pt x="1" y="314"/>
                    <a:pt x="32" y="566"/>
                    <a:pt x="190" y="629"/>
                  </a:cubicBezTo>
                  <a:lnTo>
                    <a:pt x="789" y="976"/>
                  </a:lnTo>
                  <a:cubicBezTo>
                    <a:pt x="848" y="1011"/>
                    <a:pt x="920" y="1029"/>
                    <a:pt x="991" y="1029"/>
                  </a:cubicBezTo>
                  <a:cubicBezTo>
                    <a:pt x="1108" y="1029"/>
                    <a:pt x="1222" y="980"/>
                    <a:pt x="1261" y="881"/>
                  </a:cubicBezTo>
                  <a:cubicBezTo>
                    <a:pt x="1387" y="692"/>
                    <a:pt x="1324" y="503"/>
                    <a:pt x="1135" y="408"/>
                  </a:cubicBezTo>
                  <a:lnTo>
                    <a:pt x="568" y="30"/>
                  </a:lnTo>
                  <a:cubicBezTo>
                    <a:pt x="518" y="10"/>
                    <a:pt x="459" y="0"/>
                    <a:pt x="3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841;p61">
              <a:extLst>
                <a:ext uri="{FF2B5EF4-FFF2-40B4-BE49-F238E27FC236}">
                  <a16:creationId xmlns:a16="http://schemas.microsoft.com/office/drawing/2014/main" id="{25BC7DB6-F4D4-3247-9B13-4925805CB942}"/>
                </a:ext>
              </a:extLst>
            </p:cNvPr>
            <p:cNvSpPr/>
            <p:nvPr/>
          </p:nvSpPr>
          <p:spPr>
            <a:xfrm>
              <a:off x="-45992275" y="3938175"/>
              <a:ext cx="33900" cy="25525"/>
            </a:xfrm>
            <a:custGeom>
              <a:avLst/>
              <a:gdLst/>
              <a:ahLst/>
              <a:cxnLst/>
              <a:rect l="l" t="t" r="r" b="b"/>
              <a:pathLst>
                <a:path w="1356" h="1021" extrusionOk="0">
                  <a:moveTo>
                    <a:pt x="372" y="0"/>
                  </a:moveTo>
                  <a:cubicBezTo>
                    <a:pt x="250" y="0"/>
                    <a:pt x="128" y="64"/>
                    <a:pt x="64" y="171"/>
                  </a:cubicBezTo>
                  <a:cubicBezTo>
                    <a:pt x="1" y="328"/>
                    <a:pt x="32" y="549"/>
                    <a:pt x="190" y="643"/>
                  </a:cubicBezTo>
                  <a:lnTo>
                    <a:pt x="788" y="990"/>
                  </a:lnTo>
                  <a:cubicBezTo>
                    <a:pt x="838" y="1010"/>
                    <a:pt x="895" y="1020"/>
                    <a:pt x="951" y="1020"/>
                  </a:cubicBezTo>
                  <a:cubicBezTo>
                    <a:pt x="1073" y="1020"/>
                    <a:pt x="1196" y="972"/>
                    <a:pt x="1261" y="864"/>
                  </a:cubicBezTo>
                  <a:cubicBezTo>
                    <a:pt x="1356" y="706"/>
                    <a:pt x="1293" y="517"/>
                    <a:pt x="1135" y="391"/>
                  </a:cubicBezTo>
                  <a:lnTo>
                    <a:pt x="536" y="45"/>
                  </a:lnTo>
                  <a:cubicBezTo>
                    <a:pt x="486" y="15"/>
                    <a:pt x="429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42;p61">
              <a:extLst>
                <a:ext uri="{FF2B5EF4-FFF2-40B4-BE49-F238E27FC236}">
                  <a16:creationId xmlns:a16="http://schemas.microsoft.com/office/drawing/2014/main" id="{D91D660E-6AD0-D14B-B4A2-ADD10EFA74B1}"/>
                </a:ext>
              </a:extLst>
            </p:cNvPr>
            <p:cNvSpPr/>
            <p:nvPr/>
          </p:nvSpPr>
          <p:spPr>
            <a:xfrm>
              <a:off x="-45953675" y="4078700"/>
              <a:ext cx="122900" cy="35450"/>
            </a:xfrm>
            <a:custGeom>
              <a:avLst/>
              <a:gdLst/>
              <a:ahLst/>
              <a:cxnLst/>
              <a:rect l="l" t="t" r="r" b="b"/>
              <a:pathLst>
                <a:path w="4916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40" y="725"/>
                  </a:lnTo>
                  <a:lnTo>
                    <a:pt x="1040" y="1418"/>
                  </a:lnTo>
                  <a:lnTo>
                    <a:pt x="3844" y="1418"/>
                  </a:lnTo>
                  <a:lnTo>
                    <a:pt x="3844" y="725"/>
                  </a:lnTo>
                  <a:lnTo>
                    <a:pt x="4569" y="725"/>
                  </a:lnTo>
                  <a:cubicBezTo>
                    <a:pt x="4758" y="725"/>
                    <a:pt x="4915" y="567"/>
                    <a:pt x="4915" y="378"/>
                  </a:cubicBezTo>
                  <a:cubicBezTo>
                    <a:pt x="4915" y="158"/>
                    <a:pt x="4758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843;p61">
              <a:extLst>
                <a:ext uri="{FF2B5EF4-FFF2-40B4-BE49-F238E27FC236}">
                  <a16:creationId xmlns:a16="http://schemas.microsoft.com/office/drawing/2014/main" id="{30073868-C1A8-E447-B1EA-63AB3C5A2F3D}"/>
                </a:ext>
              </a:extLst>
            </p:cNvPr>
            <p:cNvSpPr/>
            <p:nvPr/>
          </p:nvSpPr>
          <p:spPr>
            <a:xfrm>
              <a:off x="-45956025" y="3938325"/>
              <a:ext cx="126025" cy="123075"/>
            </a:xfrm>
            <a:custGeom>
              <a:avLst/>
              <a:gdLst/>
              <a:ahLst/>
              <a:cxnLst/>
              <a:rect l="l" t="t" r="r" b="b"/>
              <a:pathLst>
                <a:path w="5041" h="4923" extrusionOk="0">
                  <a:moveTo>
                    <a:pt x="2557" y="1"/>
                  </a:moveTo>
                  <a:cubicBezTo>
                    <a:pt x="2408" y="1"/>
                    <a:pt x="2259" y="13"/>
                    <a:pt x="2111" y="39"/>
                  </a:cubicBezTo>
                  <a:cubicBezTo>
                    <a:pt x="1134" y="196"/>
                    <a:pt x="315" y="1016"/>
                    <a:pt x="158" y="1992"/>
                  </a:cubicBezTo>
                  <a:cubicBezTo>
                    <a:pt x="0" y="2874"/>
                    <a:pt x="284" y="3410"/>
                    <a:pt x="693" y="4103"/>
                  </a:cubicBezTo>
                  <a:cubicBezTo>
                    <a:pt x="914" y="4355"/>
                    <a:pt x="1071" y="4639"/>
                    <a:pt x="1134" y="4922"/>
                  </a:cubicBezTo>
                  <a:lnTo>
                    <a:pt x="2237" y="4922"/>
                  </a:lnTo>
                  <a:lnTo>
                    <a:pt x="2237" y="2780"/>
                  </a:lnTo>
                  <a:lnTo>
                    <a:pt x="1890" y="2780"/>
                  </a:lnTo>
                  <a:cubicBezTo>
                    <a:pt x="1701" y="2780"/>
                    <a:pt x="1544" y="2622"/>
                    <a:pt x="1544" y="2433"/>
                  </a:cubicBezTo>
                  <a:cubicBezTo>
                    <a:pt x="1544" y="2244"/>
                    <a:pt x="1701" y="2087"/>
                    <a:pt x="1890" y="2087"/>
                  </a:cubicBezTo>
                  <a:lnTo>
                    <a:pt x="3308" y="2087"/>
                  </a:lnTo>
                  <a:cubicBezTo>
                    <a:pt x="3497" y="2087"/>
                    <a:pt x="3655" y="2244"/>
                    <a:pt x="3655" y="2433"/>
                  </a:cubicBezTo>
                  <a:cubicBezTo>
                    <a:pt x="3655" y="2622"/>
                    <a:pt x="3497" y="2780"/>
                    <a:pt x="3308" y="2780"/>
                  </a:cubicBezTo>
                  <a:lnTo>
                    <a:pt x="2962" y="2780"/>
                  </a:lnTo>
                  <a:lnTo>
                    <a:pt x="2962" y="4922"/>
                  </a:lnTo>
                  <a:lnTo>
                    <a:pt x="4064" y="4922"/>
                  </a:lnTo>
                  <a:cubicBezTo>
                    <a:pt x="4127" y="4639"/>
                    <a:pt x="4348" y="4355"/>
                    <a:pt x="4505" y="4040"/>
                  </a:cubicBezTo>
                  <a:cubicBezTo>
                    <a:pt x="4820" y="3536"/>
                    <a:pt x="5041" y="3158"/>
                    <a:pt x="5041" y="2433"/>
                  </a:cubicBezTo>
                  <a:cubicBezTo>
                    <a:pt x="5041" y="1740"/>
                    <a:pt x="4726" y="1016"/>
                    <a:pt x="4190" y="543"/>
                  </a:cubicBezTo>
                  <a:cubicBezTo>
                    <a:pt x="3714" y="192"/>
                    <a:pt x="3138" y="1"/>
                    <a:pt x="25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44;p61">
              <a:extLst>
                <a:ext uri="{FF2B5EF4-FFF2-40B4-BE49-F238E27FC236}">
                  <a16:creationId xmlns:a16="http://schemas.microsoft.com/office/drawing/2014/main" id="{05E2AFD4-DA95-924B-8921-5BABE09A5049}"/>
                </a:ext>
              </a:extLst>
            </p:cNvPr>
            <p:cNvSpPr/>
            <p:nvPr/>
          </p:nvSpPr>
          <p:spPr>
            <a:xfrm>
              <a:off x="-45927675" y="4132250"/>
              <a:ext cx="70125" cy="39400"/>
            </a:xfrm>
            <a:custGeom>
              <a:avLst/>
              <a:gdLst/>
              <a:ahLst/>
              <a:cxnLst/>
              <a:rect l="l" t="t" r="r" b="b"/>
              <a:pathLst>
                <a:path w="2805" h="1576" extrusionOk="0">
                  <a:moveTo>
                    <a:pt x="0" y="1"/>
                  </a:moveTo>
                  <a:lnTo>
                    <a:pt x="0" y="1576"/>
                  </a:lnTo>
                  <a:lnTo>
                    <a:pt x="158" y="1450"/>
                  </a:lnTo>
                  <a:cubicBezTo>
                    <a:pt x="536" y="1198"/>
                    <a:pt x="969" y="1072"/>
                    <a:pt x="1402" y="1072"/>
                  </a:cubicBezTo>
                  <a:cubicBezTo>
                    <a:pt x="1835" y="1072"/>
                    <a:pt x="2269" y="1198"/>
                    <a:pt x="2647" y="1450"/>
                  </a:cubicBezTo>
                  <a:lnTo>
                    <a:pt x="2804" y="1576"/>
                  </a:ln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845;p61">
              <a:extLst>
                <a:ext uri="{FF2B5EF4-FFF2-40B4-BE49-F238E27FC236}">
                  <a16:creationId xmlns:a16="http://schemas.microsoft.com/office/drawing/2014/main" id="{B43F6654-6203-8647-B9CC-EFAB3871FB53}"/>
                </a:ext>
              </a:extLst>
            </p:cNvPr>
            <p:cNvSpPr/>
            <p:nvPr/>
          </p:nvSpPr>
          <p:spPr>
            <a:xfrm>
              <a:off x="-45921375" y="4176950"/>
              <a:ext cx="59100" cy="61650"/>
            </a:xfrm>
            <a:custGeom>
              <a:avLst/>
              <a:gdLst/>
              <a:ahLst/>
              <a:cxnLst/>
              <a:rect l="l" t="t" r="r" b="b"/>
              <a:pathLst>
                <a:path w="2364" h="2466" extrusionOk="0">
                  <a:moveTo>
                    <a:pt x="1158" y="0"/>
                  </a:moveTo>
                  <a:cubicBezTo>
                    <a:pt x="859" y="0"/>
                    <a:pt x="567" y="87"/>
                    <a:pt x="315" y="260"/>
                  </a:cubicBezTo>
                  <a:lnTo>
                    <a:pt x="0" y="481"/>
                  </a:lnTo>
                  <a:lnTo>
                    <a:pt x="851" y="2277"/>
                  </a:lnTo>
                  <a:cubicBezTo>
                    <a:pt x="945" y="2371"/>
                    <a:pt x="1040" y="2466"/>
                    <a:pt x="1166" y="2466"/>
                  </a:cubicBezTo>
                  <a:cubicBezTo>
                    <a:pt x="1292" y="2466"/>
                    <a:pt x="1418" y="2371"/>
                    <a:pt x="1481" y="2277"/>
                  </a:cubicBezTo>
                  <a:lnTo>
                    <a:pt x="2363" y="481"/>
                  </a:lnTo>
                  <a:lnTo>
                    <a:pt x="2048" y="260"/>
                  </a:lnTo>
                  <a:cubicBezTo>
                    <a:pt x="1765" y="87"/>
                    <a:pt x="1457" y="0"/>
                    <a:pt x="1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44;p29">
            <a:extLst>
              <a:ext uri="{FF2B5EF4-FFF2-40B4-BE49-F238E27FC236}">
                <a16:creationId xmlns:a16="http://schemas.microsoft.com/office/drawing/2014/main" id="{0229B414-F1BB-404A-AA34-B44DA91D0A4E}"/>
              </a:ext>
            </a:extLst>
          </p:cNvPr>
          <p:cNvSpPr txBox="1">
            <a:spLocks/>
          </p:cNvSpPr>
          <p:nvPr/>
        </p:nvSpPr>
        <p:spPr>
          <a:xfrm>
            <a:off x="1960901" y="354202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tr-TR" dirty="0">
                <a:latin typeface="+mj-lt"/>
              </a:rPr>
              <a:t>Project Design</a:t>
            </a:r>
          </a:p>
        </p:txBody>
      </p:sp>
      <p:grpSp>
        <p:nvGrpSpPr>
          <p:cNvPr id="78" name="Google Shape;6194;p62">
            <a:extLst>
              <a:ext uri="{FF2B5EF4-FFF2-40B4-BE49-F238E27FC236}">
                <a16:creationId xmlns:a16="http://schemas.microsoft.com/office/drawing/2014/main" id="{74185A0B-BCDA-874D-8D22-CF157B90E2A8}"/>
              </a:ext>
            </a:extLst>
          </p:cNvPr>
          <p:cNvGrpSpPr/>
          <p:nvPr/>
        </p:nvGrpSpPr>
        <p:grpSpPr>
          <a:xfrm>
            <a:off x="1927057" y="1329012"/>
            <a:ext cx="343835" cy="313126"/>
            <a:chOff x="-40378075" y="3267450"/>
            <a:chExt cx="317425" cy="289075"/>
          </a:xfrm>
          <a:solidFill>
            <a:srgbClr val="434343"/>
          </a:solidFill>
        </p:grpSpPr>
        <p:sp>
          <p:nvSpPr>
            <p:cNvPr id="79" name="Google Shape;6195;p62">
              <a:extLst>
                <a:ext uri="{FF2B5EF4-FFF2-40B4-BE49-F238E27FC236}">
                  <a16:creationId xmlns:a16="http://schemas.microsoft.com/office/drawing/2014/main" id="{BE9B7BDF-59F2-3D42-8903-82967DB5C5FC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196;p62">
              <a:extLst>
                <a:ext uri="{FF2B5EF4-FFF2-40B4-BE49-F238E27FC236}">
                  <a16:creationId xmlns:a16="http://schemas.microsoft.com/office/drawing/2014/main" id="{DC612B35-0637-4848-80C1-4DE2817E122B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197;p62">
              <a:extLst>
                <a:ext uri="{FF2B5EF4-FFF2-40B4-BE49-F238E27FC236}">
                  <a16:creationId xmlns:a16="http://schemas.microsoft.com/office/drawing/2014/main" id="{2CE461C4-4F37-9246-8FDE-4FF33462A285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98;p62">
              <a:extLst>
                <a:ext uri="{FF2B5EF4-FFF2-40B4-BE49-F238E27FC236}">
                  <a16:creationId xmlns:a16="http://schemas.microsoft.com/office/drawing/2014/main" id="{DB1A135B-C58C-3648-B0DE-1DF86A872E61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6597;p63">
            <a:extLst>
              <a:ext uri="{FF2B5EF4-FFF2-40B4-BE49-F238E27FC236}">
                <a16:creationId xmlns:a16="http://schemas.microsoft.com/office/drawing/2014/main" id="{CF0AB47A-BF9F-0F4F-A1BC-F8F0A4008219}"/>
              </a:ext>
            </a:extLst>
          </p:cNvPr>
          <p:cNvGrpSpPr/>
          <p:nvPr/>
        </p:nvGrpSpPr>
        <p:grpSpPr>
          <a:xfrm>
            <a:off x="3074762" y="1321563"/>
            <a:ext cx="334031" cy="335836"/>
            <a:chOff x="-33286325" y="3944800"/>
            <a:chExt cx="291450" cy="293025"/>
          </a:xfrm>
          <a:solidFill>
            <a:srgbClr val="434343"/>
          </a:solidFill>
        </p:grpSpPr>
        <p:sp>
          <p:nvSpPr>
            <p:cNvPr id="73" name="Google Shape;6598;p63">
              <a:extLst>
                <a:ext uri="{FF2B5EF4-FFF2-40B4-BE49-F238E27FC236}">
                  <a16:creationId xmlns:a16="http://schemas.microsoft.com/office/drawing/2014/main" id="{8785F3B9-6D9C-AF4D-A7ED-DEC05730A369}"/>
                </a:ext>
              </a:extLst>
            </p:cNvPr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99;p63">
              <a:extLst>
                <a:ext uri="{FF2B5EF4-FFF2-40B4-BE49-F238E27FC236}">
                  <a16:creationId xmlns:a16="http://schemas.microsoft.com/office/drawing/2014/main" id="{F6FEAC3C-75B6-FF42-9B0B-84F425F23222}"/>
                </a:ext>
              </a:extLst>
            </p:cNvPr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600;p63">
              <a:extLst>
                <a:ext uri="{FF2B5EF4-FFF2-40B4-BE49-F238E27FC236}">
                  <a16:creationId xmlns:a16="http://schemas.microsoft.com/office/drawing/2014/main" id="{6AF8A5C7-1F2D-9F4B-9A50-5EEA8F8FA3A3}"/>
                </a:ext>
              </a:extLst>
            </p:cNvPr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601;p63">
              <a:extLst>
                <a:ext uri="{FF2B5EF4-FFF2-40B4-BE49-F238E27FC236}">
                  <a16:creationId xmlns:a16="http://schemas.microsoft.com/office/drawing/2014/main" id="{AC281B09-F50A-E441-BAC5-64055EC7D4B8}"/>
                </a:ext>
              </a:extLst>
            </p:cNvPr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7014;p64">
            <a:extLst>
              <a:ext uri="{FF2B5EF4-FFF2-40B4-BE49-F238E27FC236}">
                <a16:creationId xmlns:a16="http://schemas.microsoft.com/office/drawing/2014/main" id="{8C02D045-025E-1D4A-A5AB-2DC4EACD3C51}"/>
              </a:ext>
            </a:extLst>
          </p:cNvPr>
          <p:cNvSpPr/>
          <p:nvPr/>
        </p:nvSpPr>
        <p:spPr>
          <a:xfrm>
            <a:off x="4438365" y="3037624"/>
            <a:ext cx="356287" cy="326943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5967;p61">
            <a:extLst>
              <a:ext uri="{FF2B5EF4-FFF2-40B4-BE49-F238E27FC236}">
                <a16:creationId xmlns:a16="http://schemas.microsoft.com/office/drawing/2014/main" id="{D8D49B15-7AA6-3144-971D-74DB0C3456DE}"/>
              </a:ext>
            </a:extLst>
          </p:cNvPr>
          <p:cNvGrpSpPr/>
          <p:nvPr/>
        </p:nvGrpSpPr>
        <p:grpSpPr>
          <a:xfrm>
            <a:off x="4597312" y="1329123"/>
            <a:ext cx="291767" cy="330964"/>
            <a:chOff x="-45286550" y="3200500"/>
            <a:chExt cx="263875" cy="299325"/>
          </a:xfrm>
          <a:solidFill>
            <a:srgbClr val="434343"/>
          </a:solidFill>
        </p:grpSpPr>
        <p:sp>
          <p:nvSpPr>
            <p:cNvPr id="95" name="Google Shape;5968;p61">
              <a:extLst>
                <a:ext uri="{FF2B5EF4-FFF2-40B4-BE49-F238E27FC236}">
                  <a16:creationId xmlns:a16="http://schemas.microsoft.com/office/drawing/2014/main" id="{7466A42E-67AC-2D41-BB40-D515AF6AB792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969;p61">
              <a:extLst>
                <a:ext uri="{FF2B5EF4-FFF2-40B4-BE49-F238E27FC236}">
                  <a16:creationId xmlns:a16="http://schemas.microsoft.com/office/drawing/2014/main" id="{F76D2816-2D0F-2D4F-9F5F-89A75381E162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970;p61">
              <a:extLst>
                <a:ext uri="{FF2B5EF4-FFF2-40B4-BE49-F238E27FC236}">
                  <a16:creationId xmlns:a16="http://schemas.microsoft.com/office/drawing/2014/main" id="{0B5220E6-4D13-D241-A753-711621AAB2F7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331;p40">
            <a:extLst>
              <a:ext uri="{FF2B5EF4-FFF2-40B4-BE49-F238E27FC236}">
                <a16:creationId xmlns:a16="http://schemas.microsoft.com/office/drawing/2014/main" id="{6AD0536C-6C46-BA43-B32C-15C2D5FA796A}"/>
              </a:ext>
            </a:extLst>
          </p:cNvPr>
          <p:cNvSpPr txBox="1">
            <a:spLocks/>
          </p:cNvSpPr>
          <p:nvPr/>
        </p:nvSpPr>
        <p:spPr>
          <a:xfrm>
            <a:off x="6104759" y="3518356"/>
            <a:ext cx="1274109" cy="66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Experimenting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tr-TR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Google Shape;331;p40">
            <a:extLst>
              <a:ext uri="{FF2B5EF4-FFF2-40B4-BE49-F238E27FC236}">
                <a16:creationId xmlns:a16="http://schemas.microsoft.com/office/drawing/2014/main" id="{BEFBDCE2-6E89-0643-8DF9-55053454B4FE}"/>
              </a:ext>
            </a:extLst>
          </p:cNvPr>
          <p:cNvSpPr txBox="1">
            <a:spLocks/>
          </p:cNvSpPr>
          <p:nvPr/>
        </p:nvSpPr>
        <p:spPr>
          <a:xfrm>
            <a:off x="7233096" y="3479720"/>
            <a:ext cx="1274109" cy="52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tr-TR" sz="1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2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tr-TR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895;p61">
            <a:extLst>
              <a:ext uri="{FF2B5EF4-FFF2-40B4-BE49-F238E27FC236}">
                <a16:creationId xmlns:a16="http://schemas.microsoft.com/office/drawing/2014/main" id="{B51237E4-E89B-0244-A773-AAA0C404CB92}"/>
              </a:ext>
            </a:extLst>
          </p:cNvPr>
          <p:cNvGrpSpPr/>
          <p:nvPr/>
        </p:nvGrpSpPr>
        <p:grpSpPr>
          <a:xfrm>
            <a:off x="6625150" y="3072819"/>
            <a:ext cx="332677" cy="331627"/>
            <a:chOff x="-47524975" y="3569100"/>
            <a:chExt cx="300875" cy="299925"/>
          </a:xfrm>
          <a:solidFill>
            <a:srgbClr val="434343"/>
          </a:solidFill>
        </p:grpSpPr>
        <p:sp>
          <p:nvSpPr>
            <p:cNvPr id="54" name="Google Shape;5896;p61">
              <a:extLst>
                <a:ext uri="{FF2B5EF4-FFF2-40B4-BE49-F238E27FC236}">
                  <a16:creationId xmlns:a16="http://schemas.microsoft.com/office/drawing/2014/main" id="{1BC826D4-EFD1-9249-84BE-47397F18246C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97;p61">
              <a:extLst>
                <a:ext uri="{FF2B5EF4-FFF2-40B4-BE49-F238E27FC236}">
                  <a16:creationId xmlns:a16="http://schemas.microsoft.com/office/drawing/2014/main" id="{15AB446E-024C-1347-BA0E-0F8C8E433AA6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98;p61">
              <a:extLst>
                <a:ext uri="{FF2B5EF4-FFF2-40B4-BE49-F238E27FC236}">
                  <a16:creationId xmlns:a16="http://schemas.microsoft.com/office/drawing/2014/main" id="{728F9772-F390-AE40-8E3F-801AE48A1DD0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99;p61">
              <a:extLst>
                <a:ext uri="{FF2B5EF4-FFF2-40B4-BE49-F238E27FC236}">
                  <a16:creationId xmlns:a16="http://schemas.microsoft.com/office/drawing/2014/main" id="{EA0012A9-BA74-3D40-BE00-DCB64FB91997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00;p61">
              <a:extLst>
                <a:ext uri="{FF2B5EF4-FFF2-40B4-BE49-F238E27FC236}">
                  <a16:creationId xmlns:a16="http://schemas.microsoft.com/office/drawing/2014/main" id="{1D63D527-3778-7D45-9CC5-4C3B0B267DD8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647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Experiment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3050" y="1110343"/>
            <a:ext cx="5797900" cy="330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 algn="ctr">
              <a:buNone/>
            </a:pP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constructed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ran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0.2 </a:t>
            </a:r>
            <a:r>
              <a:rPr lang="tr-TR" dirty="0" err="1"/>
              <a:t>mutation</a:t>
            </a:r>
            <a:r>
              <a:rPr lang="tr-TR" dirty="0"/>
              <a:t> rate. 10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ran</a:t>
            </a:r>
            <a:r>
              <a:rPr lang="tr-TR" dirty="0"/>
              <a:t> on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n=10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100 </a:t>
            </a:r>
            <a:r>
              <a:rPr lang="tr-TR" dirty="0" err="1"/>
              <a:t>iterations</a:t>
            </a:r>
            <a:r>
              <a:rPr lang="tr-TR" dirty="0"/>
              <a:t>. </a:t>
            </a:r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AFA94FF8-BFEB-5A4E-A05D-BE075A04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71" y="1880509"/>
            <a:ext cx="2536372" cy="1838870"/>
          </a:xfrm>
          <a:prstGeom prst="rect">
            <a:avLst/>
          </a:prstGeom>
        </p:spPr>
      </p:pic>
      <p:pic>
        <p:nvPicPr>
          <p:cNvPr id="7" name="Resim 6" descr="tablo içeren bir resim&#10;&#10;Açıklama otomatik olarak oluşturuldu">
            <a:extLst>
              <a:ext uri="{FF2B5EF4-FFF2-40B4-BE49-F238E27FC236}">
                <a16:creationId xmlns:a16="http://schemas.microsoft.com/office/drawing/2014/main" id="{EDFE5055-76FB-B14C-9BDC-804ED5624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71" y="1963058"/>
            <a:ext cx="3260853" cy="16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849085" y="468087"/>
            <a:ext cx="7728857" cy="364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None/>
            </a:pPr>
            <a:r>
              <a:rPr lang="tr-TR" b="1" dirty="0"/>
              <a:t>TVD Experiment: 	*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Vowel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resulted</a:t>
            </a:r>
            <a:r>
              <a:rPr lang="tr-TR" dirty="0"/>
              <a:t> in </a:t>
            </a:r>
            <a:r>
              <a:rPr lang="tr-TR" dirty="0" err="1"/>
              <a:t>average</a:t>
            </a:r>
            <a:r>
              <a:rPr lang="tr-TR" dirty="0"/>
              <a:t> of %83.86 </a:t>
            </a:r>
            <a:r>
              <a:rPr lang="tr-TR" dirty="0" err="1"/>
              <a:t>accuracy</a:t>
            </a:r>
            <a:r>
              <a:rPr lang="tr-TR" dirty="0"/>
              <a:t>. </a:t>
            </a:r>
          </a:p>
          <a:p>
            <a:pPr marL="152400" indent="0">
              <a:buNone/>
            </a:pPr>
            <a:r>
              <a:rPr lang="tr-TR" dirty="0"/>
              <a:t>		* </a:t>
            </a:r>
            <a:r>
              <a:rPr lang="tr-TR" dirty="0" err="1"/>
              <a:t>After</a:t>
            </a:r>
            <a:r>
              <a:rPr lang="tr-TR" dirty="0"/>
              <a:t> 100 </a:t>
            </a:r>
            <a:r>
              <a:rPr lang="tr-TR" dirty="0" err="1"/>
              <a:t>iterations</a:t>
            </a:r>
            <a:r>
              <a:rPr lang="tr-TR" dirty="0"/>
              <a:t>,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trial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4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% 99.4 </a:t>
            </a:r>
            <a:r>
              <a:rPr lang="tr-TR" dirty="0" err="1"/>
              <a:t>accuracy</a:t>
            </a:r>
            <a:r>
              <a:rPr lang="tr-TR" dirty="0"/>
              <a:t>. </a:t>
            </a:r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r>
              <a:rPr lang="tr-TR" b="1" dirty="0"/>
              <a:t>PDD Experiment: </a:t>
            </a:r>
            <a:r>
              <a:rPr lang="tr-TR" dirty="0"/>
              <a:t>	*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on </a:t>
            </a:r>
            <a:r>
              <a:rPr lang="tr-TR" dirty="0" err="1"/>
              <a:t>Parkinson’s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,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			(</a:t>
            </a:r>
            <a:r>
              <a:rPr lang="tr-TR" dirty="0" err="1"/>
              <a:t>represented</a:t>
            </a:r>
            <a:r>
              <a:rPr lang="tr-TR" dirty="0"/>
              <a:t> as </a:t>
            </a:r>
            <a:r>
              <a:rPr lang="tr-TR" dirty="0" err="1"/>
              <a:t>NaN</a:t>
            </a:r>
            <a:r>
              <a:rPr lang="tr-TR" dirty="0"/>
              <a:t>)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filled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respected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. </a:t>
            </a:r>
          </a:p>
          <a:p>
            <a:pPr marL="152400" indent="0">
              <a:buNone/>
            </a:pPr>
            <a:r>
              <a:rPr lang="tr-TR" dirty="0"/>
              <a:t>		*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trial</a:t>
            </a:r>
            <a:r>
              <a:rPr lang="tr-TR" dirty="0"/>
              <a:t> is 12. </a:t>
            </a:r>
            <a:r>
              <a:rPr lang="tr-TR" dirty="0" err="1"/>
              <a:t>Respected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is </a:t>
            </a:r>
            <a:r>
              <a:rPr lang="tr-TR" dirty="0" err="1"/>
              <a:t>given</a:t>
            </a:r>
            <a:r>
              <a:rPr lang="tr-TR" dirty="0"/>
              <a:t> as %84.5. </a:t>
            </a:r>
          </a:p>
          <a:p>
            <a:pPr marL="152400" indent="0">
              <a:buNone/>
            </a:pPr>
            <a:endParaRPr lang="tr-TR" dirty="0"/>
          </a:p>
        </p:txBody>
      </p:sp>
      <p:pic>
        <p:nvPicPr>
          <p:cNvPr id="7169" name="Picture 1" descr="page22image63188976">
            <a:extLst>
              <a:ext uri="{FF2B5EF4-FFF2-40B4-BE49-F238E27FC236}">
                <a16:creationId xmlns:a16="http://schemas.microsoft.com/office/drawing/2014/main" id="{2875F32C-1566-1949-8DB1-7AD396FB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045028"/>
            <a:ext cx="4811485" cy="14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22image63180656">
            <a:extLst>
              <a:ext uri="{FF2B5EF4-FFF2-40B4-BE49-F238E27FC236}">
                <a16:creationId xmlns:a16="http://schemas.microsoft.com/office/drawing/2014/main" id="{BA588226-ED80-0E4E-9788-E9FE5354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3398825"/>
            <a:ext cx="4865914" cy="14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4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3049" y="1295401"/>
            <a:ext cx="5816321" cy="307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tr-TR" dirty="0"/>
              <a:t>Through </a:t>
            </a:r>
            <a:r>
              <a:rPr lang="tr-TR" dirty="0" err="1"/>
              <a:t>tests</a:t>
            </a:r>
            <a:r>
              <a:rPr lang="tr-TR" dirty="0"/>
              <a:t>, </a:t>
            </a:r>
            <a:r>
              <a:rPr lang="tr-TR" dirty="0" err="1"/>
              <a:t>algorithm</a:t>
            </a:r>
            <a:r>
              <a:rPr lang="tr-TR" dirty="0"/>
              <a:t> has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accu</a:t>
            </a:r>
            <a:r>
              <a:rPr lang="tr-TR" dirty="0"/>
              <a:t>- </a:t>
            </a:r>
            <a:r>
              <a:rPr lang="tr-TR" dirty="0" err="1"/>
              <a:t>racy</a:t>
            </a:r>
            <a:r>
              <a:rPr lang="tr-TR" dirty="0"/>
              <a:t>. </a:t>
            </a:r>
            <a:r>
              <a:rPr lang="tr-TR" dirty="0" err="1"/>
              <a:t>Reaching</a:t>
            </a:r>
            <a:r>
              <a:rPr lang="tr-TR" dirty="0"/>
              <a:t> </a:t>
            </a:r>
            <a:r>
              <a:rPr lang="tr-TR" dirty="0" err="1"/>
              <a:t>accuracies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%75 </a:t>
            </a:r>
            <a:r>
              <a:rPr lang="tr-TR" dirty="0" err="1"/>
              <a:t>nearly</a:t>
            </a:r>
            <a:r>
              <a:rPr lang="tr-TR" dirty="0"/>
              <a:t> in ever test </a:t>
            </a:r>
            <a:r>
              <a:rPr lang="tr-TR" dirty="0" err="1"/>
              <a:t>shows</a:t>
            </a:r>
            <a:r>
              <a:rPr lang="tr-TR" dirty="0"/>
              <a:t> how </a:t>
            </a:r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With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accuracies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, it is </a:t>
            </a:r>
            <a:r>
              <a:rPr lang="tr-TR" dirty="0" err="1"/>
              <a:t>concluded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proposed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,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time </a:t>
            </a:r>
            <a:r>
              <a:rPr lang="tr-TR" dirty="0" err="1"/>
              <a:t>complexity</a:t>
            </a:r>
            <a:r>
              <a:rPr lang="tr-TR" dirty="0"/>
              <a:t> of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can be </a:t>
            </a:r>
            <a:r>
              <a:rPr lang="tr-TR" dirty="0" err="1"/>
              <a:t>notably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.</a:t>
            </a:r>
          </a:p>
          <a:p>
            <a:pPr marL="152400" indent="0">
              <a:buNone/>
            </a:pPr>
            <a:endParaRPr lang="tr-TR" dirty="0"/>
          </a:p>
          <a:p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vary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 </a:t>
            </a:r>
            <a:r>
              <a:rPr lang="tr-TR" dirty="0" err="1"/>
              <a:t>discussed</a:t>
            </a:r>
            <a:r>
              <a:rPr lang="tr-TR" dirty="0"/>
              <a:t> </a:t>
            </a:r>
            <a:r>
              <a:rPr lang="tr-TR" dirty="0" err="1"/>
              <a:t>earlier</a:t>
            </a:r>
            <a:r>
              <a:rPr lang="tr-TR" dirty="0"/>
              <a:t>, </a:t>
            </a:r>
            <a:r>
              <a:rPr lang="tr-TR" dirty="0" err="1"/>
              <a:t>potential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can be </a:t>
            </a:r>
            <a:r>
              <a:rPr lang="tr-TR" dirty="0" err="1"/>
              <a:t>deduced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049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latin typeface="+mj-lt"/>
              </a:rPr>
              <a:t>Feature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Work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3050" y="1295400"/>
            <a:ext cx="5797900" cy="306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,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existing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can be </a:t>
            </a:r>
            <a:r>
              <a:rPr lang="tr-TR" dirty="0" err="1"/>
              <a:t>developed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put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pressure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Algorithm</a:t>
            </a:r>
            <a:r>
              <a:rPr lang="tr-TR" dirty="0"/>
              <a:t> can be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varying</a:t>
            </a:r>
            <a:r>
              <a:rPr lang="tr-TR" dirty="0"/>
              <a:t> </a:t>
            </a:r>
            <a:r>
              <a:rPr lang="tr-TR" dirty="0" err="1"/>
              <a:t>constants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</a:t>
            </a:r>
            <a:r>
              <a:rPr lang="tr-TR" dirty="0" err="1"/>
              <a:t>population</a:t>
            </a:r>
            <a:r>
              <a:rPr lang="tr-TR" dirty="0"/>
              <a:t> size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iterations</a:t>
            </a:r>
            <a:r>
              <a:rPr lang="tr-TR" dirty="0"/>
              <a:t>. </a:t>
            </a:r>
          </a:p>
          <a:p>
            <a:pPr marL="152400" indent="0">
              <a:buNone/>
            </a:pPr>
            <a:endParaRPr lang="tr-TR" dirty="0"/>
          </a:p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can be </a:t>
            </a:r>
            <a:r>
              <a:rPr lang="tr-TR" dirty="0" err="1"/>
              <a:t>extended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hybridizing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nature-inspired</a:t>
            </a:r>
            <a:r>
              <a:rPr lang="tr-TR" dirty="0"/>
              <a:t> </a:t>
            </a:r>
            <a:r>
              <a:rPr lang="tr-TR" dirty="0" err="1"/>
              <a:t>optimizers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 </a:t>
            </a:r>
            <a:r>
              <a:rPr lang="tr-TR" dirty="0" err="1"/>
              <a:t>Grey</a:t>
            </a:r>
            <a:r>
              <a:rPr lang="tr-TR" dirty="0"/>
              <a:t> </a:t>
            </a:r>
            <a:r>
              <a:rPr lang="tr-TR" dirty="0" err="1"/>
              <a:t>Wolf</a:t>
            </a:r>
            <a:r>
              <a:rPr lang="tr-TR" dirty="0"/>
              <a:t> </a:t>
            </a:r>
            <a:r>
              <a:rPr lang="tr-TR" dirty="0" err="1"/>
              <a:t>Optimizer</a:t>
            </a:r>
            <a:r>
              <a:rPr lang="tr-TR" dirty="0"/>
              <a:t>),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optimizers</a:t>
            </a:r>
            <a:r>
              <a:rPr lang="tr-TR" dirty="0"/>
              <a:t>. </a:t>
            </a:r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031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8;p51">
            <a:extLst>
              <a:ext uri="{FF2B5EF4-FFF2-40B4-BE49-F238E27FC236}">
                <a16:creationId xmlns:a16="http://schemas.microsoft.com/office/drawing/2014/main" id="{409E1640-DC74-974B-A7AA-0EF69BE5A7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01721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latin typeface="+mj-lt"/>
              </a:rPr>
              <a:t>Introduction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3050" y="1299050"/>
            <a:ext cx="5797900" cy="254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Font typeface="Roboto Condensed Light"/>
              <a:buNone/>
            </a:pP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system</a:t>
            </a:r>
            <a:r>
              <a:rPr lang="tr-TR" dirty="0"/>
              <a:t>.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others</a:t>
            </a:r>
            <a:r>
              <a:rPr lang="tr-TR" dirty="0"/>
              <a:t>, </a:t>
            </a:r>
            <a:r>
              <a:rPr lang="tr-TR" dirty="0" err="1"/>
              <a:t>some</a:t>
            </a:r>
            <a:r>
              <a:rPr lang="tr-TR" dirty="0"/>
              <a:t> can be </a:t>
            </a:r>
            <a:r>
              <a:rPr lang="tr-TR" dirty="0" err="1"/>
              <a:t>named</a:t>
            </a:r>
            <a:r>
              <a:rPr lang="tr-TR" dirty="0"/>
              <a:t> as:</a:t>
            </a:r>
          </a:p>
          <a:p>
            <a:pPr marL="628650" lvl="1" indent="-171450" algn="just"/>
            <a:r>
              <a:rPr lang="tr-TR" dirty="0"/>
              <a:t>Time </a:t>
            </a:r>
            <a:r>
              <a:rPr lang="tr-TR" dirty="0" err="1"/>
              <a:t>Complexity</a:t>
            </a:r>
            <a:endParaRPr lang="tr-TR" dirty="0"/>
          </a:p>
          <a:p>
            <a:pPr marL="628650" lvl="1" indent="-171450" algn="just"/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Cost</a:t>
            </a:r>
            <a:endParaRPr lang="tr-TR" dirty="0"/>
          </a:p>
          <a:p>
            <a:pPr marL="628650" lvl="1" indent="-171450" algn="just"/>
            <a:r>
              <a:rPr lang="tr-TR" dirty="0" err="1"/>
              <a:t>Accuracy</a:t>
            </a:r>
            <a:r>
              <a:rPr lang="tr-TR" dirty="0"/>
              <a:t> / </a:t>
            </a:r>
            <a:r>
              <a:rPr lang="tr-TR" dirty="0" err="1"/>
              <a:t>Success</a:t>
            </a: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can </a:t>
            </a:r>
            <a:r>
              <a:rPr lang="tr-TR" dirty="0" err="1"/>
              <a:t>increase</a:t>
            </a:r>
            <a:r>
              <a:rPr lang="tr-TR" dirty="0"/>
              <a:t> time </a:t>
            </a:r>
            <a:r>
              <a:rPr lang="tr-TR" dirty="0" err="1"/>
              <a:t>complexity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negatively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</a:t>
            </a:r>
            <a:r>
              <a:rPr lang="tr-TR" dirty="0" err="1"/>
              <a:t>systems</a:t>
            </a:r>
            <a:r>
              <a:rPr lang="tr-TR" dirty="0"/>
              <a:t>.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helps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eliminate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redundant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non-informative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protecting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essence</a:t>
            </a:r>
            <a:r>
              <a:rPr lang="tr-TR" dirty="0"/>
              <a:t> of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  <a:p>
            <a:pPr marL="0" indent="0" algn="just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4;p32">
            <a:extLst>
              <a:ext uri="{FF2B5EF4-FFF2-40B4-BE49-F238E27FC236}">
                <a16:creationId xmlns:a16="http://schemas.microsoft.com/office/drawing/2014/main" id="{8D8E24A6-30A4-C246-81AD-A6FD37A8999C}"/>
              </a:ext>
            </a:extLst>
          </p:cNvPr>
          <p:cNvSpPr txBox="1">
            <a:spLocks/>
          </p:cNvSpPr>
          <p:nvPr/>
        </p:nvSpPr>
        <p:spPr>
          <a:xfrm>
            <a:off x="1468622" y="451826"/>
            <a:ext cx="6206756" cy="322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None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is a </a:t>
            </a:r>
            <a:r>
              <a:rPr lang="tr-TR" dirty="0" err="1"/>
              <a:t>preprocessing</a:t>
            </a:r>
            <a:r>
              <a:rPr lang="tr-TR" dirty="0"/>
              <a:t>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derive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set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costs</a:t>
            </a:r>
            <a:r>
              <a:rPr lang="tr-TR" dirty="0"/>
              <a:t>,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 </a:t>
            </a:r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buFont typeface="Roboto Condensed Light"/>
              <a:buNone/>
            </a:pP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:</a:t>
            </a:r>
          </a:p>
          <a:p>
            <a:pPr marL="628650" lvl="1" indent="-171450" algn="just">
              <a:lnSpc>
                <a:spcPct val="100000"/>
              </a:lnSpc>
              <a:spcBef>
                <a:spcPts val="1000"/>
              </a:spcBef>
            </a:pP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.</a:t>
            </a:r>
          </a:p>
          <a:p>
            <a:pPr marL="628650" lvl="1" indent="-171450" algn="just">
              <a:lnSpc>
                <a:spcPct val="100000"/>
              </a:lnSpc>
              <a:spcBef>
                <a:spcPts val="1000"/>
              </a:spcBef>
            </a:pPr>
            <a:r>
              <a:rPr lang="tr-TR" dirty="0"/>
              <a:t>Training time is </a:t>
            </a:r>
            <a:r>
              <a:rPr lang="tr-TR" dirty="0" err="1"/>
              <a:t>shortened</a:t>
            </a:r>
            <a:r>
              <a:rPr lang="tr-TR" dirty="0"/>
              <a:t>.</a:t>
            </a:r>
          </a:p>
          <a:p>
            <a:pPr marL="628650" lvl="1" indent="-171450" algn="just">
              <a:lnSpc>
                <a:spcPct val="100000"/>
              </a:lnSpc>
              <a:spcBef>
                <a:spcPts val="1000"/>
              </a:spcBef>
            </a:pP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complexity</a:t>
            </a:r>
            <a:r>
              <a:rPr lang="tr-TR" dirty="0"/>
              <a:t> is </a:t>
            </a:r>
            <a:r>
              <a:rPr lang="tr-TR" dirty="0" err="1"/>
              <a:t>avoided</a:t>
            </a:r>
            <a:r>
              <a:rPr lang="tr-TR" dirty="0"/>
              <a:t>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tr-TR" dirty="0" err="1"/>
              <a:t>Intuitive</a:t>
            </a:r>
            <a:r>
              <a:rPr lang="tr-TR" dirty="0"/>
              <a:t>, </a:t>
            </a:r>
            <a:r>
              <a:rPr lang="tr-TR" dirty="0" err="1"/>
              <a:t>metaheuristic</a:t>
            </a:r>
            <a:r>
              <a:rPr lang="tr-TR" dirty="0"/>
              <a:t>, </a:t>
            </a:r>
            <a:r>
              <a:rPr lang="tr-TR" dirty="0" err="1"/>
              <a:t>methods</a:t>
            </a:r>
            <a:r>
              <a:rPr lang="tr-TR" dirty="0"/>
              <a:t> can </a:t>
            </a:r>
            <a:r>
              <a:rPr lang="tr-TR" dirty="0" err="1"/>
              <a:t>propose</a:t>
            </a:r>
            <a:r>
              <a:rPr lang="tr-TR" dirty="0"/>
              <a:t> an </a:t>
            </a:r>
            <a:r>
              <a:rPr lang="tr-TR" dirty="0" err="1"/>
              <a:t>efficient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</a:t>
            </a:r>
          </a:p>
          <a:p>
            <a:pPr marL="457200" lvl="1" indent="0" algn="just">
              <a:buNone/>
            </a:pPr>
            <a:endParaRPr lang="tr-TR" dirty="0"/>
          </a:p>
        </p:txBody>
      </p:sp>
      <p:pic>
        <p:nvPicPr>
          <p:cNvPr id="1025" name="Picture 1" descr="page7image10872784">
            <a:extLst>
              <a:ext uri="{FF2B5EF4-FFF2-40B4-BE49-F238E27FC236}">
                <a16:creationId xmlns:a16="http://schemas.microsoft.com/office/drawing/2014/main" id="{9FF4D7DA-4BCD-0A4C-A6ED-171D73E3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19" y="1057630"/>
            <a:ext cx="4354903" cy="14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>
                <a:latin typeface="+mj-lt"/>
              </a:rPr>
              <a:t>Genetic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Algorithm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3050" y="1299050"/>
            <a:ext cx="5797900" cy="254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None/>
            </a:pPr>
            <a:r>
              <a:rPr lang="tr-TR" dirty="0"/>
              <a:t>GA is a </a:t>
            </a:r>
            <a:r>
              <a:rPr lang="tr-TR" dirty="0" err="1"/>
              <a:t>population-based</a:t>
            </a:r>
            <a:r>
              <a:rPr lang="tr-TR" dirty="0"/>
              <a:t> </a:t>
            </a:r>
            <a:r>
              <a:rPr lang="tr-TR" dirty="0" err="1"/>
              <a:t>metaheuristic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inspired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in </a:t>
            </a:r>
            <a:r>
              <a:rPr lang="tr-TR" dirty="0" err="1"/>
              <a:t>evolution</a:t>
            </a:r>
            <a:r>
              <a:rPr lang="tr-TR" dirty="0"/>
              <a:t>. 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strong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. 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five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steps</a:t>
            </a:r>
            <a:r>
              <a:rPr lang="tr-TR" dirty="0"/>
              <a:t> of </a:t>
            </a: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 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dirty="0"/>
              <a:t>1. INITIAL POPULATION</a:t>
            </a:r>
          </a:p>
          <a:p>
            <a:pPr marL="0" indent="0" algn="just">
              <a:buNone/>
            </a:pPr>
            <a:r>
              <a:rPr lang="tr-TR" dirty="0"/>
              <a:t>2. FITNESS FUNCTION</a:t>
            </a:r>
          </a:p>
          <a:p>
            <a:pPr marL="0" indent="0" algn="just">
              <a:buNone/>
            </a:pPr>
            <a:r>
              <a:rPr lang="tr-TR" dirty="0"/>
              <a:t>3. SELECTION</a:t>
            </a:r>
          </a:p>
          <a:p>
            <a:pPr marL="0" indent="0" algn="just">
              <a:buNone/>
            </a:pPr>
            <a:r>
              <a:rPr lang="tr-TR" dirty="0"/>
              <a:t>4. CROSS-OVER</a:t>
            </a:r>
          </a:p>
          <a:p>
            <a:pPr marL="0" indent="0" algn="just">
              <a:buNone/>
            </a:pPr>
            <a:r>
              <a:rPr lang="tr-TR" dirty="0"/>
              <a:t>5.MUTATION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23401F4-2A39-2C4A-AEBC-9D8B53FD84E2}"/>
              </a:ext>
            </a:extLst>
          </p:cNvPr>
          <p:cNvSpPr txBox="1"/>
          <p:nvPr/>
        </p:nvSpPr>
        <p:spPr>
          <a:xfrm>
            <a:off x="2286000" y="43434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270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014;p64">
            <a:extLst>
              <a:ext uri="{FF2B5EF4-FFF2-40B4-BE49-F238E27FC236}">
                <a16:creationId xmlns:a16="http://schemas.microsoft.com/office/drawing/2014/main" id="{6869F079-1499-8643-9B0A-07C2D055ACA4}"/>
              </a:ext>
            </a:extLst>
          </p:cNvPr>
          <p:cNvSpPr/>
          <p:nvPr/>
        </p:nvSpPr>
        <p:spPr>
          <a:xfrm>
            <a:off x="1611086" y="-293405"/>
            <a:ext cx="2759023" cy="2644719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17EFDB-B870-A84A-AFCC-A39F9383301F}"/>
              </a:ext>
            </a:extLst>
          </p:cNvPr>
          <p:cNvSpPr/>
          <p:nvPr/>
        </p:nvSpPr>
        <p:spPr>
          <a:xfrm>
            <a:off x="3429000" y="402771"/>
            <a:ext cx="2024743" cy="326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Begin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278A40C-CCA9-D641-A8DF-E190E33CC49F}"/>
              </a:ext>
            </a:extLst>
          </p:cNvPr>
          <p:cNvSpPr/>
          <p:nvPr/>
        </p:nvSpPr>
        <p:spPr>
          <a:xfrm>
            <a:off x="3004456" y="914400"/>
            <a:ext cx="2884715" cy="4680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Initial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population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AF74385-1912-7946-A1D5-EAE175EEE5D5}"/>
              </a:ext>
            </a:extLst>
          </p:cNvPr>
          <p:cNvSpPr/>
          <p:nvPr/>
        </p:nvSpPr>
        <p:spPr>
          <a:xfrm>
            <a:off x="3428999" y="1611085"/>
            <a:ext cx="2024743" cy="326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Calculate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fitness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value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DE45B1F-8BF1-0142-9BB9-C93804939B62}"/>
              </a:ext>
            </a:extLst>
          </p:cNvPr>
          <p:cNvSpPr/>
          <p:nvPr/>
        </p:nvSpPr>
        <p:spPr>
          <a:xfrm>
            <a:off x="3428998" y="2220685"/>
            <a:ext cx="2024743" cy="326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Selection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070BB54-566A-5543-966D-A7EFD8E68C07}"/>
              </a:ext>
            </a:extLst>
          </p:cNvPr>
          <p:cNvSpPr/>
          <p:nvPr/>
        </p:nvSpPr>
        <p:spPr>
          <a:xfrm>
            <a:off x="3428998" y="2819399"/>
            <a:ext cx="2024743" cy="326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Crossover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C8FB3155-DDEF-E24F-A2E1-236268FF091F}"/>
              </a:ext>
            </a:extLst>
          </p:cNvPr>
          <p:cNvSpPr/>
          <p:nvPr/>
        </p:nvSpPr>
        <p:spPr>
          <a:xfrm>
            <a:off x="3428998" y="3461656"/>
            <a:ext cx="2024743" cy="326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bg1"/>
                </a:solidFill>
              </a:rPr>
              <a:t>Mutation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66B3CE6-2FB5-C141-9D38-B370ABE1ED43}"/>
              </a:ext>
            </a:extLst>
          </p:cNvPr>
          <p:cNvSpPr/>
          <p:nvPr/>
        </p:nvSpPr>
        <p:spPr>
          <a:xfrm>
            <a:off x="3026226" y="4060370"/>
            <a:ext cx="2830286" cy="511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New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4226A7B-F9D0-EF41-B42D-3566C1E1ED0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41372" y="729343"/>
            <a:ext cx="5442" cy="18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A1FDD0F-95A6-D245-854B-1E9DC198561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441371" y="1382486"/>
            <a:ext cx="544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D26D546A-6D36-1F4A-B12C-E400EE1675D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441370" y="1937657"/>
            <a:ext cx="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27866915-3910-674D-A442-83115D6B0A1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441370" y="2547257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D0B1517C-AD43-6146-ADC7-BDAEFECAC15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441370" y="3145971"/>
            <a:ext cx="0" cy="31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E2CC4D53-31AE-E743-A4C0-FF6FD868C64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441369" y="3788228"/>
            <a:ext cx="1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4ECDAA45-821F-D44C-A504-77F552BCE80F}"/>
              </a:ext>
            </a:extLst>
          </p:cNvPr>
          <p:cNvCxnSpPr>
            <a:cxnSpLocks/>
          </p:cNvCxnSpPr>
          <p:nvPr/>
        </p:nvCxnSpPr>
        <p:spPr>
          <a:xfrm>
            <a:off x="5856512" y="4316185"/>
            <a:ext cx="158931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C1167D36-AB1E-8E44-90BF-A2053924B3A3}"/>
              </a:ext>
            </a:extLst>
          </p:cNvPr>
          <p:cNvCxnSpPr>
            <a:cxnSpLocks/>
          </p:cNvCxnSpPr>
          <p:nvPr/>
        </p:nvCxnSpPr>
        <p:spPr>
          <a:xfrm>
            <a:off x="7434941" y="1502229"/>
            <a:ext cx="0" cy="28194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D8972EF5-2A05-9C4B-829C-1B22DF178B72}"/>
              </a:ext>
            </a:extLst>
          </p:cNvPr>
          <p:cNvCxnSpPr>
            <a:cxnSpLocks/>
          </p:cNvCxnSpPr>
          <p:nvPr/>
        </p:nvCxnSpPr>
        <p:spPr>
          <a:xfrm flipH="1" flipV="1">
            <a:off x="4452257" y="1502227"/>
            <a:ext cx="2982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Google Shape;7014;p64">
            <a:extLst>
              <a:ext uri="{FF2B5EF4-FFF2-40B4-BE49-F238E27FC236}">
                <a16:creationId xmlns:a16="http://schemas.microsoft.com/office/drawing/2014/main" id="{0225FCCC-25FC-0F46-920B-BCFC1F2A529A}"/>
              </a:ext>
            </a:extLst>
          </p:cNvPr>
          <p:cNvSpPr/>
          <p:nvPr/>
        </p:nvSpPr>
        <p:spPr>
          <a:xfrm rot="20198465">
            <a:off x="171750" y="838710"/>
            <a:ext cx="2759023" cy="2644719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01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01. </a:t>
            </a:r>
            <a:r>
              <a:rPr lang="tr-TR" dirty="0" err="1">
                <a:latin typeface="+mj-lt"/>
              </a:rPr>
              <a:t>Initial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Population</a:t>
            </a:r>
            <a:r>
              <a:rPr lang="tr-TR" dirty="0">
                <a:latin typeface="+mj-lt"/>
              </a:rPr>
              <a:t> &amp; </a:t>
            </a:r>
            <a:r>
              <a:rPr lang="tr-TR" dirty="0" err="1">
                <a:latin typeface="+mj-lt"/>
              </a:rPr>
              <a:t>Datasets</a:t>
            </a:r>
            <a:endParaRPr dirty="0">
              <a:latin typeface="+mj-lt"/>
            </a:endParaRPr>
          </a:p>
        </p:txBody>
      </p:sp>
      <p:sp>
        <p:nvSpPr>
          <p:cNvPr id="5" name="Google Shape;184;p32">
            <a:extLst>
              <a:ext uri="{FF2B5EF4-FFF2-40B4-BE49-F238E27FC236}">
                <a16:creationId xmlns:a16="http://schemas.microsoft.com/office/drawing/2014/main" id="{85738123-2B9F-BE4F-BF32-6E9F7152765B}"/>
              </a:ext>
            </a:extLst>
          </p:cNvPr>
          <p:cNvSpPr txBox="1">
            <a:spLocks/>
          </p:cNvSpPr>
          <p:nvPr/>
        </p:nvSpPr>
        <p:spPr>
          <a:xfrm>
            <a:off x="1676397" y="1048678"/>
            <a:ext cx="5910943" cy="254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>
              <a:buNone/>
            </a:pP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 is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 </a:t>
            </a:r>
            <a:r>
              <a:rPr lang="tr-TR" dirty="0" err="1"/>
              <a:t>selecting</a:t>
            </a:r>
            <a:r>
              <a:rPr lang="tr-TR" dirty="0"/>
              <a:t> %50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instances</a:t>
            </a:r>
            <a:r>
              <a:rPr lang="tr-TR" dirty="0"/>
              <a:t>.</a:t>
            </a:r>
          </a:p>
          <a:p>
            <a:pPr marL="152400" indent="0">
              <a:buNone/>
            </a:pPr>
            <a:endParaRPr lang="tr-TR" dirty="0"/>
          </a:p>
          <a:p>
            <a:pPr marL="152400" indent="0">
              <a:buNone/>
            </a:pPr>
            <a:r>
              <a:rPr lang="tr-TR" dirty="0"/>
              <a:t> 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DAA1EF99-B3F1-1B4D-B0D8-138DC7CB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06" y="1543049"/>
            <a:ext cx="3438979" cy="1567924"/>
          </a:xfrm>
          <a:prstGeom prst="rect">
            <a:avLst/>
          </a:prstGeom>
        </p:spPr>
      </p:pic>
      <p:pic>
        <p:nvPicPr>
          <p:cNvPr id="1028" name="Picture 4" descr="page14image63254928">
            <a:extLst>
              <a:ext uri="{FF2B5EF4-FFF2-40B4-BE49-F238E27FC236}">
                <a16:creationId xmlns:a16="http://schemas.microsoft.com/office/drawing/2014/main" id="{03BB1D7C-87EE-3149-84EB-9A2C7223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3" y="3817932"/>
            <a:ext cx="2071396" cy="8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5image63408368">
            <a:extLst>
              <a:ext uri="{FF2B5EF4-FFF2-40B4-BE49-F238E27FC236}">
                <a16:creationId xmlns:a16="http://schemas.microsoft.com/office/drawing/2014/main" id="{0A426D45-E95D-F444-A74F-5C72BCB0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2" y="3657600"/>
            <a:ext cx="2015411" cy="9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15image63409200">
            <a:extLst>
              <a:ext uri="{FF2B5EF4-FFF2-40B4-BE49-F238E27FC236}">
                <a16:creationId xmlns:a16="http://schemas.microsoft.com/office/drawing/2014/main" id="{D3D63DD2-07CF-E042-A24B-F1AC2186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1" y="3091543"/>
            <a:ext cx="2004216" cy="15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4;p32">
            <a:extLst>
              <a:ext uri="{FF2B5EF4-FFF2-40B4-BE49-F238E27FC236}">
                <a16:creationId xmlns:a16="http://schemas.microsoft.com/office/drawing/2014/main" id="{8D8E24A6-30A4-C246-81AD-A6FD37A8999C}"/>
              </a:ext>
            </a:extLst>
          </p:cNvPr>
          <p:cNvSpPr txBox="1">
            <a:spLocks/>
          </p:cNvSpPr>
          <p:nvPr/>
        </p:nvSpPr>
        <p:spPr>
          <a:xfrm>
            <a:off x="1457737" y="1213823"/>
            <a:ext cx="6206756" cy="322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52400" indent="0" algn="ctr"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determines</a:t>
            </a:r>
            <a:r>
              <a:rPr lang="tr-TR" dirty="0"/>
              <a:t> how fit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 is,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can </a:t>
            </a:r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breed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not </a:t>
            </a:r>
            <a:r>
              <a:rPr lang="tr-TR" dirty="0" err="1"/>
              <a:t>later</a:t>
            </a:r>
            <a:r>
              <a:rPr lang="tr-TR" dirty="0"/>
              <a:t> on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. </a:t>
            </a:r>
          </a:p>
          <a:p>
            <a:pPr marL="152400" indent="0" algn="ctr">
              <a:buNone/>
            </a:pPr>
            <a:endParaRPr lang="tr-TR" dirty="0"/>
          </a:p>
          <a:p>
            <a:pPr algn="ctr"/>
            <a:r>
              <a:rPr lang="tr-TR" dirty="0" err="1"/>
              <a:t>Firstly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is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. 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desired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pressure</a:t>
            </a:r>
            <a:r>
              <a:rPr lang="tr-TR" dirty="0"/>
              <a:t> is </a:t>
            </a:r>
            <a:r>
              <a:rPr lang="tr-TR" dirty="0" err="1"/>
              <a:t>needed</a:t>
            </a:r>
            <a:r>
              <a:rPr lang="tr-TR" dirty="0"/>
              <a:t>. </a:t>
            </a:r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marL="152400" lvl="0" indent="0" algn="ctr">
              <a:buNone/>
            </a:pPr>
            <a:r>
              <a:rPr lang="tr-TR" dirty="0" err="1"/>
              <a:t>Accuracies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fitness</a:t>
            </a:r>
            <a:r>
              <a:rPr lang="tr-TR" dirty="0"/>
              <a:t>’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tracked</a:t>
            </a:r>
            <a:r>
              <a:rPr lang="tr-TR" dirty="0"/>
              <a:t> </a:t>
            </a:r>
            <a:r>
              <a:rPr lang="tr-TR" dirty="0" err="1"/>
              <a:t>individually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iterations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able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protect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fit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mutation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cross-over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. </a:t>
            </a:r>
          </a:p>
          <a:p>
            <a:pPr marL="152400" lvl="0" indent="0" algn="ctr">
              <a:buNone/>
            </a:pPr>
            <a:endParaRPr lang="tr-TR" dirty="0"/>
          </a:p>
          <a:p>
            <a:pPr marL="152400" lvl="0" indent="0" algn="ctr">
              <a:buNone/>
            </a:pPr>
            <a:endParaRPr lang="tr-TR" dirty="0"/>
          </a:p>
          <a:p>
            <a:pPr marL="152400" indent="0" algn="ctr">
              <a:buNone/>
            </a:pPr>
            <a:endParaRPr lang="tr-TR" dirty="0"/>
          </a:p>
        </p:txBody>
      </p:sp>
      <p:sp>
        <p:nvSpPr>
          <p:cNvPr id="4" name="Google Shape;144;p29">
            <a:extLst>
              <a:ext uri="{FF2B5EF4-FFF2-40B4-BE49-F238E27FC236}">
                <a16:creationId xmlns:a16="http://schemas.microsoft.com/office/drawing/2014/main" id="{4B2C52E4-19D9-A044-AD7C-CB9B834748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02. </a:t>
            </a:r>
            <a:r>
              <a:rPr lang="tr-TR" dirty="0" err="1">
                <a:latin typeface="+mj-lt"/>
              </a:rPr>
              <a:t>Fitness</a:t>
            </a:r>
            <a:r>
              <a:rPr lang="tr-TR" dirty="0">
                <a:latin typeface="+mj-lt"/>
              </a:rPr>
              <a:t> </a:t>
            </a:r>
            <a:r>
              <a:rPr lang="tr-TR" dirty="0" err="1">
                <a:latin typeface="+mj-lt"/>
              </a:rPr>
              <a:t>Function</a:t>
            </a:r>
            <a:endParaRPr dirty="0">
              <a:latin typeface="+mj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40EDDFD-F7AE-514B-93AE-23EF3ECDD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72" y="2816677"/>
            <a:ext cx="3583218" cy="3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4;p32">
            <a:extLst>
              <a:ext uri="{FF2B5EF4-FFF2-40B4-BE49-F238E27FC236}">
                <a16:creationId xmlns:a16="http://schemas.microsoft.com/office/drawing/2014/main" id="{8D8E24A6-30A4-C246-81AD-A6FD37A8999C}"/>
              </a:ext>
            </a:extLst>
          </p:cNvPr>
          <p:cNvSpPr txBox="1">
            <a:spLocks/>
          </p:cNvSpPr>
          <p:nvPr/>
        </p:nvSpPr>
        <p:spPr>
          <a:xfrm>
            <a:off x="1631907" y="1081515"/>
            <a:ext cx="6206756" cy="258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>
              <a:buFont typeface="Roboto Condensed Light"/>
              <a:buNone/>
            </a:pPr>
            <a:r>
              <a:rPr lang="tr-TR" b="1" dirty="0" err="1"/>
              <a:t>Tournament</a:t>
            </a:r>
            <a:r>
              <a:rPr lang="tr-TR" b="1" dirty="0"/>
              <a:t> </a:t>
            </a:r>
            <a:r>
              <a:rPr lang="tr-TR" b="1" dirty="0" err="1"/>
              <a:t>Selection</a:t>
            </a:r>
            <a:r>
              <a:rPr lang="tr-TR" b="1" dirty="0"/>
              <a:t>: </a:t>
            </a:r>
          </a:p>
        </p:txBody>
      </p:sp>
      <p:sp>
        <p:nvSpPr>
          <p:cNvPr id="5" name="Google Shape;144;p29">
            <a:extLst>
              <a:ext uri="{FF2B5EF4-FFF2-40B4-BE49-F238E27FC236}">
                <a16:creationId xmlns:a16="http://schemas.microsoft.com/office/drawing/2014/main" id="{FEF0B07A-0FC9-E840-B2A6-988562DE64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03. </a:t>
            </a:r>
            <a:r>
              <a:rPr lang="tr-TR" dirty="0" err="1">
                <a:latin typeface="+mj-lt"/>
              </a:rPr>
              <a:t>Selection</a:t>
            </a:r>
            <a:endParaRPr dirty="0">
              <a:latin typeface="+mj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A12CF58-AD84-8048-9571-79CD9A1C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1456872"/>
            <a:ext cx="5715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84;p32">
            <a:extLst>
              <a:ext uri="{FF2B5EF4-FFF2-40B4-BE49-F238E27FC236}">
                <a16:creationId xmlns:a16="http://schemas.microsoft.com/office/drawing/2014/main" id="{8D8E24A6-30A4-C246-81AD-A6FD37A8999C}"/>
              </a:ext>
            </a:extLst>
          </p:cNvPr>
          <p:cNvSpPr txBox="1">
            <a:spLocks/>
          </p:cNvSpPr>
          <p:nvPr/>
        </p:nvSpPr>
        <p:spPr>
          <a:xfrm>
            <a:off x="1533938" y="925286"/>
            <a:ext cx="6206756" cy="358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buNone/>
            </a:pPr>
            <a:r>
              <a:rPr lang="tr-TR" b="1" dirty="0" err="1"/>
              <a:t>Two-point</a:t>
            </a:r>
            <a:r>
              <a:rPr lang="tr-TR" b="1" dirty="0"/>
              <a:t> </a:t>
            </a:r>
            <a:r>
              <a:rPr lang="tr-TR" b="1" dirty="0" err="1"/>
              <a:t>Crossover</a:t>
            </a:r>
            <a:r>
              <a:rPr lang="tr-TR" b="1" dirty="0"/>
              <a:t>:	</a:t>
            </a:r>
          </a:p>
          <a:p>
            <a:pPr marL="171450" indent="-171450" algn="ctr"/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of </a:t>
            </a:r>
            <a:r>
              <a:rPr lang="tr-TR" dirty="0" err="1"/>
              <a:t>chromosome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cross-over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randomly</a:t>
            </a:r>
            <a:r>
              <a:rPr lang="tr-TR" dirty="0"/>
              <a:t>. </a:t>
            </a:r>
          </a:p>
          <a:p>
            <a:pPr marL="171450" indent="-171450" algn="ctr"/>
            <a:r>
              <a:rPr lang="tr-TR" dirty="0"/>
              <a:t> Cross-</a:t>
            </a:r>
            <a:r>
              <a:rPr lang="tr-TR" dirty="0" err="1"/>
              <a:t>over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%30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population</a:t>
            </a:r>
            <a:r>
              <a:rPr lang="tr-TR" dirty="0"/>
              <a:t>. 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b="1" dirty="0" err="1"/>
              <a:t>Min-max</a:t>
            </a:r>
            <a:r>
              <a:rPr lang="tr-TR" b="1" dirty="0"/>
              <a:t> </a:t>
            </a:r>
            <a:r>
              <a:rPr lang="tr-TR" b="1" dirty="0" err="1"/>
              <a:t>Crossover</a:t>
            </a:r>
            <a:r>
              <a:rPr lang="tr-TR" b="1" dirty="0"/>
              <a:t>:	</a:t>
            </a:r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  <a:p>
            <a:pPr marL="0" indent="0" algn="just">
              <a:buFont typeface="Roboto Condensed Light"/>
              <a:buNone/>
            </a:pPr>
            <a:endParaRPr lang="tr-TR" dirty="0"/>
          </a:p>
        </p:txBody>
      </p:sp>
      <p:pic>
        <p:nvPicPr>
          <p:cNvPr id="2050" name="Picture 2" descr="page14image10602112">
            <a:extLst>
              <a:ext uri="{FF2B5EF4-FFF2-40B4-BE49-F238E27FC236}">
                <a16:creationId xmlns:a16="http://schemas.microsoft.com/office/drawing/2014/main" id="{81FFFD62-4150-3748-9B11-0D564A0D7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74" y="1919459"/>
            <a:ext cx="4477789" cy="106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44;p29">
            <a:extLst>
              <a:ext uri="{FF2B5EF4-FFF2-40B4-BE49-F238E27FC236}">
                <a16:creationId xmlns:a16="http://schemas.microsoft.com/office/drawing/2014/main" id="{FEF0B07A-0FC9-E840-B2A6-988562DE645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19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+mj-lt"/>
              </a:rPr>
              <a:t>04. </a:t>
            </a:r>
            <a:r>
              <a:rPr lang="tr-TR" dirty="0" err="1">
                <a:latin typeface="+mj-lt"/>
              </a:rPr>
              <a:t>Crossover</a:t>
            </a:r>
            <a:endParaRPr dirty="0">
              <a:latin typeface="+mj-lt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FD8868D-1827-7C4A-91E0-4035ED16B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59" r="4623"/>
          <a:stretch/>
        </p:blipFill>
        <p:spPr>
          <a:xfrm>
            <a:off x="3574146" y="3635834"/>
            <a:ext cx="1769177" cy="8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651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1533</Words>
  <Application>Microsoft Macintosh PowerPoint</Application>
  <PresentationFormat>Ekran Gösterisi (16:9)</PresentationFormat>
  <Paragraphs>160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Exo 2</vt:lpstr>
      <vt:lpstr>Roboto Condensed Light</vt:lpstr>
      <vt:lpstr>Fira Sans Extra Condensed Medium</vt:lpstr>
      <vt:lpstr>Squada One</vt:lpstr>
      <vt:lpstr>Tech Newsletter by Slidesgo</vt:lpstr>
      <vt:lpstr>FEATURE SELECTION USING   GENETIC ALGORITHM</vt:lpstr>
      <vt:lpstr>Introduction</vt:lpstr>
      <vt:lpstr>PowerPoint Sunusu</vt:lpstr>
      <vt:lpstr>Genetic Algorithm</vt:lpstr>
      <vt:lpstr>PowerPoint Sunusu</vt:lpstr>
      <vt:lpstr>01. Initial Population &amp; Datasets</vt:lpstr>
      <vt:lpstr>02. Fitness Function</vt:lpstr>
      <vt:lpstr>03. Selection</vt:lpstr>
      <vt:lpstr>04. Crossover</vt:lpstr>
      <vt:lpstr>05. Mutation</vt:lpstr>
      <vt:lpstr>PowerPoint Sunusu</vt:lpstr>
      <vt:lpstr>Defining problem and proposing solution</vt:lpstr>
      <vt:lpstr>Experiment</vt:lpstr>
      <vt:lpstr>PowerPoint Sunusu</vt:lpstr>
      <vt:lpstr>Conclusion</vt:lpstr>
      <vt:lpstr>Feature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USING   GENETIC ALGORITHM</dc:title>
  <cp:lastModifiedBy>Microsoft Office User</cp:lastModifiedBy>
  <cp:revision>31</cp:revision>
  <dcterms:modified xsi:type="dcterms:W3CDTF">2021-06-04T01:32:22Z</dcterms:modified>
</cp:coreProperties>
</file>