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0" r:id="rId3"/>
    <p:sldId id="287" r:id="rId4"/>
    <p:sldId id="302" r:id="rId5"/>
    <p:sldId id="311" r:id="rId6"/>
    <p:sldId id="299" r:id="rId7"/>
    <p:sldId id="344" r:id="rId8"/>
    <p:sldId id="328" r:id="rId9"/>
    <p:sldId id="345" r:id="rId10"/>
    <p:sldId id="347" r:id="rId11"/>
    <p:sldId id="346" r:id="rId12"/>
    <p:sldId id="341" r:id="rId13"/>
    <p:sldId id="296" r:id="rId14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6357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="" xmlns:a16="http://schemas.microsoft.com/office/drawing/2014/main" id="{A0690953-E808-4761-AFB2-60BA92EED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="" xmlns:a16="http://schemas.microsoft.com/office/drawing/2014/main" id="{0F5B7F59-7087-4976-BE53-CF8511BAE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D31DE-5C48-4E28-8226-6A591D023C4C}" type="datetime1">
              <a:rPr lang="tr-TR" smtClean="0"/>
              <a:pPr rtl="0"/>
              <a:t>19.01.2024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A39EDC1D-30F7-44F6-912E-D71DABABF3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FC47A68D-5180-4F6E-86C8-5571836B2A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72EE49-6006-4DFE-8B6E-8D0F0C0268B5}" type="slidenum">
              <a:rPr lang="tr-TR" smtClean="0"/>
              <a:pPr rtl="0"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174230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C20B34-8CD3-4DA6-A62E-4297020FBEFD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tr-TR" noProof="0" smtClean="0"/>
              <a:pPr rtl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=""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tr-TR" smtClean="0"/>
              <a:pPr rtl="0"/>
              <a:t>1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65031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imli 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rbest Form 6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sim Yer Tutucusu 10">
            <a:extLst>
              <a:ext uri="{FF2B5EF4-FFF2-40B4-BE49-F238E27FC236}">
                <a16:creationId xmlns=""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tr-TR" noProof="0"/>
              <a:t>Portre Fotoğrafı Ekleyin</a:t>
            </a:r>
          </a:p>
        </p:txBody>
      </p:sp>
    </p:spTree>
    <p:extLst>
      <p:ext uri="{BB962C8B-B14F-4D97-AF65-F5344CB8AC3E}">
        <p14:creationId xmlns=""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4835D18-21CF-4CFB-817E-9B290DF12B57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çerik Yer Tutucusu 6">
            <a:extLst>
              <a:ext uri="{FF2B5EF4-FFF2-40B4-BE49-F238E27FC236}">
                <a16:creationId xmlns=""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=""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5D09BDE-D10F-4521-B2D4-3683CDDC1627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sim Yer Tutucusu 6">
            <a:extLst>
              <a:ext uri="{FF2B5EF4-FFF2-40B4-BE49-F238E27FC236}">
                <a16:creationId xmlns=""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tr-TR" noProof="0"/>
          </a:p>
        </p:txBody>
      </p:sp>
    </p:spTree>
    <p:extLst>
      <p:ext uri="{BB962C8B-B14F-4D97-AF65-F5344CB8AC3E}">
        <p14:creationId xmlns=""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5539DE-EDF9-450C-81A6-818B2AE68F7B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İçerik Yer Tutucusu 2">
            <a:extLst>
              <a:ext uri="{FF2B5EF4-FFF2-40B4-BE49-F238E27FC236}">
                <a16:creationId xmlns=""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=""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E2865-45D1-4F21-9154-23DA6AAA09BC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=""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EFCAC-4055-4B7A-9AD1-E037A93E0134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=""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C5872-D45A-4653-A555-1803D53F7F56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=""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53DAA-AD9F-4E01-BB1D-1CE570FBF8BA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=""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, Alt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0" name="Metin Yer Tutucusu 19">
            <a:extLst>
              <a:ext uri="{FF2B5EF4-FFF2-40B4-BE49-F238E27FC236}">
                <a16:creationId xmlns=""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7E6BA-1033-4FC3-BD75-0D5E374B36F9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11" name="Başlık 1">
            <a:extLst>
              <a:ext uri="{FF2B5EF4-FFF2-40B4-BE49-F238E27FC236}">
                <a16:creationId xmlns=""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=""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Resim / Simge Madde İşaretleri Açık Re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4D51E-EC75-4F89-851B-F99EDA35ABA0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İçerik Yer Tutucusu 2">
            <a:extLst>
              <a:ext uri="{FF2B5EF4-FFF2-40B4-BE49-F238E27FC236}">
                <a16:creationId xmlns=""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19" name="Metin Yer Tutucusu 8">
            <a:extLst>
              <a:ext uri="{FF2B5EF4-FFF2-40B4-BE49-F238E27FC236}">
                <a16:creationId xmlns=""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=""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3" name="Metin Yer Tutucusu 6">
            <a:extLst>
              <a:ext uri="{FF2B5EF4-FFF2-40B4-BE49-F238E27FC236}">
                <a16:creationId xmlns=""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4" name="Metin Yer Tutucusu 15">
            <a:extLst>
              <a:ext uri="{FF2B5EF4-FFF2-40B4-BE49-F238E27FC236}">
                <a16:creationId xmlns=""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5" name="Metin Yer Tutucusu 18">
            <a:extLst>
              <a:ext uri="{FF2B5EF4-FFF2-40B4-BE49-F238E27FC236}">
                <a16:creationId xmlns=""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6" name="Resim Yer Tutucusu 22">
            <a:extLst>
              <a:ext uri="{FF2B5EF4-FFF2-40B4-BE49-F238E27FC236}">
                <a16:creationId xmlns=""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7" name="Resim Yer Tutucusu 24">
            <a:extLst>
              <a:ext uri="{FF2B5EF4-FFF2-40B4-BE49-F238E27FC236}">
                <a16:creationId xmlns=""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8" name="Resim Yer Tutucusu 26">
            <a:extLst>
              <a:ext uri="{FF2B5EF4-FFF2-40B4-BE49-F238E27FC236}">
                <a16:creationId xmlns=""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9" name="Resim Yer Tutucusu 30">
            <a:extLst>
              <a:ext uri="{FF2B5EF4-FFF2-40B4-BE49-F238E27FC236}">
                <a16:creationId xmlns=""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0" name="Resim Yer Tutucusu 32">
            <a:extLst>
              <a:ext uri="{FF2B5EF4-FFF2-40B4-BE49-F238E27FC236}">
                <a16:creationId xmlns=""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1" name="Resim Yer Tutucusu 34">
            <a:extLst>
              <a:ext uri="{FF2B5EF4-FFF2-40B4-BE49-F238E27FC236}">
                <a16:creationId xmlns=""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</p:spTree>
    <p:extLst>
      <p:ext uri="{BB962C8B-B14F-4D97-AF65-F5344CB8AC3E}">
        <p14:creationId xmlns=""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n yana sıralanmış Numaralı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tr-TR" noProof="0"/>
              <a:t>Olay Açıklaması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527A4-3858-45B5-95DB-19116E808553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9" name="Metin Yer Tutucusu 8">
            <a:extLst>
              <a:ext uri="{FF2B5EF4-FFF2-40B4-BE49-F238E27FC236}">
                <a16:creationId xmlns=""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tr-TR" noProof="0"/>
              <a:t>Olay Açıklaması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=""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tr-TR" noProof="0"/>
              <a:t>Olay Açıklaması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=""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tr-TR" noProof="0"/>
              <a:t>1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=""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tr-TR" noProof="0"/>
              <a:t>2</a:t>
            </a:r>
          </a:p>
        </p:txBody>
      </p:sp>
      <p:sp>
        <p:nvSpPr>
          <p:cNvPr id="17" name="Metin Yer Tutucusu 16">
            <a:extLst>
              <a:ext uri="{FF2B5EF4-FFF2-40B4-BE49-F238E27FC236}">
                <a16:creationId xmlns=""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tr-TR" noProof="0"/>
              <a:t>3</a:t>
            </a:r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 ve Alt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CF8F291-AE71-494F-92C5-4886D56E3C62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Resim / Simge Madde İşaretler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rbest Form 6">
            <a:extLst>
              <a:ext uri="{FF2B5EF4-FFF2-40B4-BE49-F238E27FC236}">
                <a16:creationId xmlns=""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7E82996-8749-4246-939F-68CDDD16A0A8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İçerik Yer Tutucusu 2">
            <a:extLst>
              <a:ext uri="{FF2B5EF4-FFF2-40B4-BE49-F238E27FC236}">
                <a16:creationId xmlns=""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11" name="Metin Yer Tutucusu 8">
            <a:extLst>
              <a:ext uri="{FF2B5EF4-FFF2-40B4-BE49-F238E27FC236}">
                <a16:creationId xmlns=""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=""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=""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=""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19" name="Metin Yer Tutucusu 18">
            <a:extLst>
              <a:ext uri="{FF2B5EF4-FFF2-40B4-BE49-F238E27FC236}">
                <a16:creationId xmlns=""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3" name="Resim Yer Tutucusu 22">
            <a:extLst>
              <a:ext uri="{FF2B5EF4-FFF2-40B4-BE49-F238E27FC236}">
                <a16:creationId xmlns=""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5" name="Resim Yer Tutucusu 24">
            <a:extLst>
              <a:ext uri="{FF2B5EF4-FFF2-40B4-BE49-F238E27FC236}">
                <a16:creationId xmlns=""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7" name="Resim Yer Tutucusu 26">
            <a:extLst>
              <a:ext uri="{FF2B5EF4-FFF2-40B4-BE49-F238E27FC236}">
                <a16:creationId xmlns=""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=""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3" name="Resim Yer Tutucusu 32">
            <a:extLst>
              <a:ext uri="{FF2B5EF4-FFF2-40B4-BE49-F238E27FC236}">
                <a16:creationId xmlns=""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5" name="Resim Yer Tutucusu 34">
            <a:extLst>
              <a:ext uri="{FF2B5EF4-FFF2-40B4-BE49-F238E27FC236}">
                <a16:creationId xmlns=""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</p:spTree>
    <p:extLst>
      <p:ext uri="{BB962C8B-B14F-4D97-AF65-F5344CB8AC3E}">
        <p14:creationId xmlns=""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Orta Ölçekli ve Açıklamalı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tr-TR" noProof="0"/>
              <a:t>Başlığınızı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56B0C-C99C-406D-837B-CA906904C243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20" name="Metin Yer Tutucusu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tr-TR" noProof="0"/>
              <a:t>Alt başlığınızı buraya yerleştirin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sim Yer Tutucusu 10">
            <a:extLst>
              <a:ext uri="{FF2B5EF4-FFF2-40B4-BE49-F238E27FC236}">
                <a16:creationId xmlns=""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tr-TR" noProof="0"/>
              <a:t>Portre Fotoğrafı Ekleyin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=""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2" name="Metin Yer Tutucusu 8">
            <a:extLst>
              <a:ext uri="{FF2B5EF4-FFF2-40B4-BE49-F238E27FC236}">
                <a16:creationId xmlns=""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=""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4" name="Metin Yer Tutucusu 6">
            <a:extLst>
              <a:ext uri="{FF2B5EF4-FFF2-40B4-BE49-F238E27FC236}">
                <a16:creationId xmlns=""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5" name="Metin Yer Tutucusu 15">
            <a:extLst>
              <a:ext uri="{FF2B5EF4-FFF2-40B4-BE49-F238E27FC236}">
                <a16:creationId xmlns=""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6" name="Metin Yer Tutucusu 18">
            <a:extLst>
              <a:ext uri="{FF2B5EF4-FFF2-40B4-BE49-F238E27FC236}">
                <a16:creationId xmlns=""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Öğe Açıklaması</a:t>
            </a:r>
          </a:p>
        </p:txBody>
      </p:sp>
      <p:sp>
        <p:nvSpPr>
          <p:cNvPr id="27" name="Resim Yer Tutucusu 22">
            <a:extLst>
              <a:ext uri="{FF2B5EF4-FFF2-40B4-BE49-F238E27FC236}">
                <a16:creationId xmlns=""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8" name="Resim Yer Tutucusu 24">
            <a:extLst>
              <a:ext uri="{FF2B5EF4-FFF2-40B4-BE49-F238E27FC236}">
                <a16:creationId xmlns=""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29" name="Resim Yer Tutucusu 26">
            <a:extLst>
              <a:ext uri="{FF2B5EF4-FFF2-40B4-BE49-F238E27FC236}">
                <a16:creationId xmlns=""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0" name="Resim Yer Tutucusu 30">
            <a:extLst>
              <a:ext uri="{FF2B5EF4-FFF2-40B4-BE49-F238E27FC236}">
                <a16:creationId xmlns=""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1" name="Resim Yer Tutucusu 32">
            <a:extLst>
              <a:ext uri="{FF2B5EF4-FFF2-40B4-BE49-F238E27FC236}">
                <a16:creationId xmlns=""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  <p:sp>
        <p:nvSpPr>
          <p:cNvPr id="32" name="Resim Yer Tutucusu 34">
            <a:extLst>
              <a:ext uri="{FF2B5EF4-FFF2-40B4-BE49-F238E27FC236}">
                <a16:creationId xmlns=""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Simge / Resim Ekleyin</a:t>
            </a:r>
          </a:p>
        </p:txBody>
      </p:sp>
    </p:spTree>
    <p:extLst>
      <p:ext uri="{BB962C8B-B14F-4D97-AF65-F5344CB8AC3E}">
        <p14:creationId xmlns=""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rbest Form 6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rbest Form 6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8E40EFD-313C-4EDD-A1C3-D6ACFA20A7A3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10" name="Düz Bağlayıcı 9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rbest Form 6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6902172B-FD09-40B9-A69C-5FFAC3198B7C}" type="datetime1">
              <a:rPr lang="tr-TR" noProof="0" smtClean="0"/>
              <a:pPr rtl="0"/>
              <a:t>19.01.2024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10" name="Düz Bağlayıcı 9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>
              <a:lnSpc>
                <a:spcPct val="140000"/>
              </a:lnSpc>
            </a:pPr>
            <a:r>
              <a:rPr lang="tr-TR" sz="36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  <a:cs typeface="Times New Roman" pitchFamily="18" charset="0"/>
              </a:rPr>
              <a:t>Machine</a:t>
            </a:r>
            <a:r>
              <a:rPr lang="tr-TR" sz="3600" i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  <a:cs typeface="Times New Roman" pitchFamily="18" charset="0"/>
              </a:rPr>
              <a:t> </a:t>
            </a:r>
            <a:r>
              <a:rPr lang="tr-TR" sz="36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  <a:cs typeface="Times New Roman" pitchFamily="18" charset="0"/>
              </a:rPr>
              <a:t>Learning</a:t>
            </a:r>
            <a:r>
              <a:rPr lang="tr-TR" sz="3600" i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  <a:cs typeface="Times New Roman" pitchFamily="18" charset="0"/>
              </a:rPr>
              <a:t> Model </a:t>
            </a:r>
            <a:r>
              <a:rPr lang="tr-TR" sz="36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  <a:cs typeface="Times New Roman" pitchFamily="18" charset="0"/>
              </a:rPr>
              <a:t>to</a:t>
            </a:r>
            <a:r>
              <a:rPr lang="tr-TR" sz="3600" i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  <a:cs typeface="Times New Roman" pitchFamily="18" charset="0"/>
              </a:rPr>
              <a:t> </a:t>
            </a:r>
            <a:r>
              <a:rPr lang="tr-TR" sz="3600" i="0" dirty="0" smtClean="0"/>
              <a:t>M</a:t>
            </a:r>
            <a:r>
              <a:rPr lang="en-US" sz="3600" i="0" dirty="0" err="1" smtClean="0"/>
              <a:t>atch</a:t>
            </a:r>
            <a:r>
              <a:rPr lang="en-US" sz="3600" i="0" dirty="0" smtClean="0"/>
              <a:t> a </a:t>
            </a:r>
            <a:r>
              <a:rPr lang="tr-TR" sz="3600" i="0" dirty="0" smtClean="0"/>
              <a:t>S</a:t>
            </a:r>
            <a:r>
              <a:rPr lang="en-US" sz="3600" i="0" dirty="0" err="1" smtClean="0"/>
              <a:t>tartup</a:t>
            </a:r>
            <a:r>
              <a:rPr lang="en-US" sz="3600" i="0" dirty="0" smtClean="0"/>
              <a:t> </a:t>
            </a:r>
            <a:r>
              <a:rPr lang="tr-TR" sz="3600" i="0" dirty="0" smtClean="0"/>
              <a:t>F</a:t>
            </a:r>
            <a:r>
              <a:rPr lang="en-US" sz="3600" i="0" dirty="0" err="1" smtClean="0"/>
              <a:t>ounder</a:t>
            </a:r>
            <a:r>
              <a:rPr lang="en-US" sz="3600" i="0" dirty="0" smtClean="0"/>
              <a:t> with </a:t>
            </a:r>
            <a:r>
              <a:rPr lang="tr-TR" sz="3600" i="0" dirty="0" smtClean="0"/>
              <a:t>P</a:t>
            </a:r>
            <a:r>
              <a:rPr lang="en-US" sz="3600" i="0" dirty="0" err="1" smtClean="0"/>
              <a:t>otential</a:t>
            </a:r>
            <a:r>
              <a:rPr lang="en-US" sz="3600" i="0" dirty="0" smtClean="0"/>
              <a:t> </a:t>
            </a:r>
            <a:r>
              <a:rPr lang="tr-TR" sz="3600" i="0" dirty="0" smtClean="0"/>
              <a:t>C</a:t>
            </a:r>
            <a:r>
              <a:rPr lang="en-US" sz="3600" i="0" dirty="0" smtClean="0"/>
              <a:t>o-</a:t>
            </a:r>
            <a:r>
              <a:rPr lang="tr-TR" sz="3600" i="0" dirty="0" smtClean="0"/>
              <a:t>F</a:t>
            </a:r>
            <a:r>
              <a:rPr lang="en-US" sz="3600" i="0" dirty="0" err="1" smtClean="0"/>
              <a:t>ounders</a:t>
            </a:r>
            <a:r>
              <a:rPr lang="en-US" sz="3600" i="0" dirty="0" smtClean="0"/>
              <a:t> </a:t>
            </a:r>
            <a:r>
              <a:rPr lang="tr-TR" sz="3600" i="0" dirty="0" smtClean="0"/>
              <a:t>B</a:t>
            </a:r>
            <a:r>
              <a:rPr lang="en-US" sz="3600" i="0" dirty="0" err="1" smtClean="0"/>
              <a:t>ased</a:t>
            </a:r>
            <a:r>
              <a:rPr lang="en-US" sz="3600" i="0" dirty="0" smtClean="0"/>
              <a:t> on </a:t>
            </a:r>
            <a:r>
              <a:rPr lang="tr-TR" sz="3600" i="0" dirty="0" smtClean="0"/>
              <a:t>T</a:t>
            </a:r>
            <a:r>
              <a:rPr lang="en-US" sz="3600" i="0" dirty="0" smtClean="0"/>
              <a:t>heir </a:t>
            </a:r>
            <a:r>
              <a:rPr lang="tr-TR" sz="3600" i="0" dirty="0" smtClean="0"/>
              <a:t>S</a:t>
            </a:r>
            <a:r>
              <a:rPr lang="en-US" sz="3600" i="0" dirty="0" smtClean="0"/>
              <a:t>kills and </a:t>
            </a:r>
            <a:r>
              <a:rPr lang="tr-TR" sz="3600" i="0" dirty="0" smtClean="0"/>
              <a:t>E</a:t>
            </a:r>
            <a:r>
              <a:rPr lang="en-US" sz="3600" i="0" dirty="0" err="1" smtClean="0"/>
              <a:t>xperience</a:t>
            </a:r>
            <a:endParaRPr lang="en-US" sz="3600" i="0" dirty="0">
              <a:solidFill>
                <a:schemeClr val="tx1">
                  <a:lumMod val="75000"/>
                  <a:lumOff val="25000"/>
                </a:schemeClr>
              </a:solidFill>
              <a:ea typeface="Meiryo"/>
              <a:cs typeface="Times New Roman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6" y="3989373"/>
            <a:ext cx="4633806" cy="1752893"/>
          </a:xfrm>
        </p:spPr>
        <p:txBody>
          <a:bodyPr rtlCol="0"/>
          <a:lstStyle/>
          <a:p>
            <a:r>
              <a:rPr lang="tr-TR" i="0" dirty="0" smtClean="0">
                <a:latin typeface="+mj-lt"/>
              </a:rPr>
              <a:t>Ece Beyhan</a:t>
            </a:r>
          </a:p>
          <a:p>
            <a:r>
              <a:rPr lang="tr-TR" i="0" dirty="0" smtClean="0">
                <a:latin typeface="+mj-lt"/>
              </a:rPr>
              <a:t>22003503</a:t>
            </a:r>
          </a:p>
        </p:txBody>
      </p:sp>
    </p:spTree>
    <p:extLst>
      <p:ext uri="{BB962C8B-B14F-4D97-AF65-F5344CB8AC3E}">
        <p14:creationId xmlns=""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5.1	</a:t>
            </a:r>
            <a:r>
              <a:rPr lang="tr-TR" sz="3600" b="1" i="0" dirty="0" err="1" smtClean="0"/>
              <a:t>Content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Based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Filtering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005645" y="2005441"/>
            <a:ext cx="8911988" cy="3630303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After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reading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data,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convert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string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data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using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TF-IDF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Vectorizer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calculate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founder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cofounders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skills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experience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Recommend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cofounders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ranked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their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score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tr-TR" sz="2400" i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10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5.2	</a:t>
            </a:r>
            <a:r>
              <a:rPr lang="tr-TR" sz="3600" b="1" i="0" dirty="0" err="1" smtClean="0"/>
              <a:t>Random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Forest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Classifier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005645" y="2005441"/>
            <a:ext cx="8911988" cy="3630303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In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data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preprocess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heuristic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labeling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assigns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labels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data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Random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Forest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is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used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predict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new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data’s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labels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11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tr-TR" sz="3600" b="1" i="0" dirty="0" smtClean="0"/>
              <a:t>6.	</a:t>
            </a:r>
            <a:r>
              <a:rPr lang="tr-TR" sz="3600" b="1" i="0" dirty="0" err="1" smtClean="0"/>
              <a:t>Training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and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Evaluation</a:t>
            </a:r>
            <a:endParaRPr lang="tr-TR" sz="3600" b="1" i="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12</a:t>
            </a:fld>
            <a:endParaRPr lang="tr-TR" noProof="0"/>
          </a:p>
        </p:txBody>
      </p:sp>
      <p:sp>
        <p:nvSpPr>
          <p:cNvPr id="5" name="2 Metin Yer Tutucusu"/>
          <p:cNvSpPr>
            <a:spLocks noGrp="1"/>
          </p:cNvSpPr>
          <p:nvPr>
            <p:ph type="body" idx="1"/>
          </p:nvPr>
        </p:nvSpPr>
        <p:spPr>
          <a:xfrm>
            <a:off x="1005645" y="2005441"/>
            <a:ext cx="8911988" cy="3630303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It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is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trained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labeled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dataset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, it is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evaluted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labeled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evaluation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dataset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F1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scores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calculated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F1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scores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1.0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which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can be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due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ynthetic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data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Overfitting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ynthetic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patterns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7</a:t>
            </a:r>
            <a:r>
              <a:rPr lang="tr-TR" sz="3600" b="1" i="0" dirty="0" smtClean="0"/>
              <a:t>.</a:t>
            </a:r>
            <a:r>
              <a:rPr lang="tr-TR" sz="3600" b="1" i="0" dirty="0" smtClean="0"/>
              <a:t>	</a:t>
            </a:r>
            <a:r>
              <a:rPr lang="en-US" sz="3600" b="1" i="0" dirty="0" smtClean="0"/>
              <a:t>References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28299" y="1609071"/>
            <a:ext cx="8911988" cy="3630303"/>
          </a:xfrm>
        </p:spPr>
        <p:txBody>
          <a:bodyPr anchor="t">
            <a:noAutofit/>
          </a:bodyPr>
          <a:lstStyle/>
          <a:p>
            <a:pPr marL="360000" indent="-457200" algn="l"/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[1]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DSwithBappy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, “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Movie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Recommender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System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Project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,"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 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youtube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.com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[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Online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]. Available: 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https://www.youtube.com/playlist?list=PLkz_y24mlSJYWa_JEjptWvwXToNNXIXOp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[Accessed: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Jan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 15, 2024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]. 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  <a:p>
            <a:pPr marL="360000" indent="-457200" algn="l"/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[2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Match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Startup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Founders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" 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chat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openai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.com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, [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Online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]. Available: 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https://chat.openai.com/c/bd806e1f-2786-4b68-9e22-a09dd0a0ed6d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[Accessed: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Jan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 19 , 2024</a:t>
            </a:r>
            <a:r>
              <a:rPr lang="en-US" sz="2400" i="0" dirty="0" smtClean="0">
                <a:solidFill>
                  <a:schemeClr val="tx1"/>
                </a:solidFill>
                <a:latin typeface="+mj-lt"/>
              </a:rPr>
              <a:t>].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13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37481" y="504968"/>
            <a:ext cx="8911988" cy="1241946"/>
          </a:xfrm>
        </p:spPr>
        <p:txBody>
          <a:bodyPr>
            <a:normAutofit/>
          </a:bodyPr>
          <a:lstStyle/>
          <a:p>
            <a:pPr algn="l"/>
            <a:r>
              <a:rPr lang="tr-TR" sz="3600" b="1" i="0" dirty="0" err="1" smtClean="0">
                <a:latin typeface="+mj-lt"/>
              </a:rPr>
              <a:t>Contents</a:t>
            </a:r>
            <a:endParaRPr lang="tr-TR" sz="3600" b="1" i="0" dirty="0"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2</a:t>
            </a:fld>
            <a:endParaRPr lang="tr-TR" noProof="0"/>
          </a:p>
        </p:txBody>
      </p:sp>
      <p:sp>
        <p:nvSpPr>
          <p:cNvPr id="5" name="2 Metin Yer Tutucusu"/>
          <p:cNvSpPr txBox="1">
            <a:spLocks/>
          </p:cNvSpPr>
          <p:nvPr/>
        </p:nvSpPr>
        <p:spPr>
          <a:xfrm>
            <a:off x="1405719" y="1705971"/>
            <a:ext cx="8911988" cy="4067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Introduction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Problem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Definition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 smtClean="0">
                <a:latin typeface="+mj-lt"/>
              </a:rPr>
              <a:t>Solution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Overview</a:t>
            </a:r>
            <a:endParaRPr lang="tr-TR" sz="2400" dirty="0" smtClean="0">
              <a:latin typeface="+mj-lt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smtClean="0">
                <a:latin typeface="+mj-lt"/>
              </a:rPr>
              <a:t>Data </a:t>
            </a:r>
            <a:r>
              <a:rPr lang="tr-TR" sz="2400" dirty="0" err="1" smtClean="0">
                <a:latin typeface="+mj-lt"/>
              </a:rPr>
              <a:t>Collection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and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Preprocessing</a:t>
            </a:r>
            <a:endParaRPr lang="tr-TR" sz="2400" dirty="0" smtClean="0">
              <a:latin typeface="+mj-lt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smtClean="0">
                <a:latin typeface="+mj-lt"/>
              </a:rPr>
              <a:t>Model </a:t>
            </a:r>
            <a:r>
              <a:rPr lang="tr-TR" sz="2400" dirty="0" err="1" smtClean="0">
                <a:latin typeface="+mj-lt"/>
              </a:rPr>
              <a:t>Architecture</a:t>
            </a:r>
            <a:endParaRPr lang="tr-TR" sz="2400" dirty="0" smtClean="0">
              <a:latin typeface="+mj-lt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 smtClean="0">
                <a:latin typeface="+mj-lt"/>
              </a:rPr>
              <a:t>Training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and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Evaluation</a:t>
            </a:r>
            <a:endParaRPr lang="tr-TR" sz="2400" dirty="0" smtClean="0">
              <a:latin typeface="+mj-lt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 smtClean="0">
                <a:latin typeface="+mj-lt"/>
              </a:rPr>
              <a:t>References</a:t>
            </a:r>
            <a:endParaRPr lang="tr-TR" sz="2400" dirty="0" smtClean="0">
              <a:latin typeface="+mj-lt"/>
            </a:endParaRPr>
          </a:p>
          <a:p>
            <a:pPr marL="457200" lvl="0" indent="-457200" defTabSz="914400">
              <a:lnSpc>
                <a:spcPct val="150000"/>
              </a:lnSpc>
              <a:buFont typeface="+mj-lt"/>
              <a:buAutoNum type="arabicPeriod"/>
            </a:pPr>
            <a:endParaRPr lang="tr-TR" sz="2400" dirty="0" smtClean="0">
              <a:latin typeface="+mj-lt"/>
            </a:endParaRPr>
          </a:p>
          <a:p>
            <a:pPr marL="457200" lvl="0" indent="-457200" defTabSz="914400">
              <a:buFont typeface="+mj-lt"/>
              <a:buAutoNum type="arabicPeriod"/>
            </a:pPr>
            <a:endParaRPr lang="tr-TR" sz="2400" dirty="0" smtClean="0">
              <a:latin typeface="+mj-lt"/>
            </a:endParaRPr>
          </a:p>
          <a:p>
            <a:pPr marL="457200" lvl="0" indent="-457200" defTabSz="914400">
              <a:buFont typeface="+mj-lt"/>
              <a:buAutoNum type="arabicPeriod"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tr-TR" sz="2400" dirty="0" smtClean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>
            <a:normAutofit/>
          </a:bodyPr>
          <a:lstStyle/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tr-TR" sz="3600" b="1" i="0" dirty="0" err="1" smtClean="0"/>
              <a:t>Introduction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14650" y="1569493"/>
            <a:ext cx="9849589" cy="4476465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Challenge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Match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start-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up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founders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co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founders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their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2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200" i="0" dirty="0" err="1" smtClean="0">
                <a:solidFill>
                  <a:schemeClr val="tx1"/>
                </a:solidFill>
                <a:latin typeface="+mj-lt"/>
              </a:rPr>
              <a:t>Skills</a:t>
            </a:r>
            <a:r>
              <a:rPr lang="tr-TR" sz="2200" i="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Experience</a:t>
            </a:r>
            <a:endParaRPr lang="tr-TR" sz="2200" i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3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marL="742950" indent="-742950" algn="l">
              <a:lnSpc>
                <a:spcPct val="150000"/>
              </a:lnSpc>
            </a:pPr>
            <a:r>
              <a:rPr lang="tr-TR" sz="3600" b="1" i="0" dirty="0" smtClean="0"/>
              <a:t>2.	</a:t>
            </a:r>
            <a:r>
              <a:rPr lang="en-US" sz="3600" b="1" i="0" dirty="0" smtClean="0"/>
              <a:t>Problem Definition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14651" y="1897039"/>
            <a:ext cx="8911988" cy="4026088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Match</a:t>
            </a:r>
            <a:r>
              <a:rPr lang="tr-TR" sz="2400" i="0" dirty="0" smtClean="0">
                <a:latin typeface="+mj-lt"/>
              </a:rPr>
              <a:t> start-</a:t>
            </a:r>
            <a:r>
              <a:rPr lang="tr-TR" sz="2400" i="0" dirty="0" err="1" smtClean="0">
                <a:latin typeface="+mj-lt"/>
              </a:rPr>
              <a:t>up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founders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with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most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related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co</a:t>
            </a:r>
            <a:r>
              <a:rPr lang="tr-TR" sz="2400" i="0" dirty="0" smtClean="0">
                <a:latin typeface="+mj-lt"/>
              </a:rPr>
              <a:t>-</a:t>
            </a:r>
            <a:r>
              <a:rPr lang="tr-TR" sz="2400" i="0" dirty="0" err="1" smtClean="0">
                <a:latin typeface="+mj-lt"/>
              </a:rPr>
              <a:t>founders</a:t>
            </a:r>
            <a:endParaRPr lang="tr-TR" sz="2400" i="0" dirty="0" smtClean="0">
              <a:latin typeface="+mj-lt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Design</a:t>
            </a:r>
            <a:r>
              <a:rPr lang="tr-TR" sz="2400" i="0" dirty="0" smtClean="0">
                <a:latin typeface="+mj-lt"/>
              </a:rPr>
              <a:t> a </a:t>
            </a:r>
            <a:r>
              <a:rPr lang="tr-TR" sz="2400" i="0" dirty="0" err="1" smtClean="0">
                <a:latin typeface="+mj-lt"/>
              </a:rPr>
              <a:t>machine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learning</a:t>
            </a:r>
            <a:r>
              <a:rPr lang="tr-TR" sz="2400" i="0" dirty="0" smtClean="0">
                <a:latin typeface="+mj-lt"/>
              </a:rPr>
              <a:t> model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No </a:t>
            </a:r>
            <a:r>
              <a:rPr lang="tr-TR" sz="2400" i="0" dirty="0" err="1" smtClean="0">
                <a:latin typeface="+mj-lt"/>
              </a:rPr>
              <a:t>prior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labeled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dataset</a:t>
            </a:r>
            <a:endParaRPr lang="tr-TR" sz="2400" i="0" dirty="0" smtClean="0"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4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3.	</a:t>
            </a:r>
            <a:r>
              <a:rPr lang="tr-TR" sz="3600" b="1" i="0" dirty="0" err="1" smtClean="0"/>
              <a:t>Solution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Overview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136274" y="1776550"/>
            <a:ext cx="8911988" cy="4167050"/>
          </a:xfrm>
        </p:spPr>
        <p:txBody>
          <a:bodyPr anchor="t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err="1" smtClean="0">
                <a:latin typeface="+mj-lt"/>
              </a:rPr>
              <a:t>Create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fake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datasets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for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both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founders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and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cofounders</a:t>
            </a:r>
            <a:endParaRPr lang="tr-TR" sz="2400" i="0" dirty="0" smtClean="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err="1" smtClean="0">
                <a:latin typeface="+mj-lt"/>
              </a:rPr>
              <a:t>Decide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recommendation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system</a:t>
            </a:r>
            <a:r>
              <a:rPr lang="tr-TR" sz="2400" i="0" dirty="0" smtClean="0">
                <a:latin typeface="+mj-lt"/>
              </a:rPr>
              <a:t>, </a:t>
            </a:r>
            <a:r>
              <a:rPr lang="tr-TR" sz="2400" i="0" dirty="0" err="1" smtClean="0">
                <a:latin typeface="+mj-lt"/>
              </a:rPr>
              <a:t>content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based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filtering</a:t>
            </a:r>
            <a:endParaRPr lang="tr-TR" sz="2400" i="0" dirty="0" smtClean="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err="1" smtClean="0">
                <a:latin typeface="+mj-lt"/>
              </a:rPr>
              <a:t>Label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these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datasets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for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later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training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and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evaluation</a:t>
            </a:r>
            <a:endParaRPr lang="tr-TR" sz="2400" i="0" dirty="0" smtClean="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err="1" smtClean="0">
                <a:latin typeface="+mj-lt"/>
              </a:rPr>
              <a:t>Train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and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evaluate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the</a:t>
            </a:r>
            <a:r>
              <a:rPr lang="tr-TR" sz="2400" i="0" dirty="0" smtClean="0">
                <a:latin typeface="+mj-lt"/>
              </a:rPr>
              <a:t> model, </a:t>
            </a:r>
            <a:r>
              <a:rPr lang="tr-TR" sz="2400" i="0" dirty="0" err="1" smtClean="0">
                <a:latin typeface="+mj-lt"/>
              </a:rPr>
              <a:t>RandomForestClassifier</a:t>
            </a:r>
            <a:endParaRPr lang="tr-TR" sz="2400" i="0" dirty="0" smtClean="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endParaRPr lang="tr-TR" sz="2400" i="0" dirty="0" smtClean="0"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5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0" y="467861"/>
            <a:ext cx="9905213" cy="1333643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4.	Data </a:t>
            </a:r>
            <a:r>
              <a:rPr lang="tr-TR" sz="3600" b="1" i="0" dirty="0" err="1" smtClean="0"/>
              <a:t>Collection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and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Preprocessing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14651" y="1856096"/>
            <a:ext cx="8911988" cy="4067031"/>
          </a:xfrm>
        </p:spPr>
        <p:txBody>
          <a:bodyPr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Create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synthetic</a:t>
            </a:r>
            <a:r>
              <a:rPr lang="tr-TR" sz="2400" i="0" dirty="0" smtClean="0">
                <a:latin typeface="+mj-lt"/>
              </a:rPr>
              <a:t> data </a:t>
            </a:r>
            <a:r>
              <a:rPr lang="tr-TR" sz="2400" i="0" dirty="0" err="1" smtClean="0">
                <a:latin typeface="+mj-lt"/>
              </a:rPr>
              <a:t>by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using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Faker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library</a:t>
            </a:r>
            <a:endParaRPr lang="tr-TR" sz="2400" i="0" dirty="0" smtClean="0"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Each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founder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and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co</a:t>
            </a:r>
            <a:r>
              <a:rPr lang="tr-TR" sz="2400" i="0" dirty="0" smtClean="0">
                <a:latin typeface="+mj-lt"/>
              </a:rPr>
              <a:t>-</a:t>
            </a:r>
            <a:r>
              <a:rPr lang="tr-TR" sz="2400" i="0" dirty="0" err="1" smtClean="0">
                <a:latin typeface="+mj-lt"/>
              </a:rPr>
              <a:t>founder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have</a:t>
            </a:r>
            <a:r>
              <a:rPr lang="tr-TR" sz="2400" i="0" dirty="0" smtClean="0">
                <a:latin typeface="+mj-lt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Skills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Technical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Business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Experience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Corporate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Business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)</a:t>
            </a:r>
            <a:endParaRPr lang="tr-TR" sz="2400" i="0" dirty="0" smtClean="0"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First</a:t>
            </a:r>
            <a:r>
              <a:rPr lang="tr-TR" sz="2400" i="0" dirty="0" smtClean="0">
                <a:latin typeface="+mj-lt"/>
              </a:rPr>
              <a:t>, </a:t>
            </a:r>
            <a:r>
              <a:rPr lang="tr-TR" sz="2400" i="0" dirty="0" err="1" smtClean="0">
                <a:latin typeface="+mj-lt"/>
              </a:rPr>
              <a:t>generate</a:t>
            </a:r>
            <a:r>
              <a:rPr lang="tr-TR" sz="2400" i="0" dirty="0" smtClean="0">
                <a:latin typeface="+mj-lt"/>
              </a:rPr>
              <a:t> data </a:t>
            </a:r>
            <a:r>
              <a:rPr lang="tr-TR" sz="2400" i="0" dirty="0" err="1" smtClean="0">
                <a:latin typeface="+mj-lt"/>
              </a:rPr>
              <a:t>and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write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them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to</a:t>
            </a:r>
            <a:r>
              <a:rPr lang="tr-TR" sz="2400" i="0" dirty="0" smtClean="0">
                <a:latin typeface="+mj-lt"/>
              </a:rPr>
              <a:t> CSV file.</a:t>
            </a:r>
          </a:p>
          <a:p>
            <a:pPr algn="l"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Then</a:t>
            </a:r>
            <a:r>
              <a:rPr lang="tr-TR" sz="2400" i="0" dirty="0" smtClean="0">
                <a:latin typeface="+mj-lt"/>
              </a:rPr>
              <a:t>, </a:t>
            </a:r>
            <a:r>
              <a:rPr lang="tr-TR" sz="2400" i="0" dirty="0" err="1" smtClean="0">
                <a:latin typeface="+mj-lt"/>
              </a:rPr>
              <a:t>read</a:t>
            </a:r>
            <a:r>
              <a:rPr lang="tr-TR" sz="2400" i="0" dirty="0" smtClean="0">
                <a:latin typeface="+mj-lt"/>
              </a:rPr>
              <a:t> data </a:t>
            </a:r>
            <a:r>
              <a:rPr lang="tr-TR" sz="2400" i="0" dirty="0" err="1" smtClean="0">
                <a:latin typeface="+mj-lt"/>
              </a:rPr>
              <a:t>from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csv</a:t>
            </a:r>
            <a:r>
              <a:rPr lang="tr-TR" sz="2400" i="0" dirty="0" smtClean="0">
                <a:latin typeface="+mj-lt"/>
              </a:rPr>
              <a:t> file </a:t>
            </a:r>
            <a:r>
              <a:rPr lang="tr-TR" sz="2400" i="0" dirty="0" err="1" smtClean="0">
                <a:latin typeface="+mj-lt"/>
              </a:rPr>
              <a:t>and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convert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them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to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Dataframe</a:t>
            </a:r>
            <a:r>
              <a:rPr lang="tr-TR" sz="2400" i="0" dirty="0" smtClean="0">
                <a:latin typeface="+mj-lt"/>
              </a:rPr>
              <a:t> in </a:t>
            </a:r>
            <a:r>
              <a:rPr lang="tr-TR" sz="2400" i="0" dirty="0" err="1" smtClean="0">
                <a:latin typeface="+mj-lt"/>
              </a:rPr>
              <a:t>every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run</a:t>
            </a:r>
            <a:r>
              <a:rPr lang="tr-TR" sz="2400" i="0" dirty="0" smtClean="0">
                <a:latin typeface="+mj-lt"/>
              </a:rPr>
              <a:t>.</a:t>
            </a:r>
            <a:br>
              <a:rPr lang="tr-TR" sz="2400" i="0" dirty="0" smtClean="0">
                <a:latin typeface="+mj-lt"/>
              </a:rPr>
            </a:br>
            <a:endParaRPr lang="tr-TR" sz="2400" i="0" dirty="0" smtClean="0"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6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0" y="467861"/>
            <a:ext cx="9905213" cy="1333643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4.	Data </a:t>
            </a:r>
            <a:r>
              <a:rPr lang="tr-TR" sz="3600" b="1" i="0" dirty="0" err="1" smtClean="0"/>
              <a:t>Collection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and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Preprocessing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14651" y="1856096"/>
            <a:ext cx="8911988" cy="4067031"/>
          </a:xfrm>
        </p:spPr>
        <p:txBody>
          <a:bodyPr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tr-TR" sz="2400" i="0" dirty="0" err="1" smtClean="0">
                <a:latin typeface="+mj-lt"/>
              </a:rPr>
              <a:t>Label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datasets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by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using</a:t>
            </a:r>
            <a:r>
              <a:rPr lang="tr-TR" sz="2400" i="0" dirty="0" smtClean="0">
                <a:latin typeface="+mj-lt"/>
              </a:rPr>
              <a:t> a </a:t>
            </a:r>
            <a:r>
              <a:rPr lang="tr-TR" sz="2400" i="0" dirty="0" err="1" smtClean="0">
                <a:latin typeface="+mj-lt"/>
              </a:rPr>
              <a:t>heuristic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labeling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function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to</a:t>
            </a:r>
            <a:r>
              <a:rPr lang="tr-TR" sz="2400" i="0" dirty="0" smtClean="0">
                <a:latin typeface="+mj-lt"/>
              </a:rPr>
              <a:t> be </a:t>
            </a:r>
            <a:r>
              <a:rPr lang="tr-TR" sz="2400" i="0" dirty="0" err="1" smtClean="0">
                <a:latin typeface="+mj-lt"/>
              </a:rPr>
              <a:t>able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to</a:t>
            </a:r>
            <a:r>
              <a:rPr lang="tr-TR" sz="2400" i="0" dirty="0" smtClean="0">
                <a:latin typeface="+mj-lt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Train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model</a:t>
            </a:r>
          </a:p>
          <a:p>
            <a:pPr lvl="1"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Evaluate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model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tr-TR" sz="2400" i="0" dirty="0" smtClean="0">
                <a:latin typeface="+mj-lt"/>
              </a:rPr>
              <a:t/>
            </a:r>
            <a:br>
              <a:rPr lang="tr-TR" sz="2400" i="0" dirty="0" smtClean="0">
                <a:latin typeface="+mj-lt"/>
              </a:rPr>
            </a:br>
            <a:endParaRPr lang="tr-TR" sz="2400" i="0" dirty="0" smtClean="0"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7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5.	Model </a:t>
            </a:r>
            <a:r>
              <a:rPr lang="tr-TR" sz="3600" b="1" i="0" dirty="0" err="1" smtClean="0"/>
              <a:t>Architecture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005645" y="2005441"/>
            <a:ext cx="8911988" cy="3630303"/>
          </a:xfrm>
        </p:spPr>
        <p:txBody>
          <a:bodyPr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tr-TR" sz="2400" i="0" dirty="0" smtClean="0">
                <a:latin typeface="+mj-lt"/>
              </a:rPr>
              <a:t> A </a:t>
            </a:r>
            <a:r>
              <a:rPr lang="tr-TR" sz="2400" i="0" dirty="0" err="1" smtClean="0">
                <a:latin typeface="+mj-lt"/>
              </a:rPr>
              <a:t>combined</a:t>
            </a:r>
            <a:r>
              <a:rPr lang="tr-TR" sz="2400" i="0" dirty="0" smtClean="0">
                <a:latin typeface="+mj-lt"/>
              </a:rPr>
              <a:t> </a:t>
            </a:r>
            <a:r>
              <a:rPr lang="tr-TR" sz="2400" i="0" dirty="0" err="1" smtClean="0">
                <a:latin typeface="+mj-lt"/>
              </a:rPr>
              <a:t>version</a:t>
            </a:r>
            <a:r>
              <a:rPr lang="tr-TR" sz="2400" i="0" dirty="0" smtClean="0">
                <a:latin typeface="+mj-lt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Filtering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recommendation</a:t>
            </a:r>
            <a:endParaRPr lang="tr-TR" sz="2200" dirty="0" smtClean="0">
              <a:solidFill>
                <a:schemeClr val="tx1"/>
              </a:solidFill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Random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Forest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tr-TR" sz="2200" i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8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24341" y="549748"/>
            <a:ext cx="8920494" cy="1333643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3600" b="1" i="0" dirty="0" smtClean="0"/>
              <a:t>5.1	</a:t>
            </a:r>
            <a:r>
              <a:rPr lang="tr-TR" sz="3600" b="1" i="0" dirty="0" err="1" smtClean="0"/>
              <a:t>Content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Based</a:t>
            </a:r>
            <a:r>
              <a:rPr lang="tr-TR" sz="3600" b="1" i="0" dirty="0" smtClean="0"/>
              <a:t> </a:t>
            </a:r>
            <a:r>
              <a:rPr lang="tr-TR" sz="3600" b="1" i="0" dirty="0" err="1" smtClean="0"/>
              <a:t>Filtering</a:t>
            </a:r>
            <a:endParaRPr lang="tr-TR" sz="3600" b="1" i="0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005645" y="2005441"/>
            <a:ext cx="8911988" cy="3630303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Recommend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items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cofounders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founder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their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preferences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skills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experience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our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case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Pros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Handle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cold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start problem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collaborative</a:t>
            </a:r>
            <a:r>
              <a:rPr lang="tr-T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+mj-lt"/>
              </a:rPr>
              <a:t>approaches</a:t>
            </a:r>
            <a:endParaRPr lang="tr-TR" sz="2400" dirty="0" smtClean="0">
              <a:solidFill>
                <a:schemeClr val="tx1"/>
              </a:solidFill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No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dependency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interaction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unlike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collaborative</a:t>
            </a:r>
            <a:r>
              <a:rPr lang="tr-TR" sz="2400" i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i="0" dirty="0" err="1" smtClean="0">
                <a:solidFill>
                  <a:schemeClr val="tx1"/>
                </a:solidFill>
                <a:latin typeface="+mj-lt"/>
              </a:rPr>
              <a:t>approaches</a:t>
            </a:r>
            <a:endParaRPr lang="tr-TR" sz="2400" i="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tr-TR" noProof="0" smtClean="0"/>
              <a:pPr rtl="0"/>
              <a:t>9</a:t>
            </a:fld>
            <a:endParaRPr lang="tr-T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şlıklar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45175639_win32_fixed" id="{298DF0F2-36F9-4A74-B6A1-D411A5A5673C}" vid="{B6281B58-CD46-4204-99FA-24FAE48D699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</Words>
  <Application>Microsoft Office PowerPoint</Application>
  <PresentationFormat>Özel</PresentationFormat>
  <Paragraphs>82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Başlıklar</vt:lpstr>
      <vt:lpstr>Machine Learning Model to Match a Startup Founder with Potential Co-Founders Based on Their Skills and Experience</vt:lpstr>
      <vt:lpstr>Slayt 2</vt:lpstr>
      <vt:lpstr>Introduction</vt:lpstr>
      <vt:lpstr>2. Problem Definition</vt:lpstr>
      <vt:lpstr>3. Solution Overview</vt:lpstr>
      <vt:lpstr>4. Data Collection and Preprocessing</vt:lpstr>
      <vt:lpstr>4. Data Collection and Preprocessing</vt:lpstr>
      <vt:lpstr>5. Model Architecture</vt:lpstr>
      <vt:lpstr>5.1 Content Based Filtering</vt:lpstr>
      <vt:lpstr>5.1 Content Based Filtering</vt:lpstr>
      <vt:lpstr>5.2 Random Forest Classifier</vt:lpstr>
      <vt:lpstr>6. Training and Evaluation</vt:lpstr>
      <vt:lpstr>7.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2021-11-12T01:09:27Z</dcterms:created>
  <dcterms:modified xsi:type="dcterms:W3CDTF">2024-01-19T15:00:42Z</dcterms:modified>
</cp:coreProperties>
</file>